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91" r:id="rId5"/>
    <p:sldId id="288" r:id="rId6"/>
    <p:sldId id="283" r:id="rId7"/>
  </p:sldIdLst>
  <p:sldSz cx="27006550" cy="14400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0778"/>
    <a:srgbClr val="201547"/>
    <a:srgbClr val="B99CC9"/>
    <a:srgbClr val="FF2F92"/>
    <a:srgbClr val="0085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FE0710-712C-45BD-9364-15DFC8C6F9D7}" v="1" dt="2025-11-25T04:34:15.765"/>
    <p1510:client id="{72CA19D6-DD9F-4262-D7F2-A061E3650556}" v="102" dt="2025-11-26T00:04:38.975"/>
    <p1510:client id="{F325877B-0183-7A55-6859-A26499F0EFA6}" v="4" dt="2025-11-25T04:07:32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7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70258-513B-423A-86D3-0B52B74D857B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6575" y="1143000"/>
            <a:ext cx="5784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DA2F-33CF-4ECE-A3CC-D4DA08C74B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9429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87070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1pPr>
    <a:lvl2pPr marL="993535" algn="l" defTabSz="1987070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2pPr>
    <a:lvl3pPr marL="1987070" algn="l" defTabSz="1987070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3pPr>
    <a:lvl4pPr marL="2980607" algn="l" defTabSz="1987070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4pPr>
    <a:lvl5pPr marL="3974143" algn="l" defTabSz="1987070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5pPr>
    <a:lvl6pPr marL="4967678" algn="l" defTabSz="1987070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6pPr>
    <a:lvl7pPr marL="5961213" algn="l" defTabSz="1987070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7pPr>
    <a:lvl8pPr marL="6954748" algn="l" defTabSz="1987070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8pPr>
    <a:lvl9pPr marL="7948283" algn="l" defTabSz="1987070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banner and logo"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459" y="139700"/>
            <a:ext cx="20559251" cy="1290321"/>
          </a:xfrm>
        </p:spPr>
        <p:txBody>
          <a:bodyPr>
            <a:normAutofit/>
          </a:bodyPr>
          <a:lstStyle>
            <a:lvl1pPr>
              <a:defRPr sz="6000">
                <a:solidFill>
                  <a:srgbClr val="20154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59" y="2476538"/>
            <a:ext cx="24766391" cy="105462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AD364-0962-49E7-A5CA-39BB91635A25}" type="datetime1">
              <a:rPr lang="en-AU" smtClean="0"/>
              <a:t>26/11/2025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073376" y="13346865"/>
            <a:ext cx="3373669" cy="766678"/>
          </a:xfrm>
        </p:spPr>
        <p:txBody>
          <a:bodyPr/>
          <a:lstStyle/>
          <a:p>
            <a:fld id="{6A8DA970-969A-4F32-BF5B-4F4E3C520034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E6F604A-B1CC-3F41-89F5-60BE779A7E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0271" y="13349002"/>
            <a:ext cx="2592324" cy="764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8149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5" userDrawn="1">
          <p15:clr>
            <a:srgbClr val="FBAE40"/>
          </p15:clr>
        </p15:guide>
        <p15:guide id="2" pos="850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B51E-AF7C-46BC-917F-960E1ADEE5D1}" type="datetime1">
              <a:rPr lang="en-AU" smtClean="0"/>
              <a:t>26/11/2025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A970-969A-4F32-BF5B-4F4E3C52003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0346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5" userDrawn="1">
          <p15:clr>
            <a:srgbClr val="FBAE40"/>
          </p15:clr>
        </p15:guide>
        <p15:guide id="2" pos="850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no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BE88-B326-4C34-8455-27406B30C5F9}" type="datetime1">
              <a:rPr lang="en-AU" smtClean="0"/>
              <a:t>26/11/2025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073376" y="13346865"/>
            <a:ext cx="4199579" cy="766678"/>
          </a:xfrm>
        </p:spPr>
        <p:txBody>
          <a:bodyPr/>
          <a:lstStyle/>
          <a:p>
            <a:fld id="{6A8DA970-969A-4F32-BF5B-4F4E3C520034}" type="slidenum">
              <a:rPr lang="en-AU" smtClean="0"/>
              <a:t>‹#›</a:t>
            </a:fld>
            <a:endParaRPr lang="en-AU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EEEA518-8134-8D2D-0521-DD9E4D168B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0271" y="13349002"/>
            <a:ext cx="2592324" cy="764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56CDB2E-8D3C-C696-765C-1EC9E77A5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6701" y="286671"/>
            <a:ext cx="23293149" cy="1143350"/>
          </a:xfrm>
        </p:spPr>
        <p:txBody>
          <a:bodyPr>
            <a:normAutofit/>
          </a:bodyPr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80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5" userDrawn="1">
          <p15:clr>
            <a:srgbClr val="FBAE40"/>
          </p15:clr>
        </p15:guide>
        <p15:guide id="2" pos="850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070DE-5295-4755-88F4-508B2F3207A5}" type="datetime1">
              <a:rPr lang="en-AU" smtClean="0"/>
              <a:t>26/11/2025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073376" y="13346865"/>
            <a:ext cx="4199579" cy="766678"/>
          </a:xfrm>
        </p:spPr>
        <p:txBody>
          <a:bodyPr/>
          <a:lstStyle/>
          <a:p>
            <a:fld id="{6A8DA970-969A-4F32-BF5B-4F4E3C520034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56CDB2E-8D3C-C696-765C-1EC9E77A5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6701" y="286671"/>
            <a:ext cx="23293149" cy="1143350"/>
          </a:xfrm>
        </p:spPr>
        <p:txBody>
          <a:bodyPr>
            <a:normAutofit/>
          </a:bodyPr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28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35" userDrawn="1">
          <p15:clr>
            <a:srgbClr val="FBAE40"/>
          </p15:clr>
        </p15:guide>
        <p15:guide id="2" pos="850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56701" y="766679"/>
            <a:ext cx="23293149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6701" y="3833390"/>
            <a:ext cx="23293149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56700" y="13346865"/>
            <a:ext cx="6076474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E63D0-0A87-4961-BFA4-6101872BE3B5}" type="datetime1">
              <a:rPr lang="en-AU" smtClean="0"/>
              <a:t>26/11/2025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45920" y="13346865"/>
            <a:ext cx="9114711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073376" y="13346865"/>
            <a:ext cx="6076474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DA970-969A-4F32-BF5B-4F4E3C520034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08D0AF-4547-22AC-C85C-C9E48DAA19E4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3176250" y="14247813"/>
            <a:ext cx="6969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/>
                </a:solidFill>
                <a:latin typeface="Arial Black" panose="020B0A040201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00495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6" r:id="rId2"/>
    <p:sldLayoutId id="2147483667" r:id="rId3"/>
    <p:sldLayoutId id="2147483672" r:id="rId4"/>
  </p:sldLayoutIdLst>
  <p:hf hdr="0" ftr="0" dt="0"/>
  <p:txStyles>
    <p:titleStyle>
      <a:lvl1pPr algn="l" defTabSz="1920057" rtl="0" eaLnBrk="1" latinLnBrk="0" hangingPunct="1">
        <a:lnSpc>
          <a:spcPct val="90000"/>
        </a:lnSpc>
        <a:spcBef>
          <a:spcPct val="0"/>
        </a:spcBef>
        <a:buNone/>
        <a:defRPr sz="92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14" indent="-480014" algn="l" defTabSz="1920057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587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2pPr>
      <a:lvl3pPr marL="2400071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360100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4pPr>
      <a:lvl5pPr marL="4320129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5pPr>
      <a:lvl6pPr marL="5280157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6pPr>
      <a:lvl7pPr marL="6240186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7pPr>
      <a:lvl8pPr marL="7200214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8pPr>
      <a:lvl9pPr marL="8160243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1pPr>
      <a:lvl2pPr marL="960029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920057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2880086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4pPr>
      <a:lvl5pPr marL="3840114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5pPr>
      <a:lvl6pPr marL="4800143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6pPr>
      <a:lvl7pPr marL="5760171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7pPr>
      <a:lvl8pPr marL="6720200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8pPr>
      <a:lvl9pPr marL="7680228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ffh.vic.gov.au/our-structure" TargetMode="External"/><Relationship Id="rId2" Type="http://schemas.openxmlformats.org/officeDocument/2006/relationships/hyperlink" Target="mailto:dffhcomms@dffh.vic.gov.a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EC1DE0-EF6F-8401-E473-9D19D90EE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51" idx="0"/>
          </p:cNvCxnSpPr>
          <p:nvPr/>
        </p:nvCxnSpPr>
        <p:spPr>
          <a:xfrm>
            <a:off x="18999813" y="4529634"/>
            <a:ext cx="0" cy="357805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3F2F7D1-A4EE-77E1-2F74-6E07D0D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178795" y="3368386"/>
            <a:ext cx="0" cy="360000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2DCE3E6-B339-55AB-3869-225F573C4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641082" y="3368386"/>
            <a:ext cx="0" cy="359999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E37E1E0-D8CA-DB3B-D128-27482DF3FD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3557581" y="3346889"/>
            <a:ext cx="0" cy="359999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715483-5662-84FE-60C0-851FD0A01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166790" y="3341162"/>
            <a:ext cx="0" cy="359999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6B7614-F82D-36F3-9C51-AB0282E30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714338" y="3368387"/>
            <a:ext cx="0" cy="359999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E844B1-A382-7E4A-D3D6-56D09D600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3248635" y="2965978"/>
            <a:ext cx="0" cy="359999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FEC3CA-0F3C-0619-526C-AF984C0F23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443849" y="3330151"/>
            <a:ext cx="0" cy="359999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427B2A8A-1B20-0105-CA38-8D4CB08BE1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010843" y="3345194"/>
            <a:ext cx="0" cy="359999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66BA587-A1F7-FC38-BB15-928BAEEDD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009350" y="3344102"/>
            <a:ext cx="20538706" cy="0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1F41A68-87E7-E7B5-9496-A5C0092B060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05172" y="139700"/>
            <a:ext cx="20137538" cy="1290321"/>
          </a:xfrm>
        </p:spPr>
        <p:txBody>
          <a:bodyPr>
            <a:normAutofit/>
          </a:bodyPr>
          <a:lstStyle/>
          <a:p>
            <a:r>
              <a:rPr lang="en-AU" sz="4000" b="1"/>
              <a:t>Department of Families, Fairness and Housing </a:t>
            </a:r>
            <a:r>
              <a:rPr lang="en-AU" sz="4000"/>
              <a:t>division and branch structure</a:t>
            </a:r>
            <a:endParaRPr lang="en-AU" sz="180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CCAE7F1-795C-F165-821E-3FFC45C3FE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8307" y="1730073"/>
            <a:ext cx="1350554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1800">
                <a:latin typeface="Arial"/>
                <a:cs typeface="Arial"/>
              </a:rPr>
              <a:t>Last update </a:t>
            </a:r>
            <a:r>
              <a:rPr lang="en-AU">
                <a:latin typeface="Arial"/>
                <a:cs typeface="Arial"/>
              </a:rPr>
              <a:t>25 November 2025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F414B4-98EF-24AB-A3BE-61D7B89C82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05172" y="2403332"/>
            <a:ext cx="25100229" cy="619910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600" b="1">
                <a:solidFill>
                  <a:prstClr val="white"/>
                </a:solidFill>
                <a:latin typeface="Arial"/>
              </a:rPr>
              <a:t>Secretary </a:t>
            </a:r>
            <a:r>
              <a:rPr lang="en-AU" sz="1600">
                <a:solidFill>
                  <a:prstClr val="white"/>
                </a:solidFill>
                <a:latin typeface="Arial"/>
              </a:rPr>
              <a:t>Peta McCammon</a:t>
            </a:r>
            <a:endParaRPr lang="en-GB" sz="1600">
              <a:solidFill>
                <a:prstClr val="white"/>
              </a:solidFill>
              <a:latin typeface="Arial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700CD51-6F1B-EEBA-7BF9-58C701811565}"/>
              </a:ext>
            </a:extLst>
          </p:cNvPr>
          <p:cNvSpPr/>
          <p:nvPr/>
        </p:nvSpPr>
        <p:spPr>
          <a:xfrm>
            <a:off x="1871972" y="3652344"/>
            <a:ext cx="2160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Aboriginal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Self-determination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Outcomes 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Deputy Secretary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  <a:cs typeface="Arial"/>
              </a:rPr>
              <a:t>Raylene Harradine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37A8061-8648-DF21-A237-8A1D4F96F247}"/>
              </a:ext>
            </a:extLst>
          </p:cNvPr>
          <p:cNvSpPr/>
          <p:nvPr/>
        </p:nvSpPr>
        <p:spPr>
          <a:xfrm>
            <a:off x="1871972" y="6047359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Aboriginal Partnerships </a:t>
            </a:r>
            <a:br>
              <a:rPr lang="en-AU" sz="1200" b="1"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Practice</a:t>
            </a:r>
            <a:br>
              <a:rPr lang="en-AU" sz="1200" b="1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Paula Murray</a:t>
            </a:r>
            <a:endParaRPr lang="en-AU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586DB3B-969B-F5D7-9C83-322163B58F1D}"/>
              </a:ext>
            </a:extLst>
          </p:cNvPr>
          <p:cNvSpPr/>
          <p:nvPr/>
        </p:nvSpPr>
        <p:spPr>
          <a:xfrm>
            <a:off x="1871972" y="4886603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Aboriginal Policy </a:t>
            </a:r>
          </a:p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and Reform</a:t>
            </a:r>
            <a:br>
              <a:rPr lang="en-AU" sz="1200" b="1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endParaRPr lang="en-AU">
              <a:solidFill>
                <a:prstClr val="white"/>
              </a:solidFill>
              <a:ea typeface="Calibri"/>
              <a:cs typeface="Calibri"/>
            </a:endParaRPr>
          </a:p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>
                <a:latin typeface="Arial"/>
                <a:cs typeface="Arial"/>
              </a:rPr>
              <a:t>Tim Kanoa</a:t>
            </a:r>
            <a:br>
              <a:rPr lang="en-AU" sz="1200">
                <a:latin typeface="Arial"/>
              </a:rPr>
            </a:br>
            <a:endParaRPr lang="en-AU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C3FDE2D-E03C-400A-45CD-BE7AE5D044B6}"/>
              </a:ext>
            </a:extLst>
          </p:cNvPr>
          <p:cNvSpPr/>
          <p:nvPr/>
        </p:nvSpPr>
        <p:spPr>
          <a:xfrm>
            <a:off x="4127494" y="3652344"/>
            <a:ext cx="2160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Children and Families</a:t>
            </a:r>
            <a:br>
              <a:rPr lang="en-US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Deputy Secretary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  <a:cs typeface="Arial"/>
              </a:rPr>
              <a:t>Annette Lancy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9A65D6F-A03F-0543-9DB8-ADBA1FE51ADC}"/>
              </a:ext>
            </a:extLst>
          </p:cNvPr>
          <p:cNvSpPr/>
          <p:nvPr/>
        </p:nvSpPr>
        <p:spPr>
          <a:xfrm>
            <a:off x="4127494" y="4887440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Children and Families Reform, Investment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Design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Belinda Martin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9106CC-7969-6D1B-02C0-A43AE561EA07}"/>
              </a:ext>
            </a:extLst>
          </p:cNvPr>
          <p:cNvSpPr>
            <a:spLocks/>
          </p:cNvSpPr>
          <p:nvPr/>
        </p:nvSpPr>
        <p:spPr>
          <a:xfrm>
            <a:off x="4127494" y="6042870"/>
            <a:ext cx="2160000" cy="1094745"/>
          </a:xfrm>
          <a:prstGeom prst="rect">
            <a:avLst/>
          </a:prstGeom>
          <a:solidFill>
            <a:srgbClr val="00857E"/>
          </a:solidFill>
          <a:ln w="381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Child Protection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Care Policy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David Atkinson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FDB5B38-D40B-2F8C-9871-7E7E73DFE753}"/>
              </a:ext>
            </a:extLst>
          </p:cNvPr>
          <p:cNvSpPr/>
          <p:nvPr/>
        </p:nvSpPr>
        <p:spPr>
          <a:xfrm>
            <a:off x="4127494" y="7204651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Family Services, Evidence, Redress and Lived Experience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Jane Sweeney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D54845C-5D71-9A57-30B2-0A91AF00791C}"/>
              </a:ext>
            </a:extLst>
          </p:cNvPr>
          <p:cNvSpPr/>
          <p:nvPr/>
        </p:nvSpPr>
        <p:spPr>
          <a:xfrm>
            <a:off x="4127494" y="8372539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Aboriginal Initiatives,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Quality, Improvement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Oversight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Simone Corin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5187302-D7B6-0B4F-1154-05037C8CC176}"/>
              </a:ext>
            </a:extLst>
          </p:cNvPr>
          <p:cNvSpPr/>
          <p:nvPr/>
        </p:nvSpPr>
        <p:spPr>
          <a:xfrm>
            <a:off x="4127494" y="9538903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Regulation and Reform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Alison Will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45283E7-51AA-0107-92C5-3E8220DE598D}"/>
              </a:ext>
            </a:extLst>
          </p:cNvPr>
          <p:cNvSpPr/>
          <p:nvPr/>
        </p:nvSpPr>
        <p:spPr>
          <a:xfrm>
            <a:off x="6450804" y="3652344"/>
            <a:ext cx="4431261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Community Operations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Practice Leadership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Deputy Secretary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  <a:ea typeface="Tahoma"/>
                <a:cs typeface="Tahoma"/>
              </a:rPr>
              <a:t>Danny O’Kelly</a:t>
            </a:r>
            <a:endParaRPr lang="en-AU" sz="1200">
              <a:solidFill>
                <a:prstClr val="white"/>
              </a:solidFill>
              <a:latin typeface="Arial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62E66C6-7298-08A4-FB8B-75B2E67F1350}"/>
              </a:ext>
            </a:extLst>
          </p:cNvPr>
          <p:cNvSpPr/>
          <p:nvPr/>
        </p:nvSpPr>
        <p:spPr>
          <a:xfrm>
            <a:off x="6450804" y="4887440"/>
            <a:ext cx="2160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/>
              </a:rPr>
              <a:t>North Division</a:t>
            </a:r>
            <a:br>
              <a:rPr lang="en-AU" sz="1200" b="1">
                <a:solidFill>
                  <a:schemeClr val="bg1"/>
                </a:solidFill>
                <a:latin typeface="Arial"/>
              </a:rPr>
            </a:br>
            <a:r>
              <a:rPr lang="en-AU" sz="1200">
                <a:solidFill>
                  <a:schemeClr val="bg1"/>
                </a:solidFill>
                <a:latin typeface="Arial"/>
                <a:ea typeface="Tahoma"/>
                <a:cs typeface="Tahoma"/>
              </a:rPr>
              <a:t>Deputy Secretary</a:t>
            </a:r>
            <a:br>
              <a:rPr lang="en-AU" sz="1200">
                <a:solidFill>
                  <a:schemeClr val="bg1"/>
                </a:solidFill>
                <a:latin typeface="Arial"/>
                <a:ea typeface="Tahoma"/>
                <a:cs typeface="Tahoma"/>
              </a:rPr>
            </a:br>
            <a:r>
              <a:rPr lang="en-AU" sz="1200">
                <a:solidFill>
                  <a:schemeClr val="bg1"/>
                </a:solidFill>
                <a:latin typeface="Arial"/>
                <a:ea typeface="Tahoma"/>
                <a:cs typeface="Tahoma"/>
              </a:rPr>
              <a:t>Jenny </a:t>
            </a:r>
            <a:r>
              <a:rPr lang="en-AU" sz="1200" err="1">
                <a:solidFill>
                  <a:schemeClr val="bg1"/>
                </a:solidFill>
                <a:latin typeface="Arial"/>
                <a:ea typeface="Tahoma"/>
                <a:cs typeface="Tahoma"/>
              </a:rPr>
              <a:t>Litsas</a:t>
            </a:r>
            <a:endParaRPr lang="en-AU" sz="1200">
              <a:solidFill>
                <a:schemeClr val="bg1"/>
              </a:solidFill>
              <a:latin typeface="Arial"/>
              <a:ea typeface="Tahoma"/>
              <a:cs typeface="Tahom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718757-09AC-954E-767B-8B5294FD6223}"/>
              </a:ext>
            </a:extLst>
          </p:cNvPr>
          <p:cNvSpPr/>
          <p:nvPr/>
        </p:nvSpPr>
        <p:spPr>
          <a:xfrm>
            <a:off x="8695611" y="4887440"/>
            <a:ext cx="2160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/>
              </a:rPr>
              <a:t>East Division</a:t>
            </a:r>
            <a:br>
              <a:rPr lang="en-AU" sz="1200" b="1">
                <a:solidFill>
                  <a:schemeClr val="bg1"/>
                </a:solidFill>
                <a:latin typeface="Arial"/>
              </a:rPr>
            </a:br>
            <a:r>
              <a:rPr lang="en-AU" sz="1200">
                <a:solidFill>
                  <a:schemeClr val="bg1"/>
                </a:solidFill>
                <a:latin typeface="Arial"/>
                <a:ea typeface="Tahoma"/>
                <a:cs typeface="Tahoma"/>
              </a:rPr>
              <a:t>Deputy Secretary</a:t>
            </a:r>
            <a:br>
              <a:rPr lang="en-AU" sz="1200">
                <a:solidFill>
                  <a:schemeClr val="bg1"/>
                </a:solidFill>
                <a:latin typeface="Arial"/>
                <a:ea typeface="Tahoma"/>
                <a:cs typeface="Tahoma"/>
              </a:rPr>
            </a:br>
            <a:r>
              <a:rPr lang="en-AU" sz="1200">
                <a:solidFill>
                  <a:schemeClr val="bg1"/>
                </a:solidFill>
                <a:latin typeface="Arial"/>
                <a:ea typeface="Tahoma"/>
                <a:cs typeface="Tahoma"/>
              </a:rPr>
              <a:t>Penelope Steuart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AE2D4BF-89D7-9AB8-10CD-6F23DB672167}"/>
              </a:ext>
            </a:extLst>
          </p:cNvPr>
          <p:cNvSpPr/>
          <p:nvPr/>
        </p:nvSpPr>
        <p:spPr>
          <a:xfrm>
            <a:off x="6450804" y="6042870"/>
            <a:ext cx="2160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/>
              </a:rPr>
              <a:t>South Division</a:t>
            </a:r>
            <a:br>
              <a:rPr lang="en-AU" sz="1200" b="1">
                <a:solidFill>
                  <a:schemeClr val="bg1"/>
                </a:solidFill>
                <a:latin typeface="Arial"/>
              </a:rPr>
            </a:br>
            <a:r>
              <a:rPr lang="en-AU" sz="1200">
                <a:solidFill>
                  <a:schemeClr val="bg1"/>
                </a:solidFill>
                <a:latin typeface="Arial"/>
              </a:rPr>
              <a:t>Deputy Secretary</a:t>
            </a:r>
            <a:br>
              <a:rPr lang="en-AU" sz="1200">
                <a:solidFill>
                  <a:schemeClr val="bg1"/>
                </a:solidFill>
                <a:latin typeface="Arial"/>
              </a:rPr>
            </a:br>
            <a:r>
              <a:rPr lang="en-AU" sz="1200">
                <a:solidFill>
                  <a:schemeClr val="bg1"/>
                </a:solidFill>
                <a:latin typeface="Arial"/>
              </a:rPr>
              <a:t>Kathleen Alonso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5F87AFE-31DE-F6DD-CE04-3042078B0E1A}"/>
              </a:ext>
            </a:extLst>
          </p:cNvPr>
          <p:cNvSpPr/>
          <p:nvPr/>
        </p:nvSpPr>
        <p:spPr>
          <a:xfrm>
            <a:off x="8695611" y="6042870"/>
            <a:ext cx="2160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/>
              </a:rPr>
              <a:t>West Division</a:t>
            </a:r>
            <a:br>
              <a:rPr lang="en-AU" sz="1200" b="1">
                <a:solidFill>
                  <a:schemeClr val="bg1"/>
                </a:solidFill>
                <a:latin typeface="Arial"/>
              </a:rPr>
            </a:br>
            <a:r>
              <a:rPr lang="en-AU" sz="1200">
                <a:solidFill>
                  <a:schemeClr val="bg1"/>
                </a:solidFill>
                <a:latin typeface="Arial"/>
                <a:ea typeface="Tahoma"/>
                <a:cs typeface="Tahoma"/>
              </a:rPr>
              <a:t>Deputy Secretary</a:t>
            </a:r>
            <a:br>
              <a:rPr lang="en-AU" sz="1200">
                <a:solidFill>
                  <a:schemeClr val="bg1"/>
                </a:solidFill>
                <a:latin typeface="Arial"/>
                <a:ea typeface="Tahoma"/>
                <a:cs typeface="Tahoma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Kelly Stanton</a:t>
            </a:r>
            <a:endParaRPr lang="en-AU" sz="1200">
              <a:solidFill>
                <a:schemeClr val="bg1"/>
              </a:solidFill>
              <a:latin typeface="Arial"/>
              <a:ea typeface="Tahoma"/>
              <a:cs typeface="Tahoma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25F9EED-B12B-6179-0CF0-E164DABE705C}"/>
              </a:ext>
            </a:extLst>
          </p:cNvPr>
          <p:cNvSpPr/>
          <p:nvPr/>
        </p:nvSpPr>
        <p:spPr>
          <a:xfrm>
            <a:off x="6450804" y="7204651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Service Enhancement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Lisa Gardner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653281-8F8C-527C-BD4C-2EA65321E74A}"/>
              </a:ext>
            </a:extLst>
          </p:cNvPr>
          <p:cNvSpPr/>
          <p:nvPr/>
        </p:nvSpPr>
        <p:spPr>
          <a:xfrm>
            <a:off x="6450804" y="8372539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Service Agreement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Quality Systems</a:t>
            </a:r>
          </a:p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Michael </a:t>
            </a:r>
            <a:r>
              <a:rPr lang="en-AU" sz="120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Mefflin</a:t>
            </a:r>
            <a:endParaRPr lang="en-AU" sz="12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2F4895E-45B2-7144-8241-CFDA5A213C79}"/>
              </a:ext>
            </a:extLst>
          </p:cNvPr>
          <p:cNvSpPr/>
          <p:nvPr/>
        </p:nvSpPr>
        <p:spPr>
          <a:xfrm>
            <a:off x="6450804" y="9538903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Statewide Disability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Housing Operations 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Elinor Harper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520B85B-2FB5-208F-E441-C74207705977}"/>
              </a:ext>
            </a:extLst>
          </p:cNvPr>
          <p:cNvSpPr/>
          <p:nvPr/>
        </p:nvSpPr>
        <p:spPr>
          <a:xfrm>
            <a:off x="8695611" y="7204651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Office of Professional Practice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Chief Practitioner and Executive Director</a:t>
            </a:r>
          </a:p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>
                <a:solidFill>
                  <a:prstClr val="white"/>
                </a:solidFill>
                <a:latin typeface="Arial"/>
              </a:rPr>
              <a:t>Kirstie Lomas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2A9B1D2-7687-6395-B8B1-E2ED901AA439}"/>
              </a:ext>
            </a:extLst>
          </p:cNvPr>
          <p:cNvSpPr/>
          <p:nvPr/>
        </p:nvSpPr>
        <p:spPr>
          <a:xfrm>
            <a:off x="8704754" y="8372539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Statewide Children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Families Operations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Leeanne Miller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05E4EBE-DE69-EC1B-DA0C-E8649A1AE321}"/>
              </a:ext>
            </a:extLst>
          </p:cNvPr>
          <p:cNvSpPr/>
          <p:nvPr/>
        </p:nvSpPr>
        <p:spPr>
          <a:xfrm>
            <a:off x="11088635" y="3668487"/>
            <a:ext cx="2160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Corporate and Delivery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Services 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Deputy Secretary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 panose="020B0604020202020204" pitchFamily="34" charset="0"/>
              </a:rPr>
              <a:t>Drew Warne-Smith (A)</a:t>
            </a:r>
            <a:endParaRPr lang="en-AU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DBBB050-4B2B-33A9-4D72-2FCE66FACF67}"/>
              </a:ext>
            </a:extLst>
          </p:cNvPr>
          <p:cNvSpPr/>
          <p:nvPr/>
        </p:nvSpPr>
        <p:spPr>
          <a:xfrm>
            <a:off x="11088635" y="4887440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Finance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  <a:ea typeface="Tahoma"/>
                <a:cs typeface="Tahoma"/>
              </a:rPr>
              <a:t>CFO</a:t>
            </a:r>
            <a:br>
              <a:rPr lang="en-AU" sz="1200">
                <a:solidFill>
                  <a:prstClr val="white"/>
                </a:solidFill>
                <a:latin typeface="Arial"/>
                <a:ea typeface="Tahoma"/>
                <a:cs typeface="Tahoma"/>
              </a:rPr>
            </a:br>
            <a:r>
              <a:rPr lang="en-AU" sz="1200">
                <a:solidFill>
                  <a:prstClr val="white"/>
                </a:solidFill>
                <a:latin typeface="Arial"/>
                <a:ea typeface="Tahoma"/>
                <a:cs typeface="Tahoma"/>
              </a:rPr>
              <a:t>Cynthia Lahiff</a:t>
            </a:r>
            <a:endParaRPr lang="en-AU" sz="1200">
              <a:solidFill>
                <a:prstClr val="white"/>
              </a:solidFill>
              <a:latin typeface="Arial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8CFD4FB-E927-70CB-030B-1126E6FC433F}"/>
              </a:ext>
            </a:extLst>
          </p:cNvPr>
          <p:cNvSpPr/>
          <p:nvPr/>
        </p:nvSpPr>
        <p:spPr>
          <a:xfrm>
            <a:off x="11088635" y="6042870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Information Technology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Services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Andrew Larkin</a:t>
            </a:r>
            <a:endParaRPr lang="en-AU" sz="1200">
              <a:solidFill>
                <a:prstClr val="white"/>
              </a:solidFill>
              <a:latin typeface="Arial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6D4416E-CEC4-5F3E-0C70-8FFB304AC25C}"/>
              </a:ext>
            </a:extLst>
          </p:cNvPr>
          <p:cNvSpPr/>
          <p:nvPr/>
        </p:nvSpPr>
        <p:spPr>
          <a:xfrm>
            <a:off x="11088635" y="7204651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People and Culture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Louise Gartland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8EB636F-A387-1F36-A1A7-A4AE249F3022}"/>
              </a:ext>
            </a:extLst>
          </p:cNvPr>
          <p:cNvSpPr/>
          <p:nvPr/>
        </p:nvSpPr>
        <p:spPr>
          <a:xfrm>
            <a:off x="11088635" y="8372539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Executive Services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Annalise Bamford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F76F7EB-7765-A538-66E5-27E63A7B7594}"/>
              </a:ext>
            </a:extLst>
          </p:cNvPr>
          <p:cNvSpPr/>
          <p:nvPr/>
        </p:nvSpPr>
        <p:spPr>
          <a:xfrm>
            <a:off x="11088635" y="9538903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 dirty="0">
                <a:solidFill>
                  <a:prstClr val="white"/>
                </a:solidFill>
                <a:latin typeface="Arial"/>
              </a:rPr>
              <a:t>Legal Services</a:t>
            </a:r>
            <a:br>
              <a:rPr lang="en-AU" sz="1200" b="1" dirty="0">
                <a:latin typeface="Arial"/>
              </a:rPr>
            </a:br>
            <a:r>
              <a:rPr lang="en-AU" sz="1200" dirty="0">
                <a:solidFill>
                  <a:prstClr val="white"/>
                </a:solidFill>
                <a:latin typeface="Arial"/>
                <a:ea typeface="Tahoma"/>
                <a:cs typeface="Tahoma"/>
              </a:rPr>
              <a:t>General Counsel</a:t>
            </a:r>
            <a:br>
              <a:rPr lang="en-AU" sz="1200" dirty="0">
                <a:latin typeface="Arial"/>
                <a:ea typeface="Tahoma"/>
                <a:cs typeface="Tahoma"/>
              </a:rPr>
            </a:br>
            <a:r>
              <a:rPr lang="en-AU" sz="1200" dirty="0">
                <a:solidFill>
                  <a:prstClr val="white"/>
                </a:solidFill>
                <a:latin typeface="Arial"/>
                <a:ea typeface="Tahoma"/>
                <a:cs typeface="Tahoma"/>
              </a:rPr>
              <a:t>Elsie Loh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9306231-E3C9-2A89-0FCC-508BBD302EF1}"/>
              </a:ext>
            </a:extLst>
          </p:cNvPr>
          <p:cNvSpPr/>
          <p:nvPr/>
        </p:nvSpPr>
        <p:spPr>
          <a:xfrm>
            <a:off x="11088635" y="10711377"/>
            <a:ext cx="2160000" cy="1094745"/>
          </a:xfrm>
          <a:prstGeom prst="rect">
            <a:avLst/>
          </a:prstGeom>
          <a:solidFill>
            <a:srgbClr val="00857E"/>
          </a:solidFill>
          <a:ln w="28575">
            <a:solidFill>
              <a:schemeClr val="tx1"/>
            </a:solidFill>
            <a:prstDash val="sysDot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Common Corporate Support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Gordon Caris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5B16EE-93C3-D131-74FA-74D31B658162}"/>
              </a:ext>
            </a:extLst>
          </p:cNvPr>
          <p:cNvSpPr/>
          <p:nvPr/>
        </p:nvSpPr>
        <p:spPr>
          <a:xfrm>
            <a:off x="13387206" y="3652344"/>
            <a:ext cx="2160000" cy="1094745"/>
          </a:xfrm>
          <a:prstGeom prst="rect">
            <a:avLst/>
          </a:prstGeom>
          <a:solidFill>
            <a:srgbClr val="500778"/>
          </a:solidFill>
          <a:ln w="381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200" b="1">
                <a:solidFill>
                  <a:prstClr val="white"/>
                </a:solidFill>
                <a:latin typeface="Arial"/>
              </a:rPr>
              <a:t>Disability, Fairness and Emergency Management</a:t>
            </a:r>
            <a:br>
              <a:rPr lang="en-US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Deputy Secretary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srgbClr val="FFFFFF"/>
                </a:solidFill>
                <a:latin typeface="Arial" panose="020B0604020202020204" pitchFamily="34" charset="0"/>
              </a:rPr>
              <a:t>Rachael Green (A)</a:t>
            </a:r>
            <a:endParaRPr lang="en-AU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48190D9-9A08-CCBC-F7C9-95F24E595EAD}"/>
              </a:ext>
            </a:extLst>
          </p:cNvPr>
          <p:cNvSpPr>
            <a:spLocks/>
          </p:cNvSpPr>
          <p:nvPr/>
        </p:nvSpPr>
        <p:spPr>
          <a:xfrm>
            <a:off x="13387206" y="4887440"/>
            <a:ext cx="2160000" cy="1094745"/>
          </a:xfrm>
          <a:prstGeom prst="rect">
            <a:avLst/>
          </a:prstGeom>
          <a:solidFill>
            <a:srgbClr val="00857E"/>
          </a:solidFill>
          <a:ln w="381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Disability Reform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Complex Needs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Carley Northcott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391FDB0-5331-EB08-653D-5DADFB4FD3F7}"/>
              </a:ext>
            </a:extLst>
          </p:cNvPr>
          <p:cNvSpPr>
            <a:spLocks/>
          </p:cNvSpPr>
          <p:nvPr/>
        </p:nvSpPr>
        <p:spPr>
          <a:xfrm>
            <a:off x="13387206" y="6052485"/>
            <a:ext cx="2160000" cy="1094745"/>
          </a:xfrm>
          <a:prstGeom prst="rect">
            <a:avLst/>
          </a:prstGeom>
          <a:solidFill>
            <a:srgbClr val="00857E"/>
          </a:solidFill>
          <a:ln w="381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Emergency Management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Andrea Spiteri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6F2773-8517-6167-2E5C-7E32083EA266}"/>
              </a:ext>
            </a:extLst>
          </p:cNvPr>
          <p:cNvSpPr/>
          <p:nvPr/>
        </p:nvSpPr>
        <p:spPr>
          <a:xfrm>
            <a:off x="13384195" y="7204651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Disability Homes Victoria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Hayley Parkes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6F04C5A-90C3-01BB-24C2-36D4AFE7158F}"/>
              </a:ext>
            </a:extLst>
          </p:cNvPr>
          <p:cNvSpPr>
            <a:spLocks/>
          </p:cNvSpPr>
          <p:nvPr/>
        </p:nvSpPr>
        <p:spPr>
          <a:xfrm>
            <a:off x="13393060" y="8372539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Equality, Seniors, Women and Equity Strategy</a:t>
            </a:r>
            <a:br>
              <a:rPr lang="en-AU" sz="1200" b="1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Michele Clark (A)</a:t>
            </a:r>
            <a:endParaRPr lang="en-GB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D754C3-2DD3-9175-E547-AB38F13955A9}"/>
              </a:ext>
            </a:extLst>
          </p:cNvPr>
          <p:cNvSpPr>
            <a:spLocks/>
          </p:cNvSpPr>
          <p:nvPr/>
        </p:nvSpPr>
        <p:spPr>
          <a:xfrm>
            <a:off x="13393060" y="9538903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Community Inclusion, Veterans and Youth</a:t>
            </a:r>
            <a:br>
              <a:rPr lang="en-AU" sz="1200"/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Gerry Goswell</a:t>
            </a:r>
            <a:endParaRPr lang="en-GB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CDB499-D192-036A-E332-0E73F12EB3DB}"/>
              </a:ext>
            </a:extLst>
          </p:cNvPr>
          <p:cNvSpPr/>
          <p:nvPr/>
        </p:nvSpPr>
        <p:spPr>
          <a:xfrm>
            <a:off x="15637818" y="3652343"/>
            <a:ext cx="2160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latin typeface="Arial"/>
              </a:rPr>
              <a:t>Family Safety Victoria</a:t>
            </a:r>
            <a:br>
              <a:rPr lang="en-AU" sz="1200" b="1">
                <a:latin typeface="Arial"/>
              </a:rPr>
            </a:br>
            <a:r>
              <a:rPr lang="en-AU" sz="1200">
                <a:latin typeface="Arial"/>
              </a:rPr>
              <a:t>Deputy Secretary</a:t>
            </a:r>
            <a:br>
              <a:rPr lang="en-AU" sz="1200">
                <a:latin typeface="Arial"/>
              </a:rPr>
            </a:br>
            <a:r>
              <a:rPr lang="en-AU" sz="1200">
                <a:latin typeface="Arial"/>
              </a:rPr>
              <a:t>M</a:t>
            </a:r>
            <a:r>
              <a:rPr lang="en-AU" sz="1200">
                <a:latin typeface="Arial"/>
                <a:cs typeface="Arial"/>
              </a:rPr>
              <a:t>elanie Heenan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529877C-D915-57A2-396B-502B8881899E}"/>
              </a:ext>
            </a:extLst>
          </p:cNvPr>
          <p:cNvSpPr/>
          <p:nvPr/>
        </p:nvSpPr>
        <p:spPr>
          <a:xfrm>
            <a:off x="15637818" y="4887439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Policy, Prevention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Impact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Alison Macdonald (A)</a:t>
            </a:r>
            <a:endParaRPr lang="en-AU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8BE2C1C-7713-F0BD-1354-6ADD47298065}"/>
              </a:ext>
            </a:extLst>
          </p:cNvPr>
          <p:cNvSpPr/>
          <p:nvPr/>
        </p:nvSpPr>
        <p:spPr>
          <a:xfrm>
            <a:off x="15637818" y="6051425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Family and Sexual Violence Programs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Amber Griffiths</a:t>
            </a:r>
            <a:endParaRPr lang="en-AU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2CF061-D0C0-4E64-C51B-F69C05D175F8}"/>
              </a:ext>
            </a:extLst>
          </p:cNvPr>
          <p:cNvSpPr>
            <a:spLocks/>
          </p:cNvSpPr>
          <p:nvPr/>
        </p:nvSpPr>
        <p:spPr>
          <a:xfrm>
            <a:off x="15637818" y="7204651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Operations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Fran O’Toole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6429613-4DB9-17EF-250F-2299DD8AA6BC}"/>
              </a:ext>
            </a:extLst>
          </p:cNvPr>
          <p:cNvSpPr/>
          <p:nvPr/>
        </p:nvSpPr>
        <p:spPr>
          <a:xfrm>
            <a:off x="17919813" y="3652343"/>
            <a:ext cx="4428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Homes Victoria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  <a:cs typeface="Arial"/>
              </a:rPr>
              <a:t>CEO</a:t>
            </a:r>
            <a:br>
              <a:rPr lang="en-AU" sz="1200">
                <a:solidFill>
                  <a:prstClr val="white"/>
                </a:solidFill>
                <a:latin typeface="Arial"/>
                <a:cs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  <a:cs typeface="Arial"/>
              </a:rPr>
              <a:t>Simon Newport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1CB7C63-817C-E1DF-8B3E-99AF3DAC163C}"/>
              </a:ext>
            </a:extLst>
          </p:cNvPr>
          <p:cNvSpPr/>
          <p:nvPr/>
        </p:nvSpPr>
        <p:spPr>
          <a:xfrm>
            <a:off x="17919813" y="4887439"/>
            <a:ext cx="2160000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solidFill>
                  <a:schemeClr val="bg1"/>
                </a:solidFill>
                <a:latin typeface="Arial"/>
              </a:rPr>
              <a:t>Homes Victoria</a:t>
            </a:r>
            <a:br>
              <a:rPr lang="en-AU" sz="1200" b="1">
                <a:latin typeface="Arial"/>
              </a:rPr>
            </a:br>
            <a:r>
              <a:rPr lang="en-AU" sz="1200">
                <a:solidFill>
                  <a:schemeClr val="bg1"/>
                </a:solidFill>
                <a:latin typeface="Arial"/>
              </a:rPr>
              <a:t>Deputy CEO</a:t>
            </a:r>
            <a:br>
              <a:rPr lang="en-AU" sz="1200">
                <a:solidFill>
                  <a:schemeClr val="bg1"/>
                </a:solidFill>
                <a:latin typeface="Arial"/>
              </a:rPr>
            </a:br>
            <a:r>
              <a:rPr lang="en-AU" sz="1200">
                <a:solidFill>
                  <a:schemeClr val="bg1"/>
                </a:solidFill>
                <a:latin typeface="Arial"/>
              </a:rPr>
              <a:t>Vacant</a:t>
            </a:r>
            <a:endParaRPr lang="en-US" sz="1200">
              <a:latin typeface="Arial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28EB5C4-B9DE-069D-E36E-5059F4B58727}"/>
              </a:ext>
            </a:extLst>
          </p:cNvPr>
          <p:cNvSpPr/>
          <p:nvPr/>
        </p:nvSpPr>
        <p:spPr>
          <a:xfrm>
            <a:off x="17919813" y="6050117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Strategy, Policy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Planning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 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Alix Rhodes</a:t>
            </a:r>
            <a:endParaRPr lang="en-AU" sz="1200">
              <a:solidFill>
                <a:prstClr val="white"/>
              </a:solidFill>
              <a:latin typeface="Arial"/>
              <a:ea typeface="Tahoma" panose="020B0604030504040204" pitchFamily="34" charset="0"/>
              <a:cs typeface="Arial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191B2FC-9CAC-6A98-1772-FFE63E2A3419}"/>
              </a:ext>
            </a:extLst>
          </p:cNvPr>
          <p:cNvSpPr/>
          <p:nvPr/>
        </p:nvSpPr>
        <p:spPr>
          <a:xfrm>
            <a:off x="17919813" y="7204651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Housing Outcomes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Partnerships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  <a:ea typeface="Tahoma" panose="020B0604030504040204" pitchFamily="34" charset="0"/>
                <a:cs typeface="Arial"/>
              </a:rPr>
              <a:t>Anita Canals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93E748-D3AF-596D-865B-EA4EA43051B9}"/>
              </a:ext>
            </a:extLst>
          </p:cNvPr>
          <p:cNvSpPr/>
          <p:nvPr/>
        </p:nvSpPr>
        <p:spPr>
          <a:xfrm>
            <a:off x="17919813" y="8372539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Homelessness </a:t>
            </a:r>
            <a:br>
              <a:rPr lang="en-AU" sz="1200" b="1"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Housing Support</a:t>
            </a:r>
            <a:br>
              <a:rPr lang="en-AU" sz="1200" b="1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Sherri </a:t>
            </a:r>
            <a:r>
              <a:rPr lang="en-AU" sz="1200" err="1">
                <a:solidFill>
                  <a:prstClr val="white"/>
                </a:solidFill>
                <a:latin typeface="Arial"/>
              </a:rPr>
              <a:t>Bruinhout</a:t>
            </a:r>
            <a:endParaRPr lang="en-GB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7D20819-C740-9EDA-B299-B8E738CED202}"/>
              </a:ext>
            </a:extLst>
          </p:cNvPr>
          <p:cNvSpPr/>
          <p:nvPr/>
        </p:nvSpPr>
        <p:spPr>
          <a:xfrm>
            <a:off x="20192653" y="4887439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Performance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Governance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Jo Cushing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5D6FC94-04ED-1C31-E0A7-25DF4F0434E6}"/>
              </a:ext>
            </a:extLst>
          </p:cNvPr>
          <p:cNvSpPr/>
          <p:nvPr/>
        </p:nvSpPr>
        <p:spPr>
          <a:xfrm>
            <a:off x="20192653" y="6053803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Asset Management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Martin McCurry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7C1592E-FCE4-D5EB-AB89-9680F570DAB8}"/>
              </a:ext>
            </a:extLst>
          </p:cNvPr>
          <p:cNvSpPr/>
          <p:nvPr/>
        </p:nvSpPr>
        <p:spPr>
          <a:xfrm>
            <a:off x="20192653" y="7204651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Housing Development </a:t>
            </a:r>
            <a:br>
              <a:rPr lang="en-AU" sz="1200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Michele Morrison</a:t>
            </a:r>
            <a:endParaRPr lang="en-GB" sz="12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43EA8F4-6946-44C4-6A32-DBDD5B06FB36}"/>
              </a:ext>
            </a:extLst>
          </p:cNvPr>
          <p:cNvSpPr/>
          <p:nvPr/>
        </p:nvSpPr>
        <p:spPr>
          <a:xfrm>
            <a:off x="20192653" y="8372539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Aboriginal Housing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Homelessness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Matthew Duggan​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14D067-08FD-9B85-9DA9-24075FA73E4E}"/>
              </a:ext>
            </a:extLst>
          </p:cNvPr>
          <p:cNvSpPr/>
          <p:nvPr/>
        </p:nvSpPr>
        <p:spPr>
          <a:xfrm>
            <a:off x="20192653" y="9538903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Communications 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Engagement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  <a:ea typeface="Tahoma" panose="020B0604030504040204" pitchFamily="34" charset="0"/>
                <a:cs typeface="Arial"/>
              </a:rPr>
              <a:t>Larissa Garvin</a:t>
            </a:r>
            <a:endParaRPr lang="en-AU" sz="120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24309EF-38C5-6726-A317-107FB216A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381444" y="3525194"/>
            <a:ext cx="4608879" cy="7295202"/>
            <a:chOff x="6381444" y="3525194"/>
            <a:chExt cx="4608879" cy="729520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EAE171E-3AF9-7B27-9E25-8E043DC45B2F}"/>
                </a:ext>
              </a:extLst>
            </p:cNvPr>
            <p:cNvSpPr txBox="1"/>
            <p:nvPr/>
          </p:nvSpPr>
          <p:spPr>
            <a:xfrm>
              <a:off x="8893023" y="10415615"/>
              <a:ext cx="205945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AU" sz="1200">
                  <a:latin typeface="Arial"/>
                </a:rPr>
                <a:t>See page 2 for details</a:t>
              </a:r>
              <a:endParaRPr lang="en-US" sz="1200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FA362-ED15-A35D-BB9F-6D8477FF5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381444" y="3525194"/>
              <a:ext cx="4608879" cy="7295202"/>
            </a:xfrm>
            <a:prstGeom prst="rect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7DA557F7-3243-2FF2-7FE6-D50C1C6B8E9B}"/>
              </a:ext>
            </a:extLst>
          </p:cNvPr>
          <p:cNvSpPr/>
          <p:nvPr/>
        </p:nvSpPr>
        <p:spPr>
          <a:xfrm>
            <a:off x="22496426" y="3652343"/>
            <a:ext cx="2160001" cy="1094745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System Reform, Workforce and Engagement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Deputy Secretary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  <a:cs typeface="Arial"/>
              </a:rPr>
              <a:t>Ben Richardson (A)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1F15793-1675-956F-01BB-BB491AC52852}"/>
              </a:ext>
            </a:extLst>
          </p:cNvPr>
          <p:cNvSpPr/>
          <p:nvPr/>
        </p:nvSpPr>
        <p:spPr>
          <a:xfrm>
            <a:off x="22496426" y="4887439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 dirty="0">
                <a:solidFill>
                  <a:prstClr val="white"/>
                </a:solidFill>
                <a:latin typeface="Arial"/>
              </a:rPr>
              <a:t>Centre for Workforce </a:t>
            </a:r>
            <a:br>
              <a:rPr lang="en-AU" sz="1200" b="1" dirty="0">
                <a:latin typeface="Arial"/>
              </a:rPr>
            </a:br>
            <a:r>
              <a:rPr lang="en-AU" sz="1200" b="1" dirty="0">
                <a:solidFill>
                  <a:prstClr val="white"/>
                </a:solidFill>
                <a:latin typeface="Arial"/>
              </a:rPr>
              <a:t>Excellence</a:t>
            </a:r>
            <a:br>
              <a:rPr lang="en-AU" sz="1200" b="1" dirty="0">
                <a:latin typeface="Arial"/>
              </a:rPr>
            </a:br>
            <a:r>
              <a:rPr lang="en-AU" sz="1200" dirty="0">
                <a:solidFill>
                  <a:prstClr val="white"/>
                </a:solidFill>
                <a:latin typeface="Arial"/>
              </a:rPr>
              <a:t>Executive Director</a:t>
            </a:r>
            <a:endParaRPr lang="en-US" dirty="0">
              <a:solidFill>
                <a:prstClr val="white"/>
              </a:solidFill>
            </a:endParaRPr>
          </a:p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dirty="0">
                <a:solidFill>
                  <a:prstClr val="white"/>
                </a:solidFill>
                <a:latin typeface="Arial"/>
              </a:rPr>
              <a:t>Tess </a:t>
            </a:r>
            <a:r>
              <a:rPr lang="en-AU" sz="1200" dirty="0" err="1">
                <a:solidFill>
                  <a:prstClr val="white"/>
                </a:solidFill>
                <a:latin typeface="Arial"/>
              </a:rPr>
              <a:t>Mullenger</a:t>
            </a:r>
            <a:r>
              <a:rPr lang="en-AU" sz="1200" dirty="0">
                <a:solidFill>
                  <a:prstClr val="white"/>
                </a:solidFill>
                <a:latin typeface="Arial"/>
              </a:rPr>
              <a:t> (A)</a:t>
            </a:r>
            <a:endParaRPr lang="en-AU" dirty="0">
              <a:solidFill>
                <a:prstClr val="white"/>
              </a:solidFill>
              <a:ea typeface="Calibri"/>
              <a:cs typeface="Calibri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7974B3E-8F4C-2E80-B00E-5340A597ADF7}"/>
              </a:ext>
            </a:extLst>
          </p:cNvPr>
          <p:cNvSpPr/>
          <p:nvPr/>
        </p:nvSpPr>
        <p:spPr>
          <a:xfrm>
            <a:off x="22510933" y="6053803"/>
            <a:ext cx="2160000" cy="1094745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 dirty="0">
                <a:solidFill>
                  <a:prstClr val="white"/>
                </a:solidFill>
                <a:latin typeface="Arial"/>
              </a:rPr>
              <a:t>Strategy and Reform</a:t>
            </a:r>
            <a:br>
              <a:rPr lang="en-AU" sz="1200" b="1" dirty="0">
                <a:latin typeface="Arial"/>
              </a:rPr>
            </a:br>
            <a:r>
              <a:rPr lang="en-AU" sz="1200" dirty="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 dirty="0">
                <a:latin typeface="Arial"/>
              </a:rPr>
            </a:br>
            <a:r>
              <a:rPr lang="en-AU" sz="1200" dirty="0">
                <a:solidFill>
                  <a:prstClr val="white"/>
                </a:solidFill>
                <a:latin typeface="Arial"/>
                <a:cs typeface="Arial"/>
              </a:rPr>
              <a:t>Tess </a:t>
            </a:r>
            <a:r>
              <a:rPr lang="en-AU" sz="1200" dirty="0" err="1">
                <a:solidFill>
                  <a:prstClr val="white"/>
                </a:solidFill>
                <a:latin typeface="Arial"/>
                <a:cs typeface="Arial"/>
              </a:rPr>
              <a:t>Mullenger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16A2282-56C7-73CE-D030-4BA1369C0ED3}"/>
              </a:ext>
            </a:extLst>
          </p:cNvPr>
          <p:cNvSpPr/>
          <p:nvPr/>
        </p:nvSpPr>
        <p:spPr>
          <a:xfrm>
            <a:off x="22510933" y="7204651"/>
            <a:ext cx="2160000" cy="1094745"/>
          </a:xfrm>
          <a:prstGeom prst="rect">
            <a:avLst/>
          </a:prstGeom>
          <a:solidFill>
            <a:srgbClr val="00857E"/>
          </a:solidFill>
          <a:ln w="28575">
            <a:solidFill>
              <a:schemeClr val="tx1"/>
            </a:solidFill>
            <a:prstDash val="sysDot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Performance, Analytics, </a:t>
            </a:r>
            <a:br>
              <a:rPr lang="en-AU" sz="1200" b="1" dirty="0">
                <a:latin typeface="Arial"/>
              </a:rPr>
            </a:br>
            <a:r>
              <a:rPr lang="en-AU" sz="1200" b="1">
                <a:solidFill>
                  <a:prstClr val="white"/>
                </a:solidFill>
                <a:latin typeface="Arial"/>
              </a:rPr>
              <a:t>and Evaluation </a:t>
            </a:r>
            <a:br>
              <a:rPr lang="en-AU" sz="1200" b="1" dirty="0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Executive Director</a:t>
            </a:r>
            <a:br>
              <a:rPr lang="en-AU" sz="1200" dirty="0"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Sonia </a:t>
            </a:r>
            <a:r>
              <a:rPr lang="en-AU" sz="1200" err="1">
                <a:solidFill>
                  <a:prstClr val="white"/>
                </a:solidFill>
                <a:latin typeface="Arial"/>
              </a:rPr>
              <a:t>Mussawir</a:t>
            </a:r>
            <a:r>
              <a:rPr lang="en-AU" sz="1200">
                <a:solidFill>
                  <a:prstClr val="white"/>
                </a:solidFill>
                <a:latin typeface="Arial"/>
              </a:rPr>
              <a:t> (A)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360E5B-4C17-433B-5412-A1683A7D39E5}"/>
              </a:ext>
            </a:extLst>
          </p:cNvPr>
          <p:cNvSpPr>
            <a:spLocks/>
          </p:cNvSpPr>
          <p:nvPr/>
        </p:nvSpPr>
        <p:spPr>
          <a:xfrm>
            <a:off x="22496426" y="8372539"/>
            <a:ext cx="2160000" cy="1094745"/>
          </a:xfrm>
          <a:prstGeom prst="rect">
            <a:avLst/>
          </a:prstGeom>
          <a:solidFill>
            <a:srgbClr val="00857E"/>
          </a:solidFill>
          <a:ln w="9525">
            <a:noFill/>
            <a:prstDash val="dash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86420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</a:rPr>
              <a:t>Public Engagement</a:t>
            </a:r>
            <a:br>
              <a:rPr lang="en-AU" sz="1200" b="1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Chief Communications Officer</a:t>
            </a:r>
            <a:br>
              <a:rPr lang="en-AU" sz="1200">
                <a:solidFill>
                  <a:prstClr val="white"/>
                </a:solidFill>
                <a:latin typeface="Arial"/>
              </a:rPr>
            </a:br>
            <a:r>
              <a:rPr lang="en-AU" sz="1200">
                <a:solidFill>
                  <a:prstClr val="white"/>
                </a:solidFill>
                <a:latin typeface="Arial"/>
              </a:rPr>
              <a:t>Ruth Ward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3BE1DA8-45DB-6352-6FF9-8F41B2E8E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0259170" y="11452533"/>
            <a:ext cx="4668532" cy="276999"/>
            <a:chOff x="17330777" y="13770486"/>
            <a:chExt cx="4668532" cy="27699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678048F-9F9D-E45F-B1F3-D220D10BFD55}"/>
                </a:ext>
              </a:extLst>
            </p:cNvPr>
            <p:cNvSpPr/>
            <p:nvPr/>
          </p:nvSpPr>
          <p:spPr>
            <a:xfrm>
              <a:off x="17330777" y="13790809"/>
              <a:ext cx="240532" cy="23417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ysDot"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186420">
                <a:lnSpc>
                  <a:spcPct val="90000"/>
                </a:lnSpc>
                <a:spcAft>
                  <a:spcPct val="35000"/>
                </a:spcAft>
              </a:pPr>
              <a:endParaRPr lang="en-AU" sz="1200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501FCFF-2E94-FD25-C739-F97F2989B45E}"/>
                </a:ext>
              </a:extLst>
            </p:cNvPr>
            <p:cNvSpPr txBox="1"/>
            <p:nvPr/>
          </p:nvSpPr>
          <p:spPr>
            <a:xfrm>
              <a:off x="17571309" y="13770486"/>
              <a:ext cx="442800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AU" sz="1200">
                  <a:latin typeface="Arial"/>
                </a:rPr>
                <a:t>Indicates shared service with Department of Health</a:t>
              </a:r>
              <a:endParaRPr lang="en-US" sz="1200"/>
            </a:p>
          </p:txBody>
        </p: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987FDDE-E988-0CDA-D982-5BA1BD471A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70" idx="0"/>
          </p:cNvCxnSpPr>
          <p:nvPr/>
        </p:nvCxnSpPr>
        <p:spPr>
          <a:xfrm flipH="1">
            <a:off x="20133813" y="3340700"/>
            <a:ext cx="0" cy="311643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9CD94F-8C6A-2F5F-E2D8-75BE9EA3E2B7}"/>
              </a:ext>
            </a:extLst>
          </p:cNvPr>
          <p:cNvSpPr txBox="1">
            <a:spLocks/>
          </p:cNvSpPr>
          <p:nvPr/>
        </p:nvSpPr>
        <p:spPr>
          <a:xfrm>
            <a:off x="347601" y="13338523"/>
            <a:ext cx="397965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252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A8DA970-969A-4F32-BF5B-4F4E3C520034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4439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BAC757-A36F-A62B-2FCD-813FDFC2F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130269" y="4527127"/>
            <a:ext cx="1701" cy="479192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FFA2A84-5193-8E6C-7758-B68758F0F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06573" y="3925027"/>
            <a:ext cx="0" cy="588708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79F7AC-63DB-422E-C173-BCB987D58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9628787" y="4527127"/>
            <a:ext cx="1701" cy="479192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A062D9F-95CF-3596-7F9E-63C76E3AB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3" idx="0"/>
          </p:cNvCxnSpPr>
          <p:nvPr/>
        </p:nvCxnSpPr>
        <p:spPr>
          <a:xfrm flipH="1">
            <a:off x="12166924" y="4527127"/>
            <a:ext cx="12880" cy="1610679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6E6B30F-D530-69F0-D816-5B3192720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7164277" y="4538100"/>
            <a:ext cx="0" cy="462047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28E4899-0A85-CAF9-E349-7F573F58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649910" y="4538100"/>
            <a:ext cx="0" cy="462047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7DFB47-7550-4855-DC62-C81A52F62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2" idx="0"/>
          </p:cNvCxnSpPr>
          <p:nvPr/>
        </p:nvCxnSpPr>
        <p:spPr>
          <a:xfrm flipH="1">
            <a:off x="9602814" y="4513727"/>
            <a:ext cx="7439" cy="1624079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9D52E9A-8CF4-CC34-F8E7-D3A537798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3" idx="0"/>
          </p:cNvCxnSpPr>
          <p:nvPr/>
        </p:nvCxnSpPr>
        <p:spPr>
          <a:xfrm flipH="1">
            <a:off x="7046143" y="4513727"/>
            <a:ext cx="29781" cy="1624079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2D4B096-C6DB-EFD2-FD45-C3468D321E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499507" y="4520918"/>
            <a:ext cx="0" cy="1741865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BD7000-68CE-FD6B-3DFB-7CEC3B97C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962582" y="4513727"/>
            <a:ext cx="0" cy="1749056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44D0C29-CD18-5BF1-A3C6-EE6B043BD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962582" y="4527375"/>
            <a:ext cx="20169388" cy="0"/>
          </a:xfrm>
          <a:prstGeom prst="line">
            <a:avLst/>
          </a:prstGeom>
          <a:ln w="38100" cap="sq">
            <a:miter lim="800000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itle 1">
            <a:extLst>
              <a:ext uri="{FF2B5EF4-FFF2-40B4-BE49-F238E27FC236}">
                <a16:creationId xmlns:a16="http://schemas.microsoft.com/office/drawing/2014/main" id="{971D3D47-A875-7AD1-724F-5DF118736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541" y="139700"/>
            <a:ext cx="20091759" cy="1290638"/>
          </a:xfrm>
        </p:spPr>
        <p:txBody>
          <a:bodyPr>
            <a:normAutofit/>
          </a:bodyPr>
          <a:lstStyle/>
          <a:p>
            <a:r>
              <a:rPr lang="en-AU" sz="3600" b="1"/>
              <a:t>Department of Families, Fairness and Housing </a:t>
            </a:r>
            <a:br>
              <a:rPr lang="en-AU" sz="3600" b="1"/>
            </a:br>
            <a:r>
              <a:rPr lang="en-AU" sz="3600"/>
              <a:t>Community Operations Leadership and Practice branch structure</a:t>
            </a:r>
            <a:endParaRPr lang="en-AU" sz="1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601570-25AF-3156-79AE-2B15FC1E177B}"/>
              </a:ext>
            </a:extLst>
          </p:cNvPr>
          <p:cNvSpPr txBox="1"/>
          <p:nvPr/>
        </p:nvSpPr>
        <p:spPr>
          <a:xfrm>
            <a:off x="938307" y="1730073"/>
            <a:ext cx="1350554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AU">
                <a:latin typeface="Arial"/>
                <a:cs typeface="Arial"/>
              </a:rPr>
              <a:t>Last update 25 November 2025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3E9DE87-54FB-DC4A-FD3A-51578F3C8CAD}"/>
              </a:ext>
            </a:extLst>
          </p:cNvPr>
          <p:cNvSpPr/>
          <p:nvPr/>
        </p:nvSpPr>
        <p:spPr>
          <a:xfrm>
            <a:off x="896257" y="2587114"/>
            <a:ext cx="22315713" cy="382684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Operations Leadership and Practice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A1DE6A4-D2C8-540A-F0A6-19EE436BFB04}"/>
              </a:ext>
            </a:extLst>
          </p:cNvPr>
          <p:cNvSpPr/>
          <p:nvPr/>
        </p:nvSpPr>
        <p:spPr>
          <a:xfrm>
            <a:off x="894556" y="3166640"/>
            <a:ext cx="19824034" cy="834801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  <a:defRPr/>
            </a:pPr>
            <a: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Secretary</a:t>
            </a:r>
            <a:b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Danny O’Kelly</a:t>
            </a:r>
            <a:endParaRPr lang="en-GB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DB02AD0-B4C0-17B9-2BC7-1895529625C6}"/>
              </a:ext>
            </a:extLst>
          </p:cNvPr>
          <p:cNvSpPr/>
          <p:nvPr/>
        </p:nvSpPr>
        <p:spPr>
          <a:xfrm>
            <a:off x="852801" y="6137806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Statewide Children 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Families</a:t>
            </a: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Operations 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Leeanne Miller</a:t>
            </a:r>
            <a:endParaRPr lang="en-AU" sz="12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CD37C61-878F-5D8E-D691-356AFC1E8D8D}"/>
              </a:ext>
            </a:extLst>
          </p:cNvPr>
          <p:cNvSpPr/>
          <p:nvPr/>
        </p:nvSpPr>
        <p:spPr>
          <a:xfrm>
            <a:off x="3409472" y="6137806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latin typeface="Arial" panose="020B0604020202020204" pitchFamily="34" charset="0"/>
                <a:cs typeface="Arial" panose="020B0604020202020204" pitchFamily="34" charset="0"/>
              </a:rPr>
              <a:t>Statewide Disability </a:t>
            </a:r>
            <a:br>
              <a:rPr lang="en-AU" sz="1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 b="1">
                <a:latin typeface="Arial" panose="020B0604020202020204" pitchFamily="34" charset="0"/>
                <a:cs typeface="Arial" panose="020B0604020202020204" pitchFamily="34" charset="0"/>
              </a:rPr>
              <a:t>and Housing Operations 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Elinor Harper</a:t>
            </a:r>
            <a:endParaRPr lang="en-AU" sz="120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506EF7D-64A0-632C-AC9B-14113F1E5946}"/>
              </a:ext>
            </a:extLst>
          </p:cNvPr>
          <p:cNvSpPr/>
          <p:nvPr/>
        </p:nvSpPr>
        <p:spPr>
          <a:xfrm>
            <a:off x="5966143" y="6137806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Agreement 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Quality Systems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/>
                <a:ea typeface="Tahoma"/>
                <a:cs typeface="Tahoma"/>
              </a:rPr>
              <a:t>Michael </a:t>
            </a:r>
            <a:r>
              <a:rPr lang="en-AU" sz="1200" err="1">
                <a:solidFill>
                  <a:schemeClr val="bg1"/>
                </a:solidFill>
                <a:latin typeface="Arial"/>
                <a:ea typeface="Tahoma"/>
                <a:cs typeface="Tahoma"/>
              </a:rPr>
              <a:t>Mefflin</a:t>
            </a:r>
            <a:endParaRPr lang="en-AU" sz="12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251073-E259-A845-6223-3A150960C795}"/>
              </a:ext>
            </a:extLst>
          </p:cNvPr>
          <p:cNvSpPr/>
          <p:nvPr/>
        </p:nvSpPr>
        <p:spPr>
          <a:xfrm>
            <a:off x="8522814" y="6137806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Enhancement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Lisa Gardner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4A486B-3568-9D4F-A23B-3CC7E6FC256F}"/>
              </a:ext>
            </a:extLst>
          </p:cNvPr>
          <p:cNvSpPr/>
          <p:nvPr/>
        </p:nvSpPr>
        <p:spPr>
          <a:xfrm>
            <a:off x="11086924" y="6137806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Professional Practice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Practitioner and Executive Director</a:t>
            </a:r>
            <a:br>
              <a:rPr lang="en-AU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Kirstie Lomas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4B8BEEB-4CA1-5D49-358F-002633DD8F69}"/>
              </a:ext>
            </a:extLst>
          </p:cNvPr>
          <p:cNvSpPr/>
          <p:nvPr/>
        </p:nvSpPr>
        <p:spPr>
          <a:xfrm>
            <a:off x="13612482" y="4923658"/>
            <a:ext cx="2160000" cy="1080000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Division</a:t>
            </a:r>
            <a:b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Secretary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Jenny </a:t>
            </a:r>
            <a:r>
              <a:rPr lang="en-AU" sz="120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Litsas</a:t>
            </a:r>
            <a:endParaRPr lang="en-AU" sz="1200">
              <a:solidFill>
                <a:schemeClr val="bg1"/>
              </a:solidFill>
              <a:latin typeface="Arial"/>
              <a:ea typeface="Tahoma"/>
              <a:cs typeface="Tahom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0561A0B-035D-729E-4F0E-C9120DFFEDD9}"/>
              </a:ext>
            </a:extLst>
          </p:cNvPr>
          <p:cNvSpPr/>
          <p:nvPr/>
        </p:nvSpPr>
        <p:spPr>
          <a:xfrm>
            <a:off x="13612482" y="6137806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Melbourne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Angela </a:t>
            </a:r>
            <a:r>
              <a:rPr lang="en-AU" sz="120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Papoutsoglou</a:t>
            </a:r>
            <a:endParaRPr lang="en-AU" sz="12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A2245E8-52C1-D019-F0AF-34C6D99A46F3}"/>
              </a:ext>
            </a:extLst>
          </p:cNvPr>
          <p:cNvSpPr/>
          <p:nvPr/>
        </p:nvSpPr>
        <p:spPr>
          <a:xfrm>
            <a:off x="13612482" y="7351954"/>
            <a:ext cx="2150007" cy="9324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latin typeface="Arial" panose="020B0604020202020204" pitchFamily="34" charset="0"/>
                <a:cs typeface="Arial" panose="020B0604020202020204" pitchFamily="34" charset="0"/>
              </a:rPr>
              <a:t>Hume Merri-</a:t>
            </a:r>
            <a:r>
              <a:rPr lang="en-AU" sz="1200" b="1" err="1">
                <a:latin typeface="Arial" panose="020B0604020202020204" pitchFamily="34" charset="0"/>
                <a:cs typeface="Arial" panose="020B0604020202020204" pitchFamily="34" charset="0"/>
              </a:rPr>
              <a:t>bek</a:t>
            </a:r>
            <a:r>
              <a:rPr lang="en-AU" sz="1200" b="1">
                <a:latin typeface="Arial" panose="020B0604020202020204" pitchFamily="34" charset="0"/>
                <a:cs typeface="Arial" panose="020B0604020202020204" pitchFamily="34" charset="0"/>
              </a:rPr>
              <a:t>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Nathan Chapman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35F9ED7-BF08-B907-F08A-0E2E34BB4C9F}"/>
              </a:ext>
            </a:extLst>
          </p:cNvPr>
          <p:cNvSpPr/>
          <p:nvPr/>
        </p:nvSpPr>
        <p:spPr>
          <a:xfrm>
            <a:off x="13612482" y="8418502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Loddon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Damian Worley (A)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516DB37-627C-1068-42D5-5CFE7E4B1A2E}"/>
              </a:ext>
            </a:extLst>
          </p:cNvPr>
          <p:cNvSpPr/>
          <p:nvPr/>
        </p:nvSpPr>
        <p:spPr>
          <a:xfrm>
            <a:off x="13612482" y="9632651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Mallee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Teresa Cavallo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00BC72-9FCD-7BA1-56E4-37FBE25E00B4}"/>
              </a:ext>
            </a:extLst>
          </p:cNvPr>
          <p:cNvSpPr/>
          <p:nvPr/>
        </p:nvSpPr>
        <p:spPr>
          <a:xfrm>
            <a:off x="16099274" y="4923658"/>
            <a:ext cx="2160000" cy="1080000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 Division</a:t>
            </a:r>
            <a:b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Secretary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Kathleen Alonso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FAB1102-6E32-2B1A-664A-4109C01507F2}"/>
              </a:ext>
            </a:extLst>
          </p:cNvPr>
          <p:cNvSpPr/>
          <p:nvPr/>
        </p:nvSpPr>
        <p:spPr>
          <a:xfrm>
            <a:off x="16109249" y="6100906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Southern Melbourne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Lisa Scully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6F05C0C-56B5-879C-6FFF-E791BC0631B9}"/>
              </a:ext>
            </a:extLst>
          </p:cNvPr>
          <p:cNvSpPr/>
          <p:nvPr/>
        </p:nvSpPr>
        <p:spPr>
          <a:xfrm>
            <a:off x="16109249" y="7278154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Inner Gippsland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Gregory Blakeley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48B044F-7058-6B11-9E25-EC1B1611FE1C}"/>
              </a:ext>
            </a:extLst>
          </p:cNvPr>
          <p:cNvSpPr/>
          <p:nvPr/>
        </p:nvSpPr>
        <p:spPr>
          <a:xfrm>
            <a:off x="16109249" y="8455402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Bayside Peninsula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Taanya</a:t>
            </a: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AU" sz="120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Gounas</a:t>
            </a:r>
            <a:endParaRPr lang="en-AU" sz="12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A3C36C4-27CB-91BA-64E9-8D410DEE9C3D}"/>
              </a:ext>
            </a:extLst>
          </p:cNvPr>
          <p:cNvSpPr/>
          <p:nvPr/>
        </p:nvSpPr>
        <p:spPr>
          <a:xfrm>
            <a:off x="16109249" y="9632651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Outer Gippsland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Darlene Henning-Marshall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4C98CC-093A-DB6D-CDA8-6DCF01F374EB}"/>
              </a:ext>
            </a:extLst>
          </p:cNvPr>
          <p:cNvSpPr/>
          <p:nvPr/>
        </p:nvSpPr>
        <p:spPr>
          <a:xfrm>
            <a:off x="18586066" y="4920410"/>
            <a:ext cx="2160000" cy="1080000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 Division</a:t>
            </a:r>
            <a:b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Secretary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Penelope Steuart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466BED8-66F6-27A5-A938-3E70192BBC92}"/>
              </a:ext>
            </a:extLst>
          </p:cNvPr>
          <p:cNvSpPr>
            <a:spLocks/>
          </p:cNvSpPr>
          <p:nvPr/>
        </p:nvSpPr>
        <p:spPr>
          <a:xfrm>
            <a:off x="18589336" y="6098190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Goulburn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 O'Kelly</a:t>
            </a:r>
            <a:endParaRPr lang="en-GB" sz="12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72E69D-4651-7D90-2B99-DFD07D07A1BE}"/>
              </a:ext>
            </a:extLst>
          </p:cNvPr>
          <p:cNvSpPr>
            <a:spLocks/>
          </p:cNvSpPr>
          <p:nvPr/>
        </p:nvSpPr>
        <p:spPr>
          <a:xfrm>
            <a:off x="18589336" y="7275970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/>
                <a:cs typeface="Arial"/>
              </a:rPr>
              <a:t>Inner Eastern Melbourne</a:t>
            </a:r>
            <a:br>
              <a:rPr lang="en-AU" sz="1200" b="1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/>
                <a:cs typeface="Arial"/>
              </a:rPr>
              <a:t>Andrew Philipson</a:t>
            </a:r>
            <a:endParaRPr lang="en-GB" sz="12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046A6E2-2C9B-826F-9B55-F9874C299B7B}"/>
              </a:ext>
            </a:extLst>
          </p:cNvPr>
          <p:cNvSpPr>
            <a:spLocks/>
          </p:cNvSpPr>
          <p:nvPr/>
        </p:nvSpPr>
        <p:spPr>
          <a:xfrm>
            <a:off x="18589336" y="8453750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Ovens Murray Area</a:t>
            </a:r>
            <a:br>
              <a:rPr lang="en-AU" sz="1200" b="1" strike="sngStrik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Richard Slade</a:t>
            </a:r>
            <a:endParaRPr lang="en-GB" sz="12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52B257D-265B-DE9F-3247-E8A95689AF04}"/>
              </a:ext>
            </a:extLst>
          </p:cNvPr>
          <p:cNvSpPr>
            <a:spLocks/>
          </p:cNvSpPr>
          <p:nvPr/>
        </p:nvSpPr>
        <p:spPr>
          <a:xfrm>
            <a:off x="18589336" y="9632651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Outer Eastern 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Melbourne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Keith Smith</a:t>
            </a:r>
            <a:endParaRPr lang="en-GB" sz="12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5E07735-9015-C42E-A264-ECB3956739DD}"/>
              </a:ext>
            </a:extLst>
          </p:cNvPr>
          <p:cNvSpPr/>
          <p:nvPr/>
        </p:nvSpPr>
        <p:spPr>
          <a:xfrm>
            <a:off x="21072859" y="4923658"/>
            <a:ext cx="2160000" cy="1080000"/>
          </a:xfrm>
          <a:prstGeom prst="rect">
            <a:avLst/>
          </a:prstGeom>
          <a:solidFill>
            <a:srgbClr val="500778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 Division</a:t>
            </a:r>
            <a:br>
              <a:rPr lang="en-AU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Secretary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Kelly Stanton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B53A46-C6BF-65DA-CC82-6EEC1632756F}"/>
              </a:ext>
            </a:extLst>
          </p:cNvPr>
          <p:cNvSpPr/>
          <p:nvPr/>
        </p:nvSpPr>
        <p:spPr>
          <a:xfrm>
            <a:off x="21072859" y="6097903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Highlands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Colleen Wilson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AE8D73F-E080-A7CE-9369-69605D4BFAA1}"/>
              </a:ext>
            </a:extLst>
          </p:cNvPr>
          <p:cNvSpPr/>
          <p:nvPr/>
        </p:nvSpPr>
        <p:spPr>
          <a:xfrm>
            <a:off x="21072859" y="7272148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Wimmera South West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Danielle </a:t>
            </a:r>
            <a:r>
              <a:rPr lang="en-AU" sz="120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Wooltorton</a:t>
            </a:r>
            <a:endParaRPr lang="en-AU" sz="12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82CBCE8-E997-0AF3-8108-68216D35E23E}"/>
              </a:ext>
            </a:extLst>
          </p:cNvPr>
          <p:cNvSpPr/>
          <p:nvPr/>
        </p:nvSpPr>
        <p:spPr>
          <a:xfrm>
            <a:off x="21072859" y="8446393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Barwon Area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  <a:br>
              <a:rPr lang="en-AU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Linda </a:t>
            </a:r>
            <a:r>
              <a:rPr lang="en-AU" sz="120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Gerdtz</a:t>
            </a:r>
            <a:endParaRPr lang="en-AU" sz="12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176461A-4CB5-0DE4-CCE8-0169F8687323}"/>
              </a:ext>
            </a:extLst>
          </p:cNvPr>
          <p:cNvSpPr/>
          <p:nvPr/>
        </p:nvSpPr>
        <p:spPr>
          <a:xfrm>
            <a:off x="21072859" y="9632651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 err="1">
                <a:solidFill>
                  <a:prstClr val="white"/>
                </a:solidFill>
                <a:latin typeface="Arial"/>
                <a:cs typeface="Arial"/>
              </a:rPr>
              <a:t>Brimbank</a:t>
            </a:r>
            <a:r>
              <a:rPr lang="en-AU" sz="1200" b="1">
                <a:solidFill>
                  <a:prstClr val="white"/>
                </a:solidFill>
                <a:latin typeface="Arial"/>
                <a:cs typeface="Arial"/>
              </a:rPr>
              <a:t> Melton Area</a:t>
            </a:r>
            <a:br>
              <a:rPr lang="en-AU" sz="1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/>
                <a:cs typeface="Arial"/>
              </a:rPr>
              <a:t>Executive Director </a:t>
            </a:r>
            <a:br>
              <a:rPr lang="en-AU" sz="12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/>
                <a:ea typeface="Tahoma"/>
                <a:cs typeface="Arial"/>
              </a:rPr>
              <a:t>Mark Stracey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AC1884-7228-3C53-5DB3-E3779B7C827C}"/>
              </a:ext>
            </a:extLst>
          </p:cNvPr>
          <p:cNvSpPr/>
          <p:nvPr/>
        </p:nvSpPr>
        <p:spPr>
          <a:xfrm>
            <a:off x="21072859" y="10794885"/>
            <a:ext cx="2160000" cy="1080000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/>
                <a:cs typeface="Arial"/>
              </a:rPr>
              <a:t>Western Melbourne Area</a:t>
            </a:r>
            <a:br>
              <a:rPr lang="en-AU" sz="1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schemeClr val="bg1"/>
                </a:solidFill>
                <a:latin typeface="Arial"/>
                <a:cs typeface="Arial"/>
              </a:rPr>
              <a:t>Executive Director </a:t>
            </a:r>
            <a:br>
              <a:rPr lang="en-AU" sz="12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prstClr val="white"/>
                </a:solidFill>
                <a:latin typeface="Arial"/>
                <a:cs typeface="Arial"/>
              </a:rPr>
              <a:t>Christine </a:t>
            </a:r>
            <a:r>
              <a:rPr lang="en-GB" sz="1200" err="1">
                <a:solidFill>
                  <a:prstClr val="white"/>
                </a:solidFill>
                <a:latin typeface="Arial"/>
                <a:cs typeface="Arial"/>
              </a:rPr>
              <a:t>Pattas</a:t>
            </a:r>
            <a:endParaRPr lang="en-GB" sz="1200" err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E3DED1A-9DEA-E8E2-F829-A3CF01C20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0718590" y="3584040"/>
            <a:ext cx="568009" cy="0"/>
          </a:xfrm>
          <a:prstGeom prst="line">
            <a:avLst/>
          </a:prstGeom>
          <a:ln w="381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Slide Number Placeholder 3">
            <a:extLst>
              <a:ext uri="{FF2B5EF4-FFF2-40B4-BE49-F238E27FC236}">
                <a16:creationId xmlns:a16="http://schemas.microsoft.com/office/drawing/2014/main" id="{E015026D-9E2E-0461-BD62-C26C39DC2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7601" y="13338523"/>
            <a:ext cx="397965" cy="766678"/>
          </a:xfrm>
        </p:spPr>
        <p:txBody>
          <a:bodyPr/>
          <a:lstStyle/>
          <a:p>
            <a:fld id="{6A8DA970-969A-4F32-BF5B-4F4E3C520034}" type="slidenum">
              <a:rPr lang="en-AU" smtClean="0"/>
              <a:t>2</a:t>
            </a:fld>
            <a:endParaRPr lang="en-AU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3AE8C35-58B7-35C1-79EE-CB1F05C6C170}"/>
              </a:ext>
            </a:extLst>
          </p:cNvPr>
          <p:cNvSpPr txBox="1"/>
          <p:nvPr/>
        </p:nvSpPr>
        <p:spPr>
          <a:xfrm>
            <a:off x="1065916" y="13544390"/>
            <a:ext cx="10038884" cy="5078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1600"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This chart reflects the functions that report to a deputy secretary only and excludes commissions.</a:t>
            </a:r>
          </a:p>
          <a:p>
            <a:endParaRPr lang="en-AU" sz="1100"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968DB7-AEE5-EC75-0D79-AD4BA066BF63}"/>
              </a:ext>
            </a:extLst>
          </p:cNvPr>
          <p:cNvSpPr/>
          <p:nvPr/>
        </p:nvSpPr>
        <p:spPr>
          <a:xfrm>
            <a:off x="21051970" y="3166646"/>
            <a:ext cx="2160000" cy="834789"/>
          </a:xfrm>
          <a:prstGeom prst="rect">
            <a:avLst/>
          </a:prstGeom>
          <a:solidFill>
            <a:srgbClr val="00857E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311163">
              <a:lnSpc>
                <a:spcPct val="90000"/>
              </a:lnSpc>
              <a:spcAft>
                <a:spcPct val="35000"/>
              </a:spcAft>
            </a:pP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Deputy Secretary</a:t>
            </a:r>
            <a:br>
              <a:rPr lang="en-AU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Michelle Guille</a:t>
            </a:r>
            <a:endParaRPr lang="en-GB" sz="12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379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DE35A-D501-D278-0520-93F89F643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/>
              <a:t>Accessibility statement and publisher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FC407-94E1-D681-7CA2-7470D7A71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AU" sz="2000">
                <a:latin typeface="Arial"/>
                <a:cs typeface="Arial"/>
              </a:rPr>
              <a:t>To receive this information in another format, email </a:t>
            </a:r>
            <a:r>
              <a:rPr lang="en-AU" sz="2000">
                <a:latin typeface="Arial"/>
                <a:cs typeface="Arial"/>
                <a:hlinkClick r:id="rId2"/>
              </a:rPr>
              <a:t>dffhcomms@dffh.vic.gov.au</a:t>
            </a:r>
            <a:endParaRPr lang="en-AU" sz="200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AU" sz="2000">
                <a:latin typeface="Arial"/>
                <a:cs typeface="Arial"/>
              </a:rPr>
              <a:t>Authorised and published by the Victorian Government, 1 Treasury Place, Melbourne.</a:t>
            </a:r>
          </a:p>
          <a:p>
            <a:pPr marL="0" indent="0">
              <a:buNone/>
            </a:pPr>
            <a:r>
              <a:rPr lang="en-AU" sz="2000">
                <a:latin typeface="Arial"/>
                <a:cs typeface="Arial"/>
              </a:rPr>
              <a:t>© State of Victoria, Australia, Department of Families, Fairness and Housing, September 2025.</a:t>
            </a:r>
          </a:p>
          <a:p>
            <a:pPr marL="0" indent="0">
              <a:buNone/>
            </a:pPr>
            <a:r>
              <a:rPr lang="en-AU" sz="2000">
                <a:latin typeface="Arial"/>
                <a:cs typeface="Arial"/>
              </a:rPr>
              <a:t>Available at </a:t>
            </a:r>
            <a:r>
              <a:rPr lang="en-AU" sz="2000">
                <a:latin typeface="Arial"/>
                <a:cs typeface="Arial"/>
                <a:hlinkClick r:id="rId3"/>
              </a:rPr>
              <a:t>Department of Families, Fairness and Housing – Our Structure</a:t>
            </a:r>
            <a:r>
              <a:rPr lang="en-AU" sz="2000">
                <a:latin typeface="Arial"/>
                <a:cs typeface="Arial"/>
              </a:rPr>
              <a:t> https://</a:t>
            </a:r>
            <a:r>
              <a:rPr lang="en-AU" sz="2000" err="1">
                <a:latin typeface="Arial"/>
                <a:cs typeface="Arial"/>
              </a:rPr>
              <a:t>www.dffh.vic.gov.au</a:t>
            </a:r>
            <a:r>
              <a:rPr lang="en-AU" sz="2000">
                <a:latin typeface="Arial"/>
                <a:cs typeface="Arial"/>
              </a:rPr>
              <a:t>/our-structure.</a:t>
            </a:r>
          </a:p>
          <a:p>
            <a:pPr marL="0" indent="0">
              <a:buNone/>
            </a:pPr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74EEF-9636-16D5-DB9D-7D1A9CA6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7601" y="13338523"/>
            <a:ext cx="397965" cy="766678"/>
          </a:xfrm>
        </p:spPr>
        <p:txBody>
          <a:bodyPr/>
          <a:lstStyle/>
          <a:p>
            <a:fld id="{6A8DA970-969A-4F32-BF5B-4F4E3C520034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6499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857E"/>
        </a:solidFill>
        <a:ln>
          <a:noFill/>
        </a:ln>
      </a:spPr>
      <a:bodyPr spcFirstLastPara="0" vert="horz" wrap="square" lIns="0" tIns="0" rIns="0" bIns="0" numCol="1" spcCol="1270" anchor="ctr" anchorCtr="0">
        <a:noAutofit/>
      </a:bodyPr>
      <a:lstStyle>
        <a:defPPr algn="ctr" defTabSz="311163">
          <a:lnSpc>
            <a:spcPct val="90000"/>
          </a:lnSpc>
          <a:spcAft>
            <a:spcPct val="35000"/>
          </a:spcAft>
          <a:defRPr sz="1100" b="1">
            <a:solidFill>
              <a:schemeClr val="bg1"/>
            </a:solidFill>
          </a:defRPr>
        </a:defPPr>
      </a:lstStyle>
      <a:style>
        <a:lnRef idx="2">
          <a:schemeClr val="lt1">
            <a:hueOff val="0"/>
            <a:satOff val="0"/>
            <a:lumOff val="0"/>
            <a:alphaOff val="0"/>
          </a:schemeClr>
        </a:lnRef>
        <a:fillRef idx="1">
          <a:schemeClr val="accent1">
            <a:hueOff val="0"/>
            <a:satOff val="0"/>
            <a:lumOff val="0"/>
            <a:alphaOff val="0"/>
          </a:schemeClr>
        </a:fillRef>
        <a:effectRef idx="0">
          <a:schemeClr val="accent1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0C4347C5C6D34BA8C9FCC4F57D19B6" ma:contentTypeVersion="21" ma:contentTypeDescription="Create a new document." ma:contentTypeScope="" ma:versionID="4239ced841baabae3de98ac4cf5f024c">
  <xsd:schema xmlns:xsd="http://www.w3.org/2001/XMLSchema" xmlns:xs="http://www.w3.org/2001/XMLSchema" xmlns:p="http://schemas.microsoft.com/office/2006/metadata/properties" xmlns:ns2="06badf41-c0a1-41a6-983a-efd542c2c878" xmlns:ns3="51ef5222-d273-4e86-adbf-8aa3d9e99a84" xmlns:ns4="5ce0f2b5-5be5-4508-bce9-d7011ece0659" targetNamespace="http://schemas.microsoft.com/office/2006/metadata/properties" ma:root="true" ma:fieldsID="689213ee4a1b6192de7fb9fe15060b9a" ns2:_="" ns3:_="" ns4:_="">
    <xsd:import namespace="06badf41-c0a1-41a6-983a-efd542c2c878"/>
    <xsd:import namespace="51ef5222-d273-4e86-adbf-8aa3d9e99a84"/>
    <xsd:import namespace="5ce0f2b5-5be5-4508-bce9-d7011ece06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Cap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badf41-c0a1-41a6-983a-efd542c2c8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e24e156-28e6-48ad-9c0f-4171595c9d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Caption" ma:index="25" nillable="true" ma:displayName="Caption" ma:format="Dropdown" ma:internalName="Caption">
      <xsd:simpleType>
        <xsd:restriction base="dms:Text">
          <xsd:maxLength value="255"/>
        </xsd:restriction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ef5222-d273-4e86-adbf-8aa3d9e99a8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e0f2b5-5be5-4508-bce9-d7011ece065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d5a02ebc-a532-4cc7-9416-7e8309854dba}" ma:internalName="TaxCatchAll" ma:showField="CatchAllData" ma:web="51ef5222-d273-4e86-adbf-8aa3d9e99a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e0f2b5-5be5-4508-bce9-d7011ece0659" xsi:nil="true"/>
    <SharedWithUsers xmlns="51ef5222-d273-4e86-adbf-8aa3d9e99a84">
      <UserInfo>
        <DisplayName>Alixx Ackland (DFFH)</DisplayName>
        <AccountId>101</AccountId>
        <AccountType/>
      </UserInfo>
      <UserInfo>
        <DisplayName>Paula Murray (DFFH)</DisplayName>
        <AccountId>199</AccountId>
        <AccountType/>
      </UserInfo>
      <UserInfo>
        <DisplayName>Louise Perry (DFFH)</DisplayName>
        <AccountId>55</AccountId>
        <AccountType/>
      </UserInfo>
      <UserInfo>
        <DisplayName>Ezra Hansen (DFFH)</DisplayName>
        <AccountId>215</AccountId>
        <AccountType/>
      </UserInfo>
      <UserInfo>
        <DisplayName>Simon Newport (Homes Victoria)</DisplayName>
        <AccountId>93</AccountId>
        <AccountType/>
      </UserInfo>
      <UserInfo>
        <DisplayName>Jessie Mitchell (Homes Victoria)</DisplayName>
        <AccountId>64</AccountId>
        <AccountType/>
      </UserInfo>
      <UserInfo>
        <DisplayName>Voula Moutsos (Homes Victoria)</DisplayName>
        <AccountId>70</AccountId>
        <AccountType/>
      </UserInfo>
      <UserInfo>
        <DisplayName>Lisa Costa (Homes Victoria)</DisplayName>
        <AccountId>69</AccountId>
        <AccountType/>
      </UserInfo>
      <UserInfo>
        <DisplayName>Danny O'Kelly (DFFH)</DisplayName>
        <AccountId>96</AccountId>
        <AccountType/>
      </UserInfo>
      <UserInfo>
        <DisplayName>Michelle Guille (DFFH)</DisplayName>
        <AccountId>49</AccountId>
        <AccountType/>
      </UserInfo>
      <UserInfo>
        <DisplayName>Nicole Hunter (DFFH)</DisplayName>
        <AccountId>39</AccountId>
        <AccountType/>
      </UserInfo>
      <UserInfo>
        <DisplayName>Camille Kingston (DFFH)</DisplayName>
        <AccountId>51</AccountId>
        <AccountType/>
      </UserInfo>
      <UserInfo>
        <DisplayName>Rachel Tosolini (DFFH)</DisplayName>
        <AccountId>71</AccountId>
        <AccountType/>
      </UserInfo>
      <UserInfo>
        <DisplayName>Argiri Alisandratos (DFFH)</DisplayName>
        <AccountId>140</AccountId>
        <AccountType/>
      </UserInfo>
      <UserInfo>
        <DisplayName>Ty Newton (DFFH)</DisplayName>
        <AccountId>97</AccountId>
        <AccountType/>
      </UserInfo>
      <UserInfo>
        <DisplayName>Nicola Quin (DFFH)</DisplayName>
        <AccountId>95</AccountId>
        <AccountType/>
      </UserInfo>
      <UserInfo>
        <DisplayName>Wendy Grenville (DFFH)</DisplayName>
        <AccountId>62</AccountId>
        <AccountType/>
      </UserInfo>
      <UserInfo>
        <DisplayName>Kelly Stanton (DFFH)</DisplayName>
        <AccountId>68</AccountId>
        <AccountType/>
      </UserInfo>
      <UserInfo>
        <DisplayName>Lily Wong (DFFH)</DisplayName>
        <AccountId>58</AccountId>
        <AccountType/>
      </UserInfo>
      <UserInfo>
        <DisplayName>Annette Lancy (DFFH)</DisplayName>
        <AccountId>41</AccountId>
        <AccountType/>
      </UserInfo>
      <UserInfo>
        <DisplayName>Jacqui Pitt (DFFH)</DisplayName>
        <AccountId>52</AccountId>
        <AccountType/>
      </UserInfo>
      <UserInfo>
        <DisplayName>Daniel Jackson (DFFH)</DisplayName>
        <AccountId>14</AccountId>
        <AccountType/>
      </UserInfo>
      <UserInfo>
        <DisplayName>Stephanie Eathorne (DFFH)</DisplayName>
        <AccountId>16</AccountId>
        <AccountType/>
      </UserInfo>
      <UserInfo>
        <DisplayName>Lap Nguyen (DFFH)</DisplayName>
        <AccountId>6</AccountId>
        <AccountType/>
      </UserInfo>
      <UserInfo>
        <DisplayName>Ai-Thi Ngo (DFFH)</DisplayName>
        <AccountId>13</AccountId>
        <AccountType/>
      </UserInfo>
      <UserInfo>
        <DisplayName>Patrick Steele (DFFH)</DisplayName>
        <AccountId>20</AccountId>
        <AccountType/>
      </UserInfo>
      <UserInfo>
        <DisplayName>Louise Gartland (DFFH)</DisplayName>
        <AccountId>18</AccountId>
        <AccountType/>
      </UserInfo>
      <UserInfo>
        <DisplayName>Alyssa Coulter (DFFH)</DisplayName>
        <AccountId>17</AccountId>
        <AccountType/>
      </UserInfo>
      <UserInfo>
        <DisplayName>Nicole Denton (Homes Victoria)</DisplayName>
        <AccountId>10</AccountId>
        <AccountType/>
      </UserInfo>
    </SharedWithUsers>
    <lcf76f155ced4ddcb4097134ff3c332f xmlns="06badf41-c0a1-41a6-983a-efd542c2c878">
      <Terms xmlns="http://schemas.microsoft.com/office/infopath/2007/PartnerControls"/>
    </lcf76f155ced4ddcb4097134ff3c332f>
    <Caption xmlns="06badf41-c0a1-41a6-983a-efd542c2c878" xsi:nil="true"/>
  </documentManagement>
</p:properties>
</file>

<file path=customXml/itemProps1.xml><?xml version="1.0" encoding="utf-8"?>
<ds:datastoreItem xmlns:ds="http://schemas.openxmlformats.org/officeDocument/2006/customXml" ds:itemID="{8D800DFB-839C-4C0F-8F2E-EC7316D82A90}">
  <ds:schemaRefs>
    <ds:schemaRef ds:uri="06badf41-c0a1-41a6-983a-efd542c2c878"/>
    <ds:schemaRef ds:uri="51ef5222-d273-4e86-adbf-8aa3d9e99a84"/>
    <ds:schemaRef ds:uri="5ce0f2b5-5be5-4508-bce9-d7011ece065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0152410-6F00-4074-9244-86FB789D37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F91184-3DC9-4010-8893-33ADF19177C6}">
  <ds:schemaRefs>
    <ds:schemaRef ds:uri="06badf41-c0a1-41a6-983a-efd542c2c878"/>
    <ds:schemaRef ds:uri="51ef5222-d273-4e86-adbf-8aa3d9e99a84"/>
    <ds:schemaRef ds:uri="5ce0f2b5-5be5-4508-bce9-d7011ece065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957</Words>
  <Application>Microsoft Office PowerPoint</Application>
  <PresentationFormat>Custom</PresentationFormat>
  <Paragraphs>101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Department of Families, Fairness and Housing division and branch structure</vt:lpstr>
      <vt:lpstr>Department of Families, Fairness and Housing  Community Operations Leadership and Practice branch structure</vt:lpstr>
      <vt:lpstr>Accessibility statement and publisher information</vt:lpstr>
    </vt:vector>
  </TitlesOfParts>
  <Manager/>
  <Company>Victoria State Government, Department of Families, Fairness and Housing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Families, Fairness and Housing division and branch structure</dc:title>
  <dc:subject>Department of Families, Fairness and Housing division and branch structure</dc:subject>
  <dc:creator>Public Engagement</dc:creator>
  <cp:keywords>Department of Families, Fairness and Housing; DFFH; org chart; division structure; branch structure;18 December</cp:keywords>
  <dc:description/>
  <cp:revision>24</cp:revision>
  <dcterms:created xsi:type="dcterms:W3CDTF">2023-11-01T02:56:05Z</dcterms:created>
  <dcterms:modified xsi:type="dcterms:W3CDTF">2025-11-26T00:05:08Z</dcterms:modified>
  <cp:category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3e64453-338c-4f93-8a4d-0039a0a41f2a_Enabled">
    <vt:lpwstr>true</vt:lpwstr>
  </property>
  <property fmtid="{D5CDD505-2E9C-101B-9397-08002B2CF9AE}" pid="3" name="MSIP_Label_43e64453-338c-4f93-8a4d-0039a0a41f2a_SetDate">
    <vt:lpwstr>2023-11-03T02:42:14Z</vt:lpwstr>
  </property>
  <property fmtid="{D5CDD505-2E9C-101B-9397-08002B2CF9AE}" pid="4" name="MSIP_Label_43e64453-338c-4f93-8a4d-0039a0a41f2a_Method">
    <vt:lpwstr>Privileged</vt:lpwstr>
  </property>
  <property fmtid="{D5CDD505-2E9C-101B-9397-08002B2CF9AE}" pid="5" name="MSIP_Label_43e64453-338c-4f93-8a4d-0039a0a41f2a_Name">
    <vt:lpwstr>43e64453-338c-4f93-8a4d-0039a0a41f2a</vt:lpwstr>
  </property>
  <property fmtid="{D5CDD505-2E9C-101B-9397-08002B2CF9AE}" pid="6" name="MSIP_Label_43e64453-338c-4f93-8a4d-0039a0a41f2a_SiteId">
    <vt:lpwstr>c0e0601f-0fac-449c-9c88-a104c4eb9f28</vt:lpwstr>
  </property>
  <property fmtid="{D5CDD505-2E9C-101B-9397-08002B2CF9AE}" pid="7" name="MSIP_Label_43e64453-338c-4f93-8a4d-0039a0a41f2a_ActionId">
    <vt:lpwstr>e3a8904e-a4ca-4b27-af7f-f07fa37d4ab4</vt:lpwstr>
  </property>
  <property fmtid="{D5CDD505-2E9C-101B-9397-08002B2CF9AE}" pid="8" name="MSIP_Label_43e64453-338c-4f93-8a4d-0039a0a41f2a_ContentBits">
    <vt:lpwstr>2</vt:lpwstr>
  </property>
  <property fmtid="{D5CDD505-2E9C-101B-9397-08002B2CF9AE}" pid="9" name="ClassificationContentMarkingFooterLocations">
    <vt:lpwstr>Office Theme:7</vt:lpwstr>
  </property>
  <property fmtid="{D5CDD505-2E9C-101B-9397-08002B2CF9AE}" pid="10" name="ClassificationContentMarkingFooterText">
    <vt:lpwstr>OFFICIAL</vt:lpwstr>
  </property>
  <property fmtid="{D5CDD505-2E9C-101B-9397-08002B2CF9AE}" pid="11" name="ContentTypeId">
    <vt:lpwstr>0x0101009F0C4347C5C6D34BA8C9FCC4F57D19B6</vt:lpwstr>
  </property>
  <property fmtid="{D5CDD505-2E9C-101B-9397-08002B2CF9AE}" pid="12" name="MediaServiceImageTags">
    <vt:lpwstr/>
  </property>
  <property fmtid="{D5CDD505-2E9C-101B-9397-08002B2CF9AE}" pid="13" name="_ExtendedDescription">
    <vt:lpwstr/>
  </property>
  <property fmtid="{D5CDD505-2E9C-101B-9397-08002B2CF9AE}" pid="14" name="Metatag">
    <vt:lpwstr/>
  </property>
</Properties>
</file>