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4E272DF" w14:textId="30D84FC1" w:rsidR="00A70730" w:rsidRDefault="00F91A10" w:rsidP="00AE14E0">
      <w:pPr>
        <w:pStyle w:val="normaltext"/>
        <w:ind w:left="11" w:firstLine="0"/>
        <w:sectPr w:rsidR="00A70730" w:rsidSect="00794E21">
          <w:headerReference w:type="even" r:id="rId11"/>
          <w:headerReference w:type="default" r:id="rId12"/>
          <w:footerReference w:type="even" r:id="rId13"/>
          <w:footerReference w:type="default" r:id="rId14"/>
          <w:headerReference w:type="first" r:id="rId15"/>
          <w:footerReference w:type="first" r:id="rId16"/>
          <w:type w:val="continuous"/>
          <w:pgSz w:w="11899" w:h="16845" w:code="9"/>
          <w:pgMar w:top="1440" w:right="737" w:bottom="1440" w:left="737" w:header="595" w:footer="539" w:gutter="0"/>
          <w:cols w:space="720"/>
          <w:titlePg/>
          <w:docGrid w:linePitch="299"/>
        </w:sectPr>
      </w:pPr>
      <w:r>
        <w:rPr>
          <w:noProof/>
          <w:color w:val="2B579A"/>
          <w:shd w:val="clear" w:color="auto" w:fill="E6E6E6"/>
        </w:rPr>
        <mc:AlternateContent>
          <mc:Choice Requires="wpg">
            <w:drawing>
              <wp:anchor distT="0" distB="0" distL="114300" distR="114300" simplePos="0" relativeHeight="251658246" behindDoc="0" locked="0" layoutInCell="1" allowOverlap="1" wp14:anchorId="703570DF" wp14:editId="4F4B34DC">
                <wp:simplePos x="0" y="0"/>
                <wp:positionH relativeFrom="page">
                  <wp:posOffset>177800</wp:posOffset>
                </wp:positionH>
                <wp:positionV relativeFrom="margin">
                  <wp:posOffset>-838200</wp:posOffset>
                </wp:positionV>
                <wp:extent cx="7277100" cy="9689465"/>
                <wp:effectExtent l="0" t="0" r="0" b="635"/>
                <wp:wrapTopAndBottom/>
                <wp:docPr id="2818" name="Group 2818"/>
                <wp:cNvGraphicFramePr/>
                <a:graphic xmlns:a="http://schemas.openxmlformats.org/drawingml/2006/main">
                  <a:graphicData uri="http://schemas.microsoft.com/office/word/2010/wordprocessingGroup">
                    <wpg:wgp>
                      <wpg:cNvGrpSpPr/>
                      <wpg:grpSpPr>
                        <a:xfrm>
                          <a:off x="0" y="0"/>
                          <a:ext cx="7277100" cy="9689465"/>
                          <a:chOff x="189474" y="183933"/>
                          <a:chExt cx="7277409" cy="9690303"/>
                        </a:xfrm>
                      </wpg:grpSpPr>
                      <wps:wsp>
                        <wps:cNvPr id="3723" name="Shape 3723"/>
                        <wps:cNvSpPr/>
                        <wps:spPr>
                          <a:xfrm>
                            <a:off x="189474" y="708490"/>
                            <a:ext cx="7059945" cy="45721"/>
                          </a:xfrm>
                          <a:custGeom>
                            <a:avLst/>
                            <a:gdLst/>
                            <a:ahLst/>
                            <a:cxnLst/>
                            <a:rect l="0" t="0" r="0" b="0"/>
                            <a:pathLst>
                              <a:path w="6578596" h="45884">
                                <a:moveTo>
                                  <a:pt x="0" y="0"/>
                                </a:moveTo>
                                <a:lnTo>
                                  <a:pt x="6578596" y="0"/>
                                </a:lnTo>
                                <a:lnTo>
                                  <a:pt x="6578596" y="45884"/>
                                </a:lnTo>
                                <a:lnTo>
                                  <a:pt x="0" y="45884"/>
                                </a:lnTo>
                                <a:lnTo>
                                  <a:pt x="0" y="0"/>
                                </a:lnTo>
                              </a:path>
                            </a:pathLst>
                          </a:custGeom>
                          <a:ln w="0" cap="flat">
                            <a:miter lim="127000"/>
                          </a:ln>
                        </wps:spPr>
                        <wps:style>
                          <a:lnRef idx="0">
                            <a:srgbClr val="000000">
                              <a:alpha val="0"/>
                            </a:srgbClr>
                          </a:lnRef>
                          <a:fillRef idx="1">
                            <a:srgbClr val="FFFFFF"/>
                          </a:fillRef>
                          <a:effectRef idx="0">
                            <a:scrgbClr r="0" g="0" b="0"/>
                          </a:effectRef>
                          <a:fontRef idx="none"/>
                        </wps:style>
                        <wps:bodyPr/>
                      </wps:wsp>
                      <wps:wsp>
                        <wps:cNvPr id="11" name="Rectangle 11"/>
                        <wps:cNvSpPr/>
                        <wps:spPr>
                          <a:xfrm>
                            <a:off x="6568341" y="183933"/>
                            <a:ext cx="638843" cy="216209"/>
                          </a:xfrm>
                          <a:prstGeom prst="rect">
                            <a:avLst/>
                          </a:prstGeom>
                          <a:ln>
                            <a:noFill/>
                          </a:ln>
                        </wps:spPr>
                        <wps:txbx>
                          <w:txbxContent>
                            <w:p w14:paraId="370DB342" w14:textId="277E6545" w:rsidR="00053D77" w:rsidRDefault="00053D77">
                              <w:pPr>
                                <w:spacing w:after="160" w:line="259" w:lineRule="auto"/>
                                <w:ind w:left="0" w:firstLine="0"/>
                              </w:pPr>
                            </w:p>
                          </w:txbxContent>
                        </wps:txbx>
                        <wps:bodyPr horzOverflow="overflow" vert="horz" lIns="0" tIns="0" rIns="0" bIns="0" rtlCol="0">
                          <a:noAutofit/>
                        </wps:bodyPr>
                      </wps:wsp>
                      <wps:wsp>
                        <wps:cNvPr id="2817" name="Rectangle 2817"/>
                        <wps:cNvSpPr/>
                        <wps:spPr>
                          <a:xfrm>
                            <a:off x="261096" y="1585467"/>
                            <a:ext cx="7205787" cy="1494316"/>
                          </a:xfrm>
                          <a:prstGeom prst="rect">
                            <a:avLst/>
                          </a:prstGeom>
                          <a:ln>
                            <a:noFill/>
                          </a:ln>
                        </wps:spPr>
                        <wps:txbx>
                          <w:txbxContent>
                            <w:p w14:paraId="47AA5D44" w14:textId="71F648C3" w:rsidR="00053D77" w:rsidRPr="00E6079C" w:rsidRDefault="00111553" w:rsidP="00442D85">
                              <w:pPr>
                                <w:spacing w:line="520" w:lineRule="atLeast"/>
                                <w:ind w:left="0" w:firstLine="0"/>
                                <w:rPr>
                                  <w:color w:val="FFFFFF" w:themeColor="background1"/>
                                  <w:sz w:val="66"/>
                                  <w:szCs w:val="66"/>
                                </w:rPr>
                              </w:pPr>
                              <w:r w:rsidRPr="00E6079C">
                                <w:rPr>
                                  <w:color w:val="FFFFFF" w:themeColor="background1"/>
                                  <w:sz w:val="66"/>
                                  <w:szCs w:val="66"/>
                                </w:rPr>
                                <w:t>NORTH RICHMOND PRECINCT</w:t>
                              </w:r>
                              <w:r w:rsidRPr="00E6079C">
                                <w:rPr>
                                  <w:color w:val="FFFFFF" w:themeColor="background1"/>
                                  <w:sz w:val="66"/>
                                  <w:szCs w:val="66"/>
                                </w:rPr>
                                <w:br/>
                                <w:t>COMM</w:t>
                              </w:r>
                              <w:r w:rsidR="008863F0" w:rsidRPr="00E6079C">
                                <w:rPr>
                                  <w:color w:val="FFFFFF" w:themeColor="background1"/>
                                  <w:sz w:val="66"/>
                                  <w:szCs w:val="66"/>
                                </w:rPr>
                                <w:t>U</w:t>
                              </w:r>
                              <w:r w:rsidRPr="00E6079C">
                                <w:rPr>
                                  <w:color w:val="FFFFFF" w:themeColor="background1"/>
                                  <w:sz w:val="66"/>
                                  <w:szCs w:val="66"/>
                                </w:rPr>
                                <w:t>NITY GRANTS PROGRAM</w:t>
                              </w:r>
                              <w:r w:rsidR="00735143" w:rsidRPr="00E6079C">
                                <w:rPr>
                                  <w:color w:val="FFFFFF" w:themeColor="background1"/>
                                  <w:sz w:val="66"/>
                                  <w:szCs w:val="66"/>
                                </w:rPr>
                                <w:t xml:space="preserve"> </w:t>
                              </w:r>
                              <w:r w:rsidRPr="00E6079C">
                                <w:rPr>
                                  <w:color w:val="FFFFFF" w:themeColor="background1"/>
                                  <w:sz w:val="66"/>
                                  <w:szCs w:val="66"/>
                                </w:rPr>
                                <w:t xml:space="preserve">GUIDELINES </w:t>
                              </w:r>
                              <w:r w:rsidR="0073101E" w:rsidRPr="00E6079C">
                                <w:rPr>
                                  <w:color w:val="FFFFFF" w:themeColor="background1"/>
                                  <w:sz w:val="66"/>
                                  <w:szCs w:val="66"/>
                                </w:rPr>
                                <w:t xml:space="preserve">2023 </w:t>
                              </w:r>
                              <w:r w:rsidR="0073101E">
                                <w:rPr>
                                  <w:color w:val="FFFFFF" w:themeColor="background1"/>
                                  <w:sz w:val="66"/>
                                  <w:szCs w:val="66"/>
                                </w:rPr>
                                <w:t>–</w:t>
                              </w:r>
                              <w:r w:rsidR="0073101E" w:rsidRPr="00E6079C">
                                <w:rPr>
                                  <w:color w:val="FFFFFF" w:themeColor="background1"/>
                                  <w:sz w:val="66"/>
                                  <w:szCs w:val="66"/>
                                </w:rPr>
                                <w:t xml:space="preserve"> </w:t>
                              </w:r>
                              <w:r w:rsidR="00E21689">
                                <w:rPr>
                                  <w:color w:val="FFFFFF" w:themeColor="background1"/>
                                  <w:sz w:val="66"/>
                                  <w:szCs w:val="66"/>
                                </w:rPr>
                                <w:t>20</w:t>
                              </w:r>
                              <w:r w:rsidR="0073101E" w:rsidRPr="00E6079C">
                                <w:rPr>
                                  <w:color w:val="FFFFFF" w:themeColor="background1"/>
                                  <w:sz w:val="66"/>
                                  <w:szCs w:val="66"/>
                                </w:rPr>
                                <w:t>24</w:t>
                              </w:r>
                            </w:p>
                            <w:p w14:paraId="0177313A" w14:textId="77777777" w:rsidR="00111553" w:rsidRDefault="00111553"/>
                          </w:txbxContent>
                        </wps:txbx>
                        <wps:bodyPr horzOverflow="overflow" vert="horz" lIns="0" tIns="0" rIns="0" bIns="0" rtlCol="0">
                          <a:noAutofit/>
                        </wps:bodyPr>
                      </wps:wsp>
                      <wps:wsp>
                        <wps:cNvPr id="3776" name="Shape 3776"/>
                        <wps:cNvSpPr/>
                        <wps:spPr>
                          <a:xfrm>
                            <a:off x="271854" y="9828515"/>
                            <a:ext cx="6961004" cy="45721"/>
                          </a:xfrm>
                          <a:custGeom>
                            <a:avLst/>
                            <a:gdLst/>
                            <a:ahLst/>
                            <a:cxnLst/>
                            <a:rect l="0" t="0" r="0" b="0"/>
                            <a:pathLst>
                              <a:path w="6578595" h="45883">
                                <a:moveTo>
                                  <a:pt x="0" y="0"/>
                                </a:moveTo>
                                <a:lnTo>
                                  <a:pt x="6578595" y="0"/>
                                </a:lnTo>
                                <a:lnTo>
                                  <a:pt x="6578595" y="45883"/>
                                </a:lnTo>
                                <a:lnTo>
                                  <a:pt x="0" y="45883"/>
                                </a:lnTo>
                                <a:lnTo>
                                  <a:pt x="0" y="0"/>
                                </a:lnTo>
                              </a:path>
                            </a:pathLst>
                          </a:custGeom>
                          <a:ln w="0" cap="flat">
                            <a:miter lim="127000"/>
                          </a:ln>
                        </wps:spPr>
                        <wps:style>
                          <a:lnRef idx="0">
                            <a:srgbClr val="000000">
                              <a:alpha val="0"/>
                            </a:srgbClr>
                          </a:lnRef>
                          <a:fillRef idx="1">
                            <a:srgbClr val="FFFFFF"/>
                          </a:fillRef>
                          <a:effectRef idx="0">
                            <a:scrgbClr r="0" g="0" b="0"/>
                          </a:effectRef>
                          <a:fontRef idx="none"/>
                        </wps:style>
                        <wps:bodyPr/>
                      </wps:wsp>
                    </wpg:wgp>
                  </a:graphicData>
                </a:graphic>
                <wp14:sizeRelH relativeFrom="margin">
                  <wp14:pctWidth>0</wp14:pctWidth>
                </wp14:sizeRelH>
                <wp14:sizeRelV relativeFrom="margin">
                  <wp14:pctHeight>0</wp14:pctHeight>
                </wp14:sizeRelV>
              </wp:anchor>
            </w:drawing>
          </mc:Choice>
          <mc:Fallback>
            <w:pict>
              <v:group w14:anchorId="703570DF" id="Group 2818" o:spid="_x0000_s1026" style="position:absolute;left:0;text-align:left;margin-left:14pt;margin-top:-66pt;width:573pt;height:762.95pt;z-index:251658246;mso-position-horizontal-relative:page;mso-position-vertical-relative:margin;mso-width-relative:margin;mso-height-relative:margin" coordorigin="1894,1839" coordsize="72774,96903"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wkbNI3AMAAIwNAAAOAAAAZHJzL2Uyb0RvYy54bWzsV9uO2zYQfS/QfyD43rXuF2O1QZF0FwWK&#13;&#10;JkjSD6BlyhJAkQLJtb39+g6HoixvetmmwKJAqwdpRA6HnHPmIt2+OY+CHLk2g5INjW8iSrhs1X6Q&#13;&#10;h4b+8vn+u4oSY5ncM6Ekb+gTN/TN3bff3J6mLU9Ur8SeawJGpNmepob21k7bzca0PR+ZuVETlzDZ&#13;&#10;KT0yC6/6sNlrdgLro9gkUVRsTkrvJ61abgyMvvOT9A7tdx1v7fuuM9wS0VA4m8W7xvvO3Td3t2x7&#13;&#10;0Gzqh3Y+BvuKU4xskLDpYuods4w86uELU+PQamVUZ29aNW5U1w0tRx/Amzh65s2DVo8T+nLYng7T&#13;&#10;AhNA+wynrzbb/nx80NOn6YMGJE7TAbDAN+fLudOje8IpyRkhe1og42dLWhgsk7KMI0C2hbm6qOqs&#13;&#10;yD2obQ/Iu3UxDJYZJaAQV2mdpmH+h5WNLKqDjTpKI9TZhCNsrg52miBUzAUN88/Q+NSziSPIZgto&#13;&#10;fNBk2Dc0LZOUEslGiFnUIDiCIKHeApnZGkDvd/Ba+V1GVVbPwbYgF+V1neXe6ywvk9jhsvjMtu2j&#13;&#10;sQ9cIQXs+JOxPlb3QWJ9kNqzDKKGiP/TWJ+YdevceZ1ITg0t8rLK64KSvqFZXlUZRvKojvyzQj37&#13;&#10;jH445GVWyLXWYiuECugGjfCc0N5a0+/q3Q9a4em1IcLA4kv1EOplZxCcqwju4j4MrgEW0iHh4phB&#13;&#10;FeoEsx6EwUJ5EsMIsZuUEQR6OCRYc4HouUfJPgnu4BLyI+8giDBl3IDRh91bocmRuSKEFxpnYurZ&#13;&#10;PDrbnVXxqGjHre8GIRaTMS69MnmP12xhVnbrONa/ZWXkV7bzaXwRhFICTodSCKAsi3BnJe2yXkIB&#13;&#10;x01W3jpxp/ZPWD4QEMhMV0heIUXjOCToRwh6Jg+CExgDgtz2kMp/naJFXlRpBnae1aaQo0UK2QB1&#13;&#10;wBW3JC4SKFKe/1AaJ+1zlDihoS77PLVzvrrQm1UcnkK6u1T3wOgfBpI9786zEx5a0iv963tosp1Q&#13;&#10;EKSQlyhR13dhUzdLifhRQiEELm0QdBB2QdBWvFXYCP0xvn+0qhtcXUHq/G7zy+vxmFRx+SWTODrD&#13;&#10;8CIukyKOXBFzVOZVnhWl4woCeukyEdQ52MmRGWd1lsbFK7GJHWWJzP8EqWlZAhfX/RNG/hahZQw0&#13;&#10;IqF1lVR5PH9YBEKLGhiPQMER+i9ooNDK5waaYg24tMh1Cwsd5DJ73eh8WwRb4FTQDRrhuW6gXtM1&#13;&#10;xvDNFLTCc737S/Wud/6/ga67+Ws0UPzihU9+/BCYf0/cP8X6HQv15Sfq7jcAAAD//wMAUEsDBBQA&#13;&#10;BgAIAAAAIQBWSWTE5wAAABIBAAAPAAAAZHJzL2Rvd25yZXYueG1sTI9Nb8IwDIbvk/YfIk/aDdK0&#13;&#10;+4DSFCH2cUKTBkhot9CYtqJJqia05d/PnLaL9Vi2X79vthxNw3rsfO2sBDGNgKEtnK5tKWG/+5jM&#13;&#10;gPmgrFaNsyjhih6W+f1dplLtBvuN/TaUjESsT5WEKoQ25dwXFRrlp65FS7OT64wK1HYl150aSNw0&#13;&#10;PI6iF25UbelDpVpcV1ictxcj4XNQwyoR7/3mfFpff3bPX4eNQCkfH8a3BZXVAljAMfxdwC0D+Yec&#13;&#10;jB3dxWrPGgnxjPIECRORxES3DfH6RHQkSubJHHie8f9R8l8AAAD//wMAUEsBAi0AFAAGAAgAAAAh&#13;&#10;ALaDOJL+AAAA4QEAABMAAAAAAAAAAAAAAAAAAAAAAFtDb250ZW50X1R5cGVzXS54bWxQSwECLQAU&#13;&#10;AAYACAAAACEAOP0h/9YAAACUAQAACwAAAAAAAAAAAAAAAAAvAQAAX3JlbHMvLnJlbHNQSwECLQAU&#13;&#10;AAYACAAAACEAMJGzSNwDAACMDQAADgAAAAAAAAAAAAAAAAAuAgAAZHJzL2Uyb0RvYy54bWxQSwEC&#13;&#10;LQAUAAYACAAAACEAVklkxOcAAAASAQAADwAAAAAAAAAAAAAAAAA2BgAAZHJzL2Rvd25yZXYueG1s&#13;&#10;UEsFBgAAAAAEAAQA8wAAAEoHAAAAAA==&#13;&#10;">
                <v:shape id="Shape 3723" o:spid="_x0000_s1027" style="position:absolute;left:1894;top:7084;width:70600;height:458;visibility:visible;mso-wrap-style:square;v-text-anchor:top" coordsize="6578596,4588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79nFzAAAAOIAAAAPAAAAZHJzL2Rvd25yZXYueG1sRI9bawIx&#13;&#10;FITfhf6HcAq+lJpVe9HVKLalUB8saIu+HjZnL7g5WZNUV399Uyj4MjAM8w0znbemFkdyvrKsoN9L&#13;&#10;QBBnVldcKPj+er8fgfABWWNtmRScycN8dtOZYqrtidd03IRCRAj7FBWUITSplD4ryaDv2YY4Zrl1&#13;&#10;BkO0rpDa4SnCTS0HSfIkDVYcF0ps6LWkbL/5MQryh3X1chkn+XKx+jzcbd3jbqWXSnVv27dJlMUE&#13;&#10;RKA2XBv/iA+tYPg8GMLfpXgH5OwXAAD//wMAUEsBAi0AFAAGAAgAAAAhANvh9svuAAAAhQEAABMA&#13;&#10;AAAAAAAAAAAAAAAAAAAAAFtDb250ZW50X1R5cGVzXS54bWxQSwECLQAUAAYACAAAACEAWvQsW78A&#13;&#10;AAAVAQAACwAAAAAAAAAAAAAAAAAfAQAAX3JlbHMvLnJlbHNQSwECLQAUAAYACAAAACEAi+/ZxcwA&#13;&#10;AADiAAAADwAAAAAAAAAAAAAAAAAHAgAAZHJzL2Rvd25yZXYueG1sUEsFBgAAAAADAAMAtwAAAAAD&#13;&#10;AAAAAA==&#13;&#10;" path="m,l6578596,r,45884l,45884,,e" stroked="f" strokeweight="0">
                  <v:stroke miterlimit="83231f" joinstyle="miter"/>
                  <v:path arrowok="t" textboxrect="0,0,6578596,45884"/>
                </v:shape>
                <v:rect id="Rectangle 11" o:spid="_x0000_s1028" style="position:absolute;left:65683;top:1839;width:6388;height:2162;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n7F5fyAAAAOAAAAAPAAAAZHJzL2Rvd25yZXYueG1sRI/BasJA&#13;&#10;EIbvBd9hGaG3utFDidFVxCjJsTWC7W3ITpPQ7GzIbpO0T98tFLwMM/z83/Bt95NpxUC9aywrWC4i&#13;&#10;EMSl1Q1XCq7F+SkG4TyyxtYyKfgmB/vd7GGLibYjv9Jw8ZUIEHYJKqi97xIpXVmTQbewHXHIPmxv&#13;&#10;0Iezr6TucQxw08pVFD1Lgw2HDzV2dKyp/Lx8GQVZ3B3ecvszVu3pPbu93NZpsfZKPc6ndBPGYQPC&#13;&#10;0+TvjX9EroPDEv6EwgJy9wsAAP//AwBQSwECLQAUAAYACAAAACEA2+H2y+4AAACFAQAAEwAAAAAA&#13;&#10;AAAAAAAAAAAAAAAAW0NvbnRlbnRfVHlwZXNdLnhtbFBLAQItABQABgAIAAAAIQBa9CxbvwAAABUB&#13;&#10;AAALAAAAAAAAAAAAAAAAAB8BAABfcmVscy8ucmVsc1BLAQItABQABgAIAAAAIQCn7F5fyAAAAOAA&#13;&#10;AAAPAAAAAAAAAAAAAAAAAAcCAABkcnMvZG93bnJldi54bWxQSwUGAAAAAAMAAwC3AAAA/AIAAAAA&#13;&#10;" filled="f" stroked="f">
                  <v:textbox inset="0,0,0,0">
                    <w:txbxContent>
                      <w:p w14:paraId="370DB342" w14:textId="277E6545" w:rsidR="00053D77" w:rsidRDefault="00053D77">
                        <w:pPr>
                          <w:spacing w:after="160" w:line="259" w:lineRule="auto"/>
                          <w:ind w:left="0" w:firstLine="0"/>
                        </w:pPr>
                      </w:p>
                    </w:txbxContent>
                  </v:textbox>
                </v:rect>
                <v:rect id="Rectangle 2817" o:spid="_x0000_s1029" style="position:absolute;left:2610;top:15854;width:72058;height:14943;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NPw6OygAAAOIAAAAPAAAAZHJzL2Rvd25yZXYueG1sRI9Ba8JA&#13;&#10;FITvBf/D8gRvdRMPNkZXCVpJjq0WbG+P7GsSzL4N2a2J/fXdQqGXgWGYb5jNbjStuFHvGssK4nkE&#13;&#10;gri0uuFKwdv5+JiAcB5ZY2uZFNzJwW47edhgqu3Ar3Q7+UoECLsUFdTed6mUrqzJoJvbjjhkn7Y3&#13;&#10;6IPtK6l7HALctHIRRUtpsOGwUGNH+5rK6+nLKMiTLnsv7PdQtc8f+eXlsjqcV16p2XQ8rINkaxCe&#13;&#10;Rv/f+EMUWsEiiZ/g91K4A3L7AwAA//8DAFBLAQItABQABgAIAAAAIQDb4fbL7gAAAIUBAAATAAAA&#13;&#10;AAAAAAAAAAAAAAAAAABbQ29udGVudF9UeXBlc10ueG1sUEsBAi0AFAAGAAgAAAAhAFr0LFu/AAAA&#13;&#10;FQEAAAsAAAAAAAAAAAAAAAAAHwEAAF9yZWxzLy5yZWxzUEsBAi0AFAAGAAgAAAAhAA0/Do7KAAAA&#13;&#10;4gAAAA8AAAAAAAAAAAAAAAAABwIAAGRycy9kb3ducmV2LnhtbFBLBQYAAAAAAwADALcAAAD+AgAA&#13;&#10;AAA=&#13;&#10;" filled="f" stroked="f">
                  <v:textbox inset="0,0,0,0">
                    <w:txbxContent>
                      <w:p w14:paraId="47AA5D44" w14:textId="71F648C3" w:rsidR="00053D77" w:rsidRPr="00E6079C" w:rsidRDefault="00111553" w:rsidP="00442D85">
                        <w:pPr>
                          <w:spacing w:line="520" w:lineRule="atLeast"/>
                          <w:ind w:left="0" w:firstLine="0"/>
                          <w:rPr>
                            <w:color w:val="FFFFFF" w:themeColor="background1"/>
                            <w:sz w:val="66"/>
                            <w:szCs w:val="66"/>
                          </w:rPr>
                        </w:pPr>
                        <w:r w:rsidRPr="00E6079C">
                          <w:rPr>
                            <w:color w:val="FFFFFF" w:themeColor="background1"/>
                            <w:sz w:val="66"/>
                            <w:szCs w:val="66"/>
                          </w:rPr>
                          <w:t>NORTH RICHMOND PRECINCT</w:t>
                        </w:r>
                        <w:r w:rsidRPr="00E6079C">
                          <w:rPr>
                            <w:color w:val="FFFFFF" w:themeColor="background1"/>
                            <w:sz w:val="66"/>
                            <w:szCs w:val="66"/>
                          </w:rPr>
                          <w:br/>
                          <w:t>COMM</w:t>
                        </w:r>
                        <w:r w:rsidR="008863F0" w:rsidRPr="00E6079C">
                          <w:rPr>
                            <w:color w:val="FFFFFF" w:themeColor="background1"/>
                            <w:sz w:val="66"/>
                            <w:szCs w:val="66"/>
                          </w:rPr>
                          <w:t>U</w:t>
                        </w:r>
                        <w:r w:rsidRPr="00E6079C">
                          <w:rPr>
                            <w:color w:val="FFFFFF" w:themeColor="background1"/>
                            <w:sz w:val="66"/>
                            <w:szCs w:val="66"/>
                          </w:rPr>
                          <w:t>NITY GRANTS PROGRAM</w:t>
                        </w:r>
                        <w:r w:rsidR="00735143" w:rsidRPr="00E6079C">
                          <w:rPr>
                            <w:color w:val="FFFFFF" w:themeColor="background1"/>
                            <w:sz w:val="66"/>
                            <w:szCs w:val="66"/>
                          </w:rPr>
                          <w:t xml:space="preserve"> </w:t>
                        </w:r>
                        <w:r w:rsidRPr="00E6079C">
                          <w:rPr>
                            <w:color w:val="FFFFFF" w:themeColor="background1"/>
                            <w:sz w:val="66"/>
                            <w:szCs w:val="66"/>
                          </w:rPr>
                          <w:t xml:space="preserve">GUIDELINES </w:t>
                        </w:r>
                        <w:r w:rsidR="0073101E" w:rsidRPr="00E6079C">
                          <w:rPr>
                            <w:color w:val="FFFFFF" w:themeColor="background1"/>
                            <w:sz w:val="66"/>
                            <w:szCs w:val="66"/>
                          </w:rPr>
                          <w:t xml:space="preserve">2023 </w:t>
                        </w:r>
                        <w:r w:rsidR="0073101E">
                          <w:rPr>
                            <w:color w:val="FFFFFF" w:themeColor="background1"/>
                            <w:sz w:val="66"/>
                            <w:szCs w:val="66"/>
                          </w:rPr>
                          <w:t>–</w:t>
                        </w:r>
                        <w:r w:rsidR="0073101E" w:rsidRPr="00E6079C">
                          <w:rPr>
                            <w:color w:val="FFFFFF" w:themeColor="background1"/>
                            <w:sz w:val="66"/>
                            <w:szCs w:val="66"/>
                          </w:rPr>
                          <w:t xml:space="preserve"> </w:t>
                        </w:r>
                        <w:r w:rsidR="00E21689">
                          <w:rPr>
                            <w:color w:val="FFFFFF" w:themeColor="background1"/>
                            <w:sz w:val="66"/>
                            <w:szCs w:val="66"/>
                          </w:rPr>
                          <w:t>20</w:t>
                        </w:r>
                        <w:r w:rsidR="0073101E" w:rsidRPr="00E6079C">
                          <w:rPr>
                            <w:color w:val="FFFFFF" w:themeColor="background1"/>
                            <w:sz w:val="66"/>
                            <w:szCs w:val="66"/>
                          </w:rPr>
                          <w:t>24</w:t>
                        </w:r>
                      </w:p>
                      <w:p w14:paraId="0177313A" w14:textId="77777777" w:rsidR="00111553" w:rsidRDefault="00111553"/>
                    </w:txbxContent>
                  </v:textbox>
                </v:rect>
                <v:shape id="Shape 3776" o:spid="_x0000_s1030" style="position:absolute;left:2718;top:98285;width:69610;height:457;visibility:visible;mso-wrap-style:square;v-text-anchor:top" coordsize="6578595,45883"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0w5NcyQAAAOIAAAAPAAAAZHJzL2Rvd25yZXYueG1sRI9Ba8JA&#13;&#10;FITvBf/D8gq9lLpRwdQkq4htsTdpKnh9ZF+zwezbkF1j+u+7gtDLwDDMN0yxGW0rBup941jBbJqA&#13;&#10;IK6cbrhWcPz+eHkF4QOyxtYxKfglD5v15KHATLsrf9FQhlpECPsMFZgQukxKXxmy6KeuI47Zj+st&#13;&#10;hmj7WuoerxFuWzlPkqW02HBcMNjRzlB1Li9WQXpanc2BadRu0O9hsb+c9vNnpZ4ex7c8yjYHEWgM&#13;&#10;/4074lMrWKTpEm6X4h2Q6z8AAAD//wMAUEsBAi0AFAAGAAgAAAAhANvh9svuAAAAhQEAABMAAAAA&#13;&#10;AAAAAAAAAAAAAAAAAFtDb250ZW50X1R5cGVzXS54bWxQSwECLQAUAAYACAAAACEAWvQsW78AAAAV&#13;&#10;AQAACwAAAAAAAAAAAAAAAAAfAQAAX3JlbHMvLnJlbHNQSwECLQAUAAYACAAAACEA9MOTXMkAAADi&#13;&#10;AAAADwAAAAAAAAAAAAAAAAAHAgAAZHJzL2Rvd25yZXYueG1sUEsFBgAAAAADAAMAtwAAAP0CAAAA&#13;&#10;AA==&#13;&#10;" path="m,l6578595,r,45883l,45883,,e" stroked="f" strokeweight="0">
                  <v:stroke miterlimit="83231f" joinstyle="miter"/>
                  <v:path arrowok="t" textboxrect="0,0,6578595,45883"/>
                </v:shape>
                <w10:wrap type="topAndBottom" anchorx="page" anchory="margin"/>
              </v:group>
            </w:pict>
          </mc:Fallback>
        </mc:AlternateContent>
      </w:r>
      <w:r w:rsidR="004763EF">
        <w:rPr>
          <w:noProof/>
          <w:color w:val="2B579A"/>
          <w:shd w:val="clear" w:color="auto" w:fill="E6E6E6"/>
        </w:rPr>
        <w:drawing>
          <wp:anchor distT="0" distB="0" distL="114300" distR="114300" simplePos="0" relativeHeight="251658267" behindDoc="1" locked="0" layoutInCell="1" allowOverlap="1" wp14:anchorId="1EF9B282" wp14:editId="0D124BC8">
            <wp:simplePos x="0" y="0"/>
            <wp:positionH relativeFrom="page">
              <wp:align>left</wp:align>
            </wp:positionH>
            <wp:positionV relativeFrom="paragraph">
              <wp:posOffset>2660072</wp:posOffset>
            </wp:positionV>
            <wp:extent cx="7557335" cy="5575300"/>
            <wp:effectExtent l="0" t="0" r="5715" b="6350"/>
            <wp:wrapTight wrapText="bothSides">
              <wp:wrapPolygon edited="0">
                <wp:start x="0" y="0"/>
                <wp:lineTo x="0" y="21551"/>
                <wp:lineTo x="21562" y="21551"/>
                <wp:lineTo x="21562" y="0"/>
                <wp:lineTo x="0" y="0"/>
              </wp:wrapPolygon>
            </wp:wrapTight>
            <wp:docPr id="2879" name="Picture 287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9" name="Picture 2879">
                      <a:extLst>
                        <a:ext uri="{C183D7F6-B498-43B3-948B-1728B52AA6E4}">
                          <adec:decorative xmlns:adec="http://schemas.microsoft.com/office/drawing/2017/decorative" val="1"/>
                        </a:ext>
                      </a:extLst>
                    </pic:cNvPr>
                    <pic:cNvPicPr/>
                  </pic:nvPicPr>
                  <pic:blipFill rotWithShape="1">
                    <a:blip r:embed="rId17" cstate="print">
                      <a:extLst>
                        <a:ext uri="{BEBA8EAE-BF5A-486C-A8C5-ECC9F3942E4B}">
                          <a14:imgProps xmlns:a14="http://schemas.microsoft.com/office/drawing/2010/main">
                            <a14:imgLayer r:embed="rId18">
                              <a14:imgEffect>
                                <a14:saturation sat="0"/>
                              </a14:imgEffect>
                              <a14:imgEffect>
                                <a14:brightnessContrast bright="20000"/>
                              </a14:imgEffect>
                            </a14:imgLayer>
                          </a14:imgProps>
                        </a:ext>
                        <a:ext uri="{28A0092B-C50C-407E-A947-70E740481C1C}">
                          <a14:useLocalDpi xmlns:a14="http://schemas.microsoft.com/office/drawing/2010/main" val="0"/>
                        </a:ext>
                      </a:extLst>
                    </a:blip>
                    <a:srcRect l="23952"/>
                    <a:stretch/>
                  </pic:blipFill>
                  <pic:spPr bwMode="auto">
                    <a:xfrm>
                      <a:off x="0" y="0"/>
                      <a:ext cx="7557335" cy="5575300"/>
                    </a:xfrm>
                    <a:prstGeom prst="rect">
                      <a:avLst/>
                    </a:prstGeom>
                    <a:ln w="57150">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A5E3C">
        <w:rPr>
          <w:noProof/>
          <w:color w:val="2B579A"/>
        </w:rPr>
        <mc:AlternateContent>
          <mc:Choice Requires="wps">
            <w:drawing>
              <wp:anchor distT="0" distB="0" distL="114300" distR="114300" simplePos="0" relativeHeight="251658240" behindDoc="0" locked="0" layoutInCell="1" allowOverlap="1" wp14:anchorId="7C6DC76E" wp14:editId="75785CED">
                <wp:simplePos x="0" y="0"/>
                <wp:positionH relativeFrom="margin">
                  <wp:align>center</wp:align>
                </wp:positionH>
                <wp:positionV relativeFrom="paragraph">
                  <wp:posOffset>0</wp:posOffset>
                </wp:positionV>
                <wp:extent cx="7647305" cy="6576695"/>
                <wp:effectExtent l="0" t="0" r="0" b="0"/>
                <wp:wrapNone/>
                <wp:docPr id="2955" name="Rectangle 295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647305" cy="6576695"/>
                        </a:xfrm>
                        <a:prstGeom prst="rect">
                          <a:avLst/>
                        </a:prstGeom>
                        <a:solidFill>
                          <a:srgbClr val="0072CE"/>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8FCBC0B" id="Rectangle 2955" o:spid="_x0000_s1026" alt="&quot;&quot;" style="position:absolute;margin-left:0;margin-top:0;width:602.15pt;height:517.85pt;z-index:251658240;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NPFggQIAAGAFAAAOAAAAZHJzL2Uyb0RvYy54bWysVE1v2zAMvQ/YfxB0X+1k+ViDOkWQrsOA&#13;&#10;og3WDj0rshQbkEVNUuJkv36UZDtdV+wwLAdFEh8fyWdSV9fHRpGDsK4GXdDRRU6J0BzKWu8K+v3p&#13;&#10;9sMnSpxnumQKtCjoSTh6vXz/7qo1CzGGClQpLEES7RatKWjlvVlkmeOVaJi7ACM0GiXYhnk82l1W&#13;&#10;WtYie6OycZ7PshZsaSxw4Rze3iQjXUZ+KQX3D1I64YkqKObm42rjug1rtrxii51lpqp5lwb7hywa&#13;&#10;VmsMOlDdMM/I3tZ/UDU1t+BA+gsOTQZS1lzEGrCaUf6qmseKGRFrQXGcGWRy/4+W3x8ezcaiDK1x&#13;&#10;C4fbUMVR2ib8Y37kGMU6DWKJoyccL+ezyfxjPqWEo202nc9ml9MgZ3Z2N9b5LwIaEjYFtfg1okjs&#13;&#10;cOd8gvaQEM2BqsvbWql4sLvtWllyYOHL5fPx+nPH/htM6QDWENwSY7jJzsXEnT8pEXBKfxOS1CWm&#13;&#10;P46ZxD4TQxzGudB+lEwVK0UKP83x10cPnRk8YqWRMDBLjD9wdwQ9MpH03CnLDh9cRWzTwTn/W2LJ&#13;&#10;efCIkUH7wbmpNdi3CBRW1UVO+F6kJE1QaQvlaWOJhTQkzvDbGr/bHXN+wyxOBc4PTrp/wEUqaAsK&#13;&#10;3Y6SCuzPt+4DHpsVrZS0OGUFdT/2zApK1FeNbXw5mkzCWMbDZDof48G+tGxfWvS+WQO2wwjfFMPj&#13;&#10;NuC96rfSQvOMD8IqREUT0xxjF5R72x/WPk0/PilcrFYRhqNomL/Tj4YH8qBq6Mun4zOzpmtej31/&#13;&#10;D/1EssWrHk7Y4Klhtfcg69jgZ107vXGMY+N0T054J16eI+r8MC5/AQAA//8DAFBLAwQUAAYACAAA&#13;&#10;ACEAheeefd8AAAAMAQAADwAAAGRycy9kb3ducmV2LnhtbEyPzU7DMBCE70i8g7VI3KhNW/7SOFVF&#13;&#10;iTj0RIC7Ey9JaLyuYjdJ354tF7iMdjXa2fnS9eQ6MWAfWk8abmcKBFLlbUu1ho/3/OYRRIiGrOk8&#13;&#10;oYYTBlhnlxepSawf6Q2HItaCQygkRkMT4yGRMlQNOhNm/oDE3pfvnYm89rW0vRk53HVyrtS9dKYl&#13;&#10;/tCYAz43WO2Lo9NQ5K9q2DztP+lU5jv7Mn67ZdxqfX01bVcsmxWIiFP8u4AzA/eHjIuV/kg2iE4D&#13;&#10;08RfPXtztVyAKHlSi7sHkFkq/0NkPwAAAP//AwBQSwECLQAUAAYACAAAACEAtoM4kv4AAADhAQAA&#13;&#10;EwAAAAAAAAAAAAAAAAAAAAAAW0NvbnRlbnRfVHlwZXNdLnhtbFBLAQItABQABgAIAAAAIQA4/SH/&#13;&#10;1gAAAJQBAAALAAAAAAAAAAAAAAAAAC8BAABfcmVscy8ucmVsc1BLAQItABQABgAIAAAAIQDONPFg&#13;&#10;gQIAAGAFAAAOAAAAAAAAAAAAAAAAAC4CAABkcnMvZTJvRG9jLnhtbFBLAQItABQABgAIAAAAIQCF&#13;&#10;55593wAAAAwBAAAPAAAAAAAAAAAAAAAAANsEAABkcnMvZG93bnJldi54bWxQSwUGAAAAAAQABADz&#13;&#10;AAAA5wUAAAAA&#13;&#10;" fillcolor="#0072ce" stroked="f" strokeweight="1pt">
                <w10:wrap anchorx="margin"/>
              </v:rect>
            </w:pict>
          </mc:Fallback>
        </mc:AlternateContent>
      </w:r>
      <w:r w:rsidR="00AE14E0">
        <w:t xml:space="preserve"> </w:t>
      </w:r>
      <w:r w:rsidR="00550B69">
        <w:br w:type="page"/>
      </w:r>
    </w:p>
    <w:p w14:paraId="0B3D7E72" w14:textId="2B794B01" w:rsidR="00A51809" w:rsidRDefault="005E6CC6" w:rsidP="00A70730">
      <w:pPr>
        <w:pStyle w:val="Style1"/>
      </w:pPr>
      <w:bookmarkStart w:id="0" w:name="_Toc141880540"/>
      <w:bookmarkStart w:id="1" w:name="_Toc141889268"/>
      <w:bookmarkStart w:id="2" w:name="_Toc141950830"/>
      <w:bookmarkStart w:id="3" w:name="_Toc141994378"/>
      <w:bookmarkStart w:id="4" w:name="_Toc142034780"/>
      <w:bookmarkStart w:id="5" w:name="_Toc142038298"/>
      <w:bookmarkStart w:id="6" w:name="_Toc142040361"/>
      <w:bookmarkStart w:id="7" w:name="_Toc142060834"/>
      <w:bookmarkStart w:id="8" w:name="_Toc142392220"/>
      <w:bookmarkStart w:id="9" w:name="_Toc142408168"/>
      <w:bookmarkStart w:id="10" w:name="_Toc142643057"/>
      <w:bookmarkStart w:id="11" w:name="_Toc142644348"/>
      <w:bookmarkStart w:id="12" w:name="_Toc142990266"/>
      <w:bookmarkStart w:id="13" w:name="_Toc143004415"/>
      <w:bookmarkStart w:id="14" w:name="_Toc143009814"/>
      <w:bookmarkStart w:id="15" w:name="_Toc143076389"/>
      <w:bookmarkStart w:id="16" w:name="_Toc143076469"/>
      <w:bookmarkStart w:id="17" w:name="_Toc143185843"/>
      <w:bookmarkStart w:id="18" w:name="_Toc144375826"/>
      <w:bookmarkStart w:id="19" w:name="_Toc144385436"/>
      <w:bookmarkStart w:id="20" w:name="_Toc147227077"/>
      <w:bookmarkStart w:id="21" w:name="_Toc147348851"/>
      <w:bookmarkStart w:id="22" w:name="_Toc147349389"/>
      <w:bookmarkStart w:id="23" w:name="_Toc147349559"/>
      <w:bookmarkStart w:id="24" w:name="_Toc147396219"/>
      <w:bookmarkStart w:id="25" w:name="_Toc147396377"/>
      <w:bookmarkStart w:id="26" w:name="_Toc147918651"/>
      <w:bookmarkStart w:id="27" w:name="_Toc147933884"/>
      <w:bookmarkStart w:id="28" w:name="_Toc147935658"/>
      <w:bookmarkStart w:id="29" w:name="_Toc147935885"/>
      <w:bookmarkStart w:id="30" w:name="_Toc147936020"/>
      <w:r>
        <w:rPr>
          <w:b w:val="0"/>
          <w:noProof/>
          <w:color w:val="AACF5A"/>
          <w:sz w:val="66"/>
          <w:shd w:val="clear" w:color="auto" w:fill="E6E6E6"/>
        </w:rPr>
        <w:lastRenderedPageBreak/>
        <w:drawing>
          <wp:anchor distT="0" distB="0" distL="114300" distR="114300" simplePos="0" relativeHeight="251658249" behindDoc="1" locked="0" layoutInCell="1" allowOverlap="1" wp14:anchorId="3093C8D3" wp14:editId="0B8038DD">
            <wp:simplePos x="0" y="0"/>
            <wp:positionH relativeFrom="margin">
              <wp:align>right</wp:align>
            </wp:positionH>
            <wp:positionV relativeFrom="paragraph">
              <wp:posOffset>19050</wp:posOffset>
            </wp:positionV>
            <wp:extent cx="2945765" cy="8622030"/>
            <wp:effectExtent l="19050" t="19050" r="26035" b="26670"/>
            <wp:wrapTight wrapText="bothSides">
              <wp:wrapPolygon edited="0">
                <wp:start x="-140" y="-48"/>
                <wp:lineTo x="-140" y="21619"/>
                <wp:lineTo x="21651" y="21619"/>
                <wp:lineTo x="21651" y="-48"/>
                <wp:lineTo x="-140" y="-48"/>
              </wp:wrapPolygon>
            </wp:wrapTight>
            <wp:docPr id="27" name="Picture 2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a:extLst>
                        <a:ext uri="{C183D7F6-B498-43B3-948B-1728B52AA6E4}">
                          <adec:decorative xmlns:adec="http://schemas.microsoft.com/office/drawing/2017/decorative" val="1"/>
                        </a:ext>
                      </a:extLst>
                    </pic:cNvPr>
                    <pic:cNvPicPr/>
                  </pic:nvPicPr>
                  <pic:blipFill rotWithShape="1">
                    <a:blip r:embed="rId19" cstate="print">
                      <a:extLst>
                        <a:ext uri="{BEBA8EAE-BF5A-486C-A8C5-ECC9F3942E4B}">
                          <a14:imgProps xmlns:a14="http://schemas.microsoft.com/office/drawing/2010/main">
                            <a14:imgLayer r:embed="rId20">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rcRect l="14594" r="51802"/>
                    <a:stretch/>
                  </pic:blipFill>
                  <pic:spPr bwMode="auto">
                    <a:xfrm>
                      <a:off x="0" y="0"/>
                      <a:ext cx="2945765" cy="862203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E5214" w:rsidRPr="00E87913">
        <w:t>LANG</w:t>
      </w:r>
      <w:r w:rsidR="002C11BE">
        <w:t>UAG</w:t>
      </w:r>
      <w:r w:rsidR="007E5214" w:rsidRPr="00E87913">
        <w:t>E ASSISTANCE</w:t>
      </w:r>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r w:rsidR="007E5214" w:rsidRPr="00E87913">
        <w:t xml:space="preserve"> </w:t>
      </w:r>
    </w:p>
    <w:p w14:paraId="68990A51" w14:textId="19C9AF0F" w:rsidR="00415203" w:rsidRDefault="00D729E0" w:rsidP="00D90CBA">
      <w:pPr>
        <w:pStyle w:val="normaltext"/>
      </w:pPr>
      <w:bookmarkStart w:id="31" w:name="_Toc141889269"/>
      <w:bookmarkStart w:id="32" w:name="_Toc141950831"/>
      <w:r>
        <w:br/>
      </w:r>
      <w:r w:rsidR="00415203">
        <w:t>Applications for the 2023-2024 North Richmond Precinct Community Grants open on Wednesday 1</w:t>
      </w:r>
      <w:r w:rsidR="003259B6">
        <w:t>5</w:t>
      </w:r>
      <w:r w:rsidR="00415203">
        <w:t xml:space="preserve"> November and close </w:t>
      </w:r>
      <w:r w:rsidR="003259B6">
        <w:t xml:space="preserve">11.59pm on Sunday 14 January. </w:t>
      </w:r>
      <w:r w:rsidR="00792980">
        <w:t xml:space="preserve">In-language support </w:t>
      </w:r>
      <w:r w:rsidR="00706C38">
        <w:t>with writing and submitting grant applications will be provided. More information will be available from 1</w:t>
      </w:r>
      <w:r w:rsidR="003259B6">
        <w:t>5</w:t>
      </w:r>
      <w:r w:rsidR="00F0322E">
        <w:t xml:space="preserve"> </w:t>
      </w:r>
      <w:r w:rsidR="00706C38">
        <w:t xml:space="preserve">November. </w:t>
      </w:r>
    </w:p>
    <w:p w14:paraId="61752442" w14:textId="17B82D96" w:rsidR="00620403" w:rsidRDefault="00B735A1" w:rsidP="00730C75">
      <w:pPr>
        <w:spacing w:after="120" w:line="240" w:lineRule="atLeast"/>
        <w:ind w:left="11" w:hanging="11"/>
        <w:rPr>
          <w:rFonts w:ascii="MS Gothic" w:eastAsia="DengXian" w:hAnsi="MS Gothic"/>
          <w:color w:val="0F0F0F"/>
          <w:szCs w:val="24"/>
          <w:lang w:eastAsia="zh-CN"/>
        </w:rPr>
      </w:pPr>
      <w:r>
        <w:rPr>
          <w:b w:val="0"/>
          <w:bCs/>
        </w:rPr>
        <w:br/>
      </w:r>
      <w:r w:rsidR="00EB7328" w:rsidRPr="00EB7328">
        <w:rPr>
          <w:b w:val="0"/>
          <w:bCs/>
        </w:rPr>
        <w:t>2023-2024</w:t>
      </w:r>
      <w:r w:rsidR="00EB7328" w:rsidRPr="00EB7328">
        <w:rPr>
          <w:rFonts w:ascii="MS Gothic" w:eastAsia="MS Gothic" w:hAnsi="MS Gothic" w:hint="eastAsia"/>
          <w:b w:val="0"/>
          <w:bCs/>
          <w:lang w:val="en-US"/>
        </w:rPr>
        <w:t>年北里士</w:t>
      </w:r>
      <w:r w:rsidR="00EB7328" w:rsidRPr="00EB7328">
        <w:rPr>
          <w:rFonts w:ascii="Microsoft JhengHei" w:eastAsia="Microsoft JhengHei" w:hAnsi="Microsoft JhengHei" w:hint="eastAsia"/>
          <w:b w:val="0"/>
          <w:bCs/>
          <w:lang w:val="en-US"/>
        </w:rPr>
        <w:t>满社区拨款申请将于</w:t>
      </w:r>
      <w:r w:rsidR="00EB7328" w:rsidRPr="00EB7328">
        <w:rPr>
          <w:b w:val="0"/>
          <w:bCs/>
        </w:rPr>
        <w:t>11</w:t>
      </w:r>
      <w:r w:rsidR="00EB7328" w:rsidRPr="00EB7328">
        <w:rPr>
          <w:rFonts w:ascii="MS Gothic" w:eastAsia="MS Gothic" w:hAnsi="MS Gothic" w:hint="eastAsia"/>
          <w:b w:val="0"/>
          <w:bCs/>
          <w:lang w:val="en-US"/>
        </w:rPr>
        <w:t>月</w:t>
      </w:r>
      <w:r w:rsidR="00EB7328" w:rsidRPr="00EB7328">
        <w:rPr>
          <w:b w:val="0"/>
          <w:bCs/>
        </w:rPr>
        <w:t>15</w:t>
      </w:r>
      <w:r w:rsidR="00EB7328" w:rsidRPr="00EB7328">
        <w:rPr>
          <w:rFonts w:ascii="MS Gothic" w:eastAsia="MS Gothic" w:hAnsi="MS Gothic" w:hint="eastAsia"/>
          <w:b w:val="0"/>
          <w:bCs/>
          <w:lang w:val="en-US"/>
        </w:rPr>
        <w:t>日星期三开放，截止</w:t>
      </w:r>
      <w:r w:rsidR="00EB7328" w:rsidRPr="00EB7328">
        <w:rPr>
          <w:rFonts w:ascii="Microsoft JhengHei" w:eastAsia="Microsoft JhengHei" w:hAnsi="Microsoft JhengHei" w:hint="eastAsia"/>
          <w:b w:val="0"/>
          <w:bCs/>
          <w:lang w:val="en-US"/>
        </w:rPr>
        <w:t>时间为</w:t>
      </w:r>
      <w:r w:rsidR="00EB7328" w:rsidRPr="00EB7328">
        <w:rPr>
          <w:b w:val="0"/>
          <w:bCs/>
        </w:rPr>
        <w:t>1</w:t>
      </w:r>
      <w:r w:rsidR="00EB7328" w:rsidRPr="00EB7328">
        <w:rPr>
          <w:rFonts w:ascii="MS Gothic" w:eastAsia="MS Gothic" w:hAnsi="MS Gothic" w:hint="eastAsia"/>
          <w:b w:val="0"/>
          <w:bCs/>
          <w:lang w:val="en-US"/>
        </w:rPr>
        <w:t>月</w:t>
      </w:r>
      <w:r w:rsidR="00EB7328" w:rsidRPr="00EB7328">
        <w:rPr>
          <w:b w:val="0"/>
          <w:bCs/>
        </w:rPr>
        <w:t>14</w:t>
      </w:r>
      <w:r w:rsidR="00EB7328" w:rsidRPr="00EB7328">
        <w:rPr>
          <w:rFonts w:ascii="MS Gothic" w:eastAsia="MS Gothic" w:hAnsi="MS Gothic" w:hint="eastAsia"/>
          <w:b w:val="0"/>
          <w:bCs/>
          <w:lang w:val="en-US"/>
        </w:rPr>
        <w:t>日星期日晚上</w:t>
      </w:r>
      <w:r w:rsidR="00EB7328" w:rsidRPr="00EB7328">
        <w:rPr>
          <w:b w:val="0"/>
          <w:bCs/>
        </w:rPr>
        <w:t>11:59</w:t>
      </w:r>
      <w:r w:rsidR="00EB7328" w:rsidRPr="00EB7328">
        <w:rPr>
          <w:rFonts w:ascii="MS Gothic" w:eastAsia="MS Gothic" w:hAnsi="MS Gothic" w:hint="eastAsia"/>
          <w:b w:val="0"/>
          <w:bCs/>
          <w:lang w:val="en-US"/>
        </w:rPr>
        <w:t>。</w:t>
      </w:r>
      <w:r w:rsidR="00620403">
        <w:rPr>
          <w:rFonts w:ascii="MS Gothic" w:eastAsia="MS Gothic" w:hAnsi="MS Gothic" w:hint="eastAsia"/>
          <w:color w:val="0F0F0F"/>
          <w:szCs w:val="24"/>
          <w:lang w:eastAsia="zh-CN"/>
        </w:rPr>
        <w:t>将提供以</w:t>
      </w:r>
      <w:r w:rsidR="00620403">
        <w:rPr>
          <w:rFonts w:ascii="Microsoft JhengHei" w:eastAsia="Microsoft JhengHei" w:hAnsi="Microsoft JhengHei" w:hint="eastAsia"/>
          <w:color w:val="0F0F0F"/>
          <w:szCs w:val="24"/>
          <w:lang w:eastAsia="zh-CN"/>
        </w:rPr>
        <w:t>语言为基础的支持，帮助撰写和提交拨款申请。更多信息将于</w:t>
      </w:r>
      <w:r w:rsidR="00620403">
        <w:rPr>
          <w:rFonts w:ascii="Segoe UI" w:hAnsi="Segoe UI" w:cs="Segoe UI"/>
          <w:color w:val="0F0F0F"/>
          <w:szCs w:val="24"/>
          <w:lang w:eastAsia="zh-CN"/>
        </w:rPr>
        <w:t>11</w:t>
      </w:r>
      <w:r w:rsidR="00620403">
        <w:rPr>
          <w:rFonts w:ascii="MS Gothic" w:eastAsia="MS Gothic" w:hAnsi="MS Gothic" w:hint="eastAsia"/>
          <w:color w:val="0F0F0F"/>
          <w:szCs w:val="24"/>
          <w:lang w:eastAsia="zh-CN"/>
        </w:rPr>
        <w:t>月</w:t>
      </w:r>
      <w:r w:rsidR="00620403">
        <w:rPr>
          <w:rFonts w:ascii="Segoe UI" w:hAnsi="Segoe UI" w:cs="Segoe UI"/>
          <w:color w:val="0F0F0F"/>
          <w:szCs w:val="24"/>
          <w:lang w:eastAsia="zh-CN"/>
        </w:rPr>
        <w:t>15</w:t>
      </w:r>
      <w:r w:rsidR="00620403">
        <w:rPr>
          <w:rFonts w:ascii="MS Gothic" w:eastAsia="MS Gothic" w:hAnsi="MS Gothic" w:hint="eastAsia"/>
          <w:color w:val="0F0F0F"/>
          <w:szCs w:val="24"/>
          <w:lang w:eastAsia="zh-CN"/>
        </w:rPr>
        <w:t>日</w:t>
      </w:r>
      <w:r w:rsidR="00620403" w:rsidRPr="00620403">
        <w:rPr>
          <w:rFonts w:ascii="DengXian" w:eastAsia="DengXian" w:hAnsi="DengXian" w:hint="eastAsia"/>
          <w:b w:val="0"/>
          <w:bCs/>
          <w:color w:val="auto"/>
          <w:szCs w:val="24"/>
          <w:lang w:eastAsia="zh-CN"/>
        </w:rPr>
        <w:t>公布</w:t>
      </w:r>
      <w:r w:rsidR="00620403">
        <w:rPr>
          <w:rFonts w:ascii="MS Gothic" w:eastAsia="MS Gothic" w:hAnsi="MS Gothic" w:hint="eastAsia"/>
          <w:color w:val="0F0F0F"/>
          <w:szCs w:val="24"/>
          <w:lang w:eastAsia="zh-CN"/>
        </w:rPr>
        <w:t>。</w:t>
      </w:r>
    </w:p>
    <w:p w14:paraId="077B2E2A" w14:textId="77777777" w:rsidR="00730C75" w:rsidRPr="00730C75" w:rsidRDefault="00730C75" w:rsidP="00620403">
      <w:pPr>
        <w:rPr>
          <w:rFonts w:eastAsia="DengXian"/>
          <w:b w:val="0"/>
          <w:color w:val="auto"/>
          <w:sz w:val="22"/>
          <w:lang w:eastAsia="zh-CN"/>
        </w:rPr>
      </w:pPr>
    </w:p>
    <w:p w14:paraId="084211DC" w14:textId="06C9E5C3" w:rsidR="00730C75" w:rsidRDefault="00730C75" w:rsidP="00D90CBA">
      <w:pPr>
        <w:spacing w:after="120" w:line="280" w:lineRule="atLeast"/>
        <w:ind w:left="11" w:hanging="11"/>
        <w:rPr>
          <w:rFonts w:ascii="Arial" w:hAnsi="Arial" w:cs="Arial"/>
          <w:b w:val="0"/>
          <w:bCs/>
          <w:color w:val="0F0F0F"/>
          <w:sz w:val="21"/>
          <w:szCs w:val="21"/>
        </w:rPr>
      </w:pPr>
      <w:proofErr w:type="spellStart"/>
      <w:r w:rsidRPr="00730C75">
        <w:rPr>
          <w:rFonts w:ascii="Arial" w:hAnsi="Arial" w:cs="Arial"/>
          <w:b w:val="0"/>
          <w:bCs/>
          <w:sz w:val="21"/>
          <w:szCs w:val="21"/>
        </w:rPr>
        <w:t>Đăng</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ký</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xin</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tài</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trợ</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cộng</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đồng</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khu</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vực</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Bắc</w:t>
      </w:r>
      <w:proofErr w:type="spellEnd"/>
      <w:r w:rsidRPr="00730C75">
        <w:rPr>
          <w:rFonts w:ascii="Arial" w:hAnsi="Arial" w:cs="Arial"/>
          <w:b w:val="0"/>
          <w:bCs/>
          <w:sz w:val="21"/>
          <w:szCs w:val="21"/>
        </w:rPr>
        <w:t xml:space="preserve"> Richmond </w:t>
      </w:r>
      <w:proofErr w:type="spellStart"/>
      <w:r w:rsidRPr="00730C75">
        <w:rPr>
          <w:rFonts w:ascii="Arial" w:hAnsi="Arial" w:cs="Arial"/>
          <w:b w:val="0"/>
          <w:bCs/>
          <w:sz w:val="21"/>
          <w:szCs w:val="21"/>
        </w:rPr>
        <w:t>năm</w:t>
      </w:r>
      <w:proofErr w:type="spellEnd"/>
      <w:r w:rsidRPr="00730C75">
        <w:rPr>
          <w:rFonts w:ascii="Arial" w:hAnsi="Arial" w:cs="Arial"/>
          <w:b w:val="0"/>
          <w:bCs/>
          <w:sz w:val="21"/>
          <w:szCs w:val="21"/>
        </w:rPr>
        <w:t xml:space="preserve"> 2023-2024 </w:t>
      </w:r>
      <w:proofErr w:type="spellStart"/>
      <w:r w:rsidRPr="00730C75">
        <w:rPr>
          <w:rFonts w:ascii="Arial" w:hAnsi="Arial" w:cs="Arial"/>
          <w:b w:val="0"/>
          <w:bCs/>
          <w:sz w:val="21"/>
          <w:szCs w:val="21"/>
        </w:rPr>
        <w:t>sẽ</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mở</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vào</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Thứ</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Tư</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ngày</w:t>
      </w:r>
      <w:proofErr w:type="spellEnd"/>
      <w:r w:rsidRPr="00730C75">
        <w:rPr>
          <w:rFonts w:ascii="Arial" w:hAnsi="Arial" w:cs="Arial"/>
          <w:b w:val="0"/>
          <w:bCs/>
          <w:sz w:val="21"/>
          <w:szCs w:val="21"/>
        </w:rPr>
        <w:t xml:space="preserve"> 15 </w:t>
      </w:r>
      <w:proofErr w:type="spellStart"/>
      <w:r w:rsidRPr="00730C75">
        <w:rPr>
          <w:rFonts w:ascii="Arial" w:hAnsi="Arial" w:cs="Arial"/>
          <w:b w:val="0"/>
          <w:bCs/>
          <w:sz w:val="21"/>
          <w:szCs w:val="21"/>
        </w:rPr>
        <w:t>tháng</w:t>
      </w:r>
      <w:proofErr w:type="spellEnd"/>
      <w:r w:rsidRPr="00730C75">
        <w:rPr>
          <w:rFonts w:ascii="Arial" w:hAnsi="Arial" w:cs="Arial"/>
          <w:b w:val="0"/>
          <w:bCs/>
          <w:sz w:val="21"/>
          <w:szCs w:val="21"/>
        </w:rPr>
        <w:t xml:space="preserve"> 11 </w:t>
      </w:r>
      <w:proofErr w:type="spellStart"/>
      <w:r w:rsidRPr="00730C75">
        <w:rPr>
          <w:rFonts w:ascii="Arial" w:hAnsi="Arial" w:cs="Arial"/>
          <w:b w:val="0"/>
          <w:bCs/>
          <w:sz w:val="21"/>
          <w:szCs w:val="21"/>
        </w:rPr>
        <w:t>và</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kết</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thúc</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lúc</w:t>
      </w:r>
      <w:proofErr w:type="spellEnd"/>
      <w:r w:rsidRPr="00730C75">
        <w:rPr>
          <w:rFonts w:ascii="Arial" w:hAnsi="Arial" w:cs="Arial"/>
          <w:b w:val="0"/>
          <w:bCs/>
          <w:sz w:val="21"/>
          <w:szCs w:val="21"/>
        </w:rPr>
        <w:t xml:space="preserve"> 11:59 </w:t>
      </w:r>
      <w:proofErr w:type="spellStart"/>
      <w:r w:rsidRPr="00730C75">
        <w:rPr>
          <w:rFonts w:ascii="Arial" w:hAnsi="Arial" w:cs="Arial"/>
          <w:b w:val="0"/>
          <w:bCs/>
          <w:sz w:val="21"/>
          <w:szCs w:val="21"/>
        </w:rPr>
        <w:t>tối</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Chủ</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Nhật</w:t>
      </w:r>
      <w:proofErr w:type="spellEnd"/>
      <w:r w:rsidRPr="00730C75">
        <w:rPr>
          <w:rFonts w:ascii="Arial" w:hAnsi="Arial" w:cs="Arial"/>
          <w:b w:val="0"/>
          <w:bCs/>
          <w:sz w:val="21"/>
          <w:szCs w:val="21"/>
        </w:rPr>
        <w:t xml:space="preserve">, </w:t>
      </w:r>
      <w:proofErr w:type="spellStart"/>
      <w:r w:rsidRPr="00730C75">
        <w:rPr>
          <w:rFonts w:ascii="Arial" w:hAnsi="Arial" w:cs="Arial"/>
          <w:b w:val="0"/>
          <w:bCs/>
          <w:sz w:val="21"/>
          <w:szCs w:val="21"/>
        </w:rPr>
        <w:t>ngày</w:t>
      </w:r>
      <w:proofErr w:type="spellEnd"/>
      <w:r w:rsidRPr="00730C75">
        <w:rPr>
          <w:rFonts w:ascii="Arial" w:hAnsi="Arial" w:cs="Arial"/>
          <w:b w:val="0"/>
          <w:bCs/>
          <w:sz w:val="21"/>
          <w:szCs w:val="21"/>
        </w:rPr>
        <w:t xml:space="preserve"> 14 </w:t>
      </w:r>
      <w:proofErr w:type="spellStart"/>
      <w:r w:rsidRPr="00730C75">
        <w:rPr>
          <w:rFonts w:ascii="Arial" w:hAnsi="Arial" w:cs="Arial"/>
          <w:b w:val="0"/>
          <w:bCs/>
          <w:sz w:val="21"/>
          <w:szCs w:val="21"/>
        </w:rPr>
        <w:t>tháng</w:t>
      </w:r>
      <w:proofErr w:type="spellEnd"/>
      <w:r w:rsidRPr="00730C75">
        <w:rPr>
          <w:rFonts w:ascii="Arial" w:hAnsi="Arial" w:cs="Arial"/>
          <w:b w:val="0"/>
          <w:bCs/>
          <w:sz w:val="21"/>
          <w:szCs w:val="21"/>
        </w:rPr>
        <w:t xml:space="preserve"> 1.</w:t>
      </w:r>
      <w:r w:rsidR="00D90CBA">
        <w:rPr>
          <w:rFonts w:ascii="Arial" w:hAnsi="Arial" w:cs="Arial"/>
          <w:b w:val="0"/>
          <w:bCs/>
          <w:sz w:val="21"/>
          <w:szCs w:val="21"/>
        </w:rPr>
        <w:t xml:space="preserve"> </w:t>
      </w:r>
      <w:proofErr w:type="spellStart"/>
      <w:r w:rsidRPr="00730C75">
        <w:rPr>
          <w:rFonts w:ascii="Arial" w:hAnsi="Arial" w:cs="Arial"/>
          <w:b w:val="0"/>
          <w:bCs/>
          <w:color w:val="0F0F0F"/>
          <w:sz w:val="21"/>
          <w:szCs w:val="21"/>
        </w:rPr>
        <w:t>Hỗ</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trợ</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ngôn</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ngữ</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trong</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việc</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viết</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và</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nộp</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đơn</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đăng</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ký</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tài</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trợ</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sẽ</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được</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cung</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cấp</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Thêm</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thông</w:t>
      </w:r>
      <w:proofErr w:type="spellEnd"/>
      <w:r w:rsidRPr="00730C75">
        <w:rPr>
          <w:rFonts w:ascii="Arial" w:hAnsi="Arial" w:cs="Arial"/>
          <w:b w:val="0"/>
          <w:bCs/>
          <w:color w:val="0F0F0F"/>
          <w:sz w:val="21"/>
          <w:szCs w:val="21"/>
        </w:rPr>
        <w:t xml:space="preserve"> tin </w:t>
      </w:r>
      <w:proofErr w:type="spellStart"/>
      <w:r w:rsidRPr="00730C75">
        <w:rPr>
          <w:rFonts w:ascii="Arial" w:hAnsi="Arial" w:cs="Arial"/>
          <w:b w:val="0"/>
          <w:bCs/>
          <w:color w:val="0F0F0F"/>
          <w:sz w:val="21"/>
          <w:szCs w:val="21"/>
        </w:rPr>
        <w:t>sẽ</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có</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từ</w:t>
      </w:r>
      <w:proofErr w:type="spellEnd"/>
      <w:r w:rsidRPr="00730C75">
        <w:rPr>
          <w:rFonts w:ascii="Arial" w:hAnsi="Arial" w:cs="Arial"/>
          <w:b w:val="0"/>
          <w:bCs/>
          <w:color w:val="0F0F0F"/>
          <w:sz w:val="21"/>
          <w:szCs w:val="21"/>
        </w:rPr>
        <w:t xml:space="preserve"> </w:t>
      </w:r>
      <w:proofErr w:type="spellStart"/>
      <w:r w:rsidRPr="00730C75">
        <w:rPr>
          <w:rFonts w:ascii="Arial" w:hAnsi="Arial" w:cs="Arial"/>
          <w:b w:val="0"/>
          <w:bCs/>
          <w:color w:val="0F0F0F"/>
          <w:sz w:val="21"/>
          <w:szCs w:val="21"/>
        </w:rPr>
        <w:t>ngày</w:t>
      </w:r>
      <w:proofErr w:type="spellEnd"/>
      <w:r w:rsidRPr="00730C75">
        <w:rPr>
          <w:rFonts w:ascii="Arial" w:hAnsi="Arial" w:cs="Arial"/>
          <w:b w:val="0"/>
          <w:bCs/>
          <w:color w:val="0F0F0F"/>
          <w:sz w:val="21"/>
          <w:szCs w:val="21"/>
        </w:rPr>
        <w:t xml:space="preserve"> 15 </w:t>
      </w:r>
      <w:proofErr w:type="spellStart"/>
      <w:r w:rsidRPr="00730C75">
        <w:rPr>
          <w:rFonts w:ascii="Arial" w:hAnsi="Arial" w:cs="Arial"/>
          <w:b w:val="0"/>
          <w:bCs/>
          <w:color w:val="0F0F0F"/>
          <w:sz w:val="21"/>
          <w:szCs w:val="21"/>
        </w:rPr>
        <w:t>tháng</w:t>
      </w:r>
      <w:proofErr w:type="spellEnd"/>
      <w:r w:rsidRPr="00730C75">
        <w:rPr>
          <w:rFonts w:ascii="Arial" w:hAnsi="Arial" w:cs="Arial"/>
          <w:b w:val="0"/>
          <w:bCs/>
          <w:color w:val="0F0F0F"/>
          <w:sz w:val="21"/>
          <w:szCs w:val="21"/>
        </w:rPr>
        <w:t xml:space="preserve"> 11.</w:t>
      </w:r>
    </w:p>
    <w:p w14:paraId="0469A1FB" w14:textId="77777777" w:rsidR="00730C75" w:rsidRPr="00730C75" w:rsidRDefault="00730C75" w:rsidP="00730C75">
      <w:pPr>
        <w:rPr>
          <w:rFonts w:ascii="Arial" w:hAnsi="Arial" w:cs="Arial"/>
          <w:b w:val="0"/>
          <w:bCs/>
          <w:sz w:val="21"/>
          <w:szCs w:val="21"/>
        </w:rPr>
      </w:pPr>
    </w:p>
    <w:p w14:paraId="587CA4F6" w14:textId="77777777" w:rsidR="00EB7328" w:rsidRPr="00EB7328" w:rsidRDefault="00EB7328" w:rsidP="00EB7328">
      <w:pPr>
        <w:spacing w:after="120" w:line="240" w:lineRule="atLeast"/>
        <w:ind w:left="11" w:hanging="11"/>
        <w:jc w:val="right"/>
        <w:rPr>
          <w:b w:val="0"/>
          <w:bCs/>
          <w:sz w:val="26"/>
          <w:szCs w:val="26"/>
        </w:rPr>
      </w:pPr>
      <w:proofErr w:type="spellStart"/>
      <w:r w:rsidRPr="00EB7328">
        <w:rPr>
          <w:b w:val="0"/>
          <w:bCs/>
          <w:sz w:val="26"/>
          <w:szCs w:val="26"/>
        </w:rPr>
        <w:t>تفتح</w:t>
      </w:r>
      <w:proofErr w:type="spellEnd"/>
      <w:r w:rsidRPr="00EB7328">
        <w:rPr>
          <w:b w:val="0"/>
          <w:bCs/>
          <w:sz w:val="26"/>
          <w:szCs w:val="26"/>
        </w:rPr>
        <w:t xml:space="preserve"> </w:t>
      </w:r>
      <w:proofErr w:type="spellStart"/>
      <w:r w:rsidRPr="00EB7328">
        <w:rPr>
          <w:b w:val="0"/>
          <w:bCs/>
          <w:sz w:val="26"/>
          <w:szCs w:val="26"/>
        </w:rPr>
        <w:t>طلبات</w:t>
      </w:r>
      <w:proofErr w:type="spellEnd"/>
      <w:r w:rsidRPr="00EB7328">
        <w:rPr>
          <w:b w:val="0"/>
          <w:bCs/>
          <w:sz w:val="26"/>
          <w:szCs w:val="26"/>
        </w:rPr>
        <w:t xml:space="preserve"> </w:t>
      </w:r>
      <w:proofErr w:type="spellStart"/>
      <w:r w:rsidRPr="00EB7328">
        <w:rPr>
          <w:b w:val="0"/>
          <w:bCs/>
          <w:sz w:val="26"/>
          <w:szCs w:val="26"/>
        </w:rPr>
        <w:t>الدعم</w:t>
      </w:r>
      <w:proofErr w:type="spellEnd"/>
      <w:r w:rsidRPr="00EB7328">
        <w:rPr>
          <w:b w:val="0"/>
          <w:bCs/>
          <w:sz w:val="26"/>
          <w:szCs w:val="26"/>
        </w:rPr>
        <w:t xml:space="preserve"> </w:t>
      </w:r>
      <w:proofErr w:type="spellStart"/>
      <w:r w:rsidRPr="00EB7328">
        <w:rPr>
          <w:b w:val="0"/>
          <w:bCs/>
          <w:sz w:val="26"/>
          <w:szCs w:val="26"/>
        </w:rPr>
        <w:t>المجتمعي</w:t>
      </w:r>
      <w:proofErr w:type="spellEnd"/>
      <w:r w:rsidRPr="00EB7328">
        <w:rPr>
          <w:b w:val="0"/>
          <w:bCs/>
          <w:sz w:val="26"/>
          <w:szCs w:val="26"/>
        </w:rPr>
        <w:t xml:space="preserve"> </w:t>
      </w:r>
      <w:proofErr w:type="spellStart"/>
      <w:r w:rsidRPr="00EB7328">
        <w:rPr>
          <w:b w:val="0"/>
          <w:bCs/>
          <w:sz w:val="26"/>
          <w:szCs w:val="26"/>
        </w:rPr>
        <w:t>لمنطقة</w:t>
      </w:r>
      <w:proofErr w:type="spellEnd"/>
      <w:r w:rsidRPr="00EB7328">
        <w:rPr>
          <w:b w:val="0"/>
          <w:bCs/>
          <w:sz w:val="26"/>
          <w:szCs w:val="26"/>
        </w:rPr>
        <w:t xml:space="preserve"> </w:t>
      </w:r>
      <w:proofErr w:type="spellStart"/>
      <w:r w:rsidRPr="00EB7328">
        <w:rPr>
          <w:b w:val="0"/>
          <w:bCs/>
          <w:sz w:val="26"/>
          <w:szCs w:val="26"/>
        </w:rPr>
        <w:t>نورث</w:t>
      </w:r>
      <w:proofErr w:type="spellEnd"/>
      <w:r w:rsidRPr="00EB7328">
        <w:rPr>
          <w:b w:val="0"/>
          <w:bCs/>
          <w:sz w:val="26"/>
          <w:szCs w:val="26"/>
        </w:rPr>
        <w:t xml:space="preserve"> </w:t>
      </w:r>
      <w:proofErr w:type="spellStart"/>
      <w:r w:rsidRPr="00EB7328">
        <w:rPr>
          <w:b w:val="0"/>
          <w:bCs/>
          <w:sz w:val="26"/>
          <w:szCs w:val="26"/>
        </w:rPr>
        <w:t>ريتشموند</w:t>
      </w:r>
      <w:proofErr w:type="spellEnd"/>
      <w:r w:rsidRPr="00EB7328">
        <w:rPr>
          <w:b w:val="0"/>
          <w:bCs/>
          <w:sz w:val="26"/>
          <w:szCs w:val="26"/>
        </w:rPr>
        <w:t xml:space="preserve"> </w:t>
      </w:r>
      <w:proofErr w:type="spellStart"/>
      <w:r w:rsidRPr="00EB7328">
        <w:rPr>
          <w:b w:val="0"/>
          <w:bCs/>
          <w:sz w:val="26"/>
          <w:szCs w:val="26"/>
        </w:rPr>
        <w:t>للمشاريع</w:t>
      </w:r>
      <w:proofErr w:type="spellEnd"/>
      <w:r w:rsidRPr="00EB7328">
        <w:rPr>
          <w:b w:val="0"/>
          <w:bCs/>
          <w:sz w:val="26"/>
          <w:szCs w:val="26"/>
        </w:rPr>
        <w:t xml:space="preserve"> </w:t>
      </w:r>
      <w:proofErr w:type="spellStart"/>
      <w:r w:rsidRPr="00EB7328">
        <w:rPr>
          <w:b w:val="0"/>
          <w:bCs/>
          <w:sz w:val="26"/>
          <w:szCs w:val="26"/>
        </w:rPr>
        <w:t>عام</w:t>
      </w:r>
      <w:proofErr w:type="spellEnd"/>
      <w:r w:rsidRPr="00EB7328">
        <w:rPr>
          <w:b w:val="0"/>
          <w:bCs/>
          <w:sz w:val="26"/>
          <w:szCs w:val="26"/>
        </w:rPr>
        <w:t xml:space="preserve"> 2023-2024 </w:t>
      </w:r>
      <w:proofErr w:type="spellStart"/>
      <w:r w:rsidRPr="00EB7328">
        <w:rPr>
          <w:b w:val="0"/>
          <w:bCs/>
          <w:sz w:val="26"/>
          <w:szCs w:val="26"/>
        </w:rPr>
        <w:t>يوم</w:t>
      </w:r>
      <w:proofErr w:type="spellEnd"/>
      <w:r w:rsidRPr="00EB7328">
        <w:rPr>
          <w:b w:val="0"/>
          <w:bCs/>
          <w:sz w:val="26"/>
          <w:szCs w:val="26"/>
        </w:rPr>
        <w:t xml:space="preserve"> </w:t>
      </w:r>
      <w:proofErr w:type="spellStart"/>
      <w:r w:rsidRPr="00EB7328">
        <w:rPr>
          <w:b w:val="0"/>
          <w:bCs/>
          <w:sz w:val="26"/>
          <w:szCs w:val="26"/>
        </w:rPr>
        <w:t>الأربعاء</w:t>
      </w:r>
      <w:proofErr w:type="spellEnd"/>
      <w:r w:rsidRPr="00EB7328">
        <w:rPr>
          <w:b w:val="0"/>
          <w:bCs/>
          <w:sz w:val="26"/>
          <w:szCs w:val="26"/>
        </w:rPr>
        <w:t xml:space="preserve"> </w:t>
      </w:r>
      <w:proofErr w:type="spellStart"/>
      <w:r w:rsidRPr="00EB7328">
        <w:rPr>
          <w:b w:val="0"/>
          <w:bCs/>
          <w:sz w:val="26"/>
          <w:szCs w:val="26"/>
        </w:rPr>
        <w:t>الموافق</w:t>
      </w:r>
      <w:proofErr w:type="spellEnd"/>
      <w:r w:rsidRPr="00EB7328">
        <w:rPr>
          <w:b w:val="0"/>
          <w:bCs/>
          <w:sz w:val="26"/>
          <w:szCs w:val="26"/>
        </w:rPr>
        <w:t xml:space="preserve"> 15 </w:t>
      </w:r>
      <w:proofErr w:type="spellStart"/>
      <w:r w:rsidRPr="00EB7328">
        <w:rPr>
          <w:b w:val="0"/>
          <w:bCs/>
          <w:sz w:val="26"/>
          <w:szCs w:val="26"/>
        </w:rPr>
        <w:t>نوفمبر</w:t>
      </w:r>
      <w:proofErr w:type="spellEnd"/>
      <w:r w:rsidRPr="00EB7328">
        <w:rPr>
          <w:b w:val="0"/>
          <w:bCs/>
          <w:sz w:val="26"/>
          <w:szCs w:val="26"/>
        </w:rPr>
        <w:t xml:space="preserve"> </w:t>
      </w:r>
      <w:proofErr w:type="spellStart"/>
      <w:r w:rsidRPr="00EB7328">
        <w:rPr>
          <w:b w:val="0"/>
          <w:bCs/>
          <w:sz w:val="26"/>
          <w:szCs w:val="26"/>
        </w:rPr>
        <w:t>وتغلق</w:t>
      </w:r>
      <w:proofErr w:type="spellEnd"/>
      <w:r w:rsidRPr="00EB7328">
        <w:rPr>
          <w:b w:val="0"/>
          <w:bCs/>
          <w:sz w:val="26"/>
          <w:szCs w:val="26"/>
        </w:rPr>
        <w:t xml:space="preserve"> </w:t>
      </w:r>
      <w:proofErr w:type="spellStart"/>
      <w:r w:rsidRPr="00EB7328">
        <w:rPr>
          <w:b w:val="0"/>
          <w:bCs/>
          <w:sz w:val="26"/>
          <w:szCs w:val="26"/>
        </w:rPr>
        <w:t>في</w:t>
      </w:r>
      <w:proofErr w:type="spellEnd"/>
      <w:r w:rsidRPr="00EB7328">
        <w:rPr>
          <w:b w:val="0"/>
          <w:bCs/>
          <w:sz w:val="26"/>
          <w:szCs w:val="26"/>
        </w:rPr>
        <w:t xml:space="preserve"> </w:t>
      </w:r>
      <w:proofErr w:type="spellStart"/>
      <w:r w:rsidRPr="00EB7328">
        <w:rPr>
          <w:b w:val="0"/>
          <w:bCs/>
          <w:sz w:val="26"/>
          <w:szCs w:val="26"/>
        </w:rPr>
        <w:t>تمام</w:t>
      </w:r>
      <w:proofErr w:type="spellEnd"/>
      <w:r w:rsidRPr="00EB7328">
        <w:rPr>
          <w:b w:val="0"/>
          <w:bCs/>
          <w:sz w:val="26"/>
          <w:szCs w:val="26"/>
        </w:rPr>
        <w:t xml:space="preserve"> </w:t>
      </w:r>
      <w:proofErr w:type="spellStart"/>
      <w:r w:rsidRPr="00EB7328">
        <w:rPr>
          <w:b w:val="0"/>
          <w:bCs/>
          <w:sz w:val="26"/>
          <w:szCs w:val="26"/>
        </w:rPr>
        <w:t>الساعة</w:t>
      </w:r>
      <w:proofErr w:type="spellEnd"/>
      <w:r w:rsidRPr="00EB7328">
        <w:rPr>
          <w:b w:val="0"/>
          <w:bCs/>
          <w:sz w:val="26"/>
          <w:szCs w:val="26"/>
        </w:rPr>
        <w:t xml:space="preserve"> 11:59 </w:t>
      </w:r>
      <w:proofErr w:type="spellStart"/>
      <w:r w:rsidRPr="00EB7328">
        <w:rPr>
          <w:b w:val="0"/>
          <w:bCs/>
          <w:sz w:val="26"/>
          <w:szCs w:val="26"/>
        </w:rPr>
        <w:t>مساءً</w:t>
      </w:r>
      <w:proofErr w:type="spellEnd"/>
      <w:r w:rsidRPr="00EB7328">
        <w:rPr>
          <w:b w:val="0"/>
          <w:bCs/>
          <w:sz w:val="26"/>
          <w:szCs w:val="26"/>
        </w:rPr>
        <w:t xml:space="preserve"> </w:t>
      </w:r>
      <w:proofErr w:type="spellStart"/>
      <w:r w:rsidRPr="00EB7328">
        <w:rPr>
          <w:b w:val="0"/>
          <w:bCs/>
          <w:sz w:val="26"/>
          <w:szCs w:val="26"/>
        </w:rPr>
        <w:t>يوم</w:t>
      </w:r>
      <w:proofErr w:type="spellEnd"/>
      <w:r w:rsidRPr="00EB7328">
        <w:rPr>
          <w:b w:val="0"/>
          <w:bCs/>
          <w:sz w:val="26"/>
          <w:szCs w:val="26"/>
        </w:rPr>
        <w:t xml:space="preserve"> </w:t>
      </w:r>
      <w:proofErr w:type="spellStart"/>
      <w:r w:rsidRPr="00EB7328">
        <w:rPr>
          <w:b w:val="0"/>
          <w:bCs/>
          <w:sz w:val="26"/>
          <w:szCs w:val="26"/>
        </w:rPr>
        <w:t>الأحد</w:t>
      </w:r>
      <w:proofErr w:type="spellEnd"/>
      <w:r w:rsidRPr="00EB7328">
        <w:rPr>
          <w:b w:val="0"/>
          <w:bCs/>
          <w:sz w:val="26"/>
          <w:szCs w:val="26"/>
        </w:rPr>
        <w:t xml:space="preserve"> </w:t>
      </w:r>
      <w:proofErr w:type="spellStart"/>
      <w:r w:rsidRPr="00EB7328">
        <w:rPr>
          <w:b w:val="0"/>
          <w:bCs/>
          <w:sz w:val="26"/>
          <w:szCs w:val="26"/>
        </w:rPr>
        <w:t>الموافق</w:t>
      </w:r>
      <w:proofErr w:type="spellEnd"/>
      <w:r w:rsidRPr="00EB7328">
        <w:rPr>
          <w:b w:val="0"/>
          <w:bCs/>
          <w:sz w:val="26"/>
          <w:szCs w:val="26"/>
        </w:rPr>
        <w:t xml:space="preserve"> 14 </w:t>
      </w:r>
      <w:proofErr w:type="spellStart"/>
      <w:r w:rsidRPr="00EB7328">
        <w:rPr>
          <w:b w:val="0"/>
          <w:bCs/>
          <w:sz w:val="26"/>
          <w:szCs w:val="26"/>
        </w:rPr>
        <w:t>يناير</w:t>
      </w:r>
      <w:proofErr w:type="spellEnd"/>
      <w:r w:rsidRPr="00EB7328">
        <w:rPr>
          <w:b w:val="0"/>
          <w:bCs/>
          <w:sz w:val="26"/>
          <w:szCs w:val="26"/>
        </w:rPr>
        <w:t>.</w:t>
      </w:r>
      <w:r w:rsidRPr="00EB7328">
        <w:rPr>
          <w:b w:val="0"/>
          <w:bCs/>
          <w:sz w:val="26"/>
          <w:szCs w:val="26"/>
        </w:rPr>
        <w:br/>
      </w:r>
      <w:proofErr w:type="spellStart"/>
      <w:r w:rsidRPr="00EB7328">
        <w:rPr>
          <w:rFonts w:ascii="Segoe UI" w:hAnsi="Segoe UI" w:cs="Segoe UI"/>
          <w:b w:val="0"/>
          <w:bCs/>
          <w:color w:val="0F0F0F"/>
          <w:sz w:val="26"/>
          <w:szCs w:val="26"/>
        </w:rPr>
        <w:t>سيتم</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توفير</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دعم</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باللغة</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لكتابة</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وتقديم</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طلبات</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التمويل</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ستتاح</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مزيد</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من</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المعلومات</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اعتبارًا</w:t>
      </w:r>
      <w:proofErr w:type="spellEnd"/>
      <w:r w:rsidRPr="00EB7328">
        <w:rPr>
          <w:rFonts w:ascii="Segoe UI" w:hAnsi="Segoe UI" w:cs="Segoe UI"/>
          <w:b w:val="0"/>
          <w:bCs/>
          <w:color w:val="0F0F0F"/>
          <w:sz w:val="26"/>
          <w:szCs w:val="26"/>
        </w:rPr>
        <w:t xml:space="preserve"> </w:t>
      </w:r>
      <w:proofErr w:type="spellStart"/>
      <w:r w:rsidRPr="00EB7328">
        <w:rPr>
          <w:rFonts w:ascii="Segoe UI" w:hAnsi="Segoe UI" w:cs="Segoe UI"/>
          <w:b w:val="0"/>
          <w:bCs/>
          <w:color w:val="0F0F0F"/>
          <w:sz w:val="26"/>
          <w:szCs w:val="26"/>
        </w:rPr>
        <w:t>من</w:t>
      </w:r>
      <w:proofErr w:type="spellEnd"/>
      <w:r w:rsidRPr="00EB7328">
        <w:rPr>
          <w:rFonts w:ascii="Segoe UI" w:hAnsi="Segoe UI" w:cs="Segoe UI"/>
          <w:b w:val="0"/>
          <w:bCs/>
          <w:color w:val="0F0F0F"/>
          <w:sz w:val="26"/>
          <w:szCs w:val="26"/>
        </w:rPr>
        <w:t xml:space="preserve"> 15 </w:t>
      </w:r>
      <w:proofErr w:type="spellStart"/>
      <w:r w:rsidRPr="00EB7328">
        <w:rPr>
          <w:rFonts w:ascii="Segoe UI" w:hAnsi="Segoe UI" w:cs="Segoe UI"/>
          <w:b w:val="0"/>
          <w:bCs/>
          <w:color w:val="0F0F0F"/>
          <w:sz w:val="26"/>
          <w:szCs w:val="26"/>
        </w:rPr>
        <w:t>نوفمبر</w:t>
      </w:r>
      <w:proofErr w:type="spellEnd"/>
      <w:r w:rsidRPr="00EB7328">
        <w:rPr>
          <w:rFonts w:ascii="Segoe UI" w:hAnsi="Segoe UI" w:cs="Segoe UI"/>
          <w:b w:val="0"/>
          <w:bCs/>
          <w:color w:val="0F0F0F"/>
          <w:sz w:val="26"/>
          <w:szCs w:val="26"/>
        </w:rPr>
        <w:t>.</w:t>
      </w:r>
    </w:p>
    <w:p w14:paraId="38EF3DEE" w14:textId="77777777" w:rsidR="00EB7328" w:rsidRPr="00EB7328" w:rsidRDefault="00EB7328" w:rsidP="0050334F">
      <w:pPr>
        <w:pStyle w:val="normaltext"/>
        <w:rPr>
          <w:bCs/>
          <w:sz w:val="26"/>
          <w:szCs w:val="26"/>
        </w:rPr>
      </w:pPr>
    </w:p>
    <w:p w14:paraId="77E7C14D" w14:textId="77777777" w:rsidR="00D90CBA" w:rsidRDefault="00D90CBA" w:rsidP="00B300D3">
      <w:pPr>
        <w:pStyle w:val="Style1"/>
        <w:rPr>
          <w:szCs w:val="44"/>
        </w:rPr>
      </w:pPr>
      <w:bookmarkStart w:id="33" w:name="_Toc141994379"/>
      <w:bookmarkStart w:id="34" w:name="_Toc142034781"/>
      <w:bookmarkStart w:id="35" w:name="_Toc142038299"/>
      <w:bookmarkStart w:id="36" w:name="_Toc142040362"/>
      <w:bookmarkStart w:id="37" w:name="_Toc142060835"/>
      <w:bookmarkStart w:id="38" w:name="_Toc142392221"/>
      <w:bookmarkStart w:id="39" w:name="_Toc142408169"/>
      <w:bookmarkStart w:id="40" w:name="_Toc142643058"/>
      <w:bookmarkStart w:id="41" w:name="_Toc142644349"/>
      <w:bookmarkStart w:id="42" w:name="_Toc142990267"/>
      <w:bookmarkStart w:id="43" w:name="_Toc143004416"/>
      <w:bookmarkStart w:id="44" w:name="_Toc143009815"/>
      <w:bookmarkStart w:id="45" w:name="_Toc143076390"/>
      <w:bookmarkStart w:id="46" w:name="_Toc143076470"/>
      <w:bookmarkStart w:id="47" w:name="_Toc143185844"/>
      <w:bookmarkStart w:id="48" w:name="_Toc144375827"/>
      <w:bookmarkStart w:id="49" w:name="_Toc144385437"/>
      <w:bookmarkStart w:id="50" w:name="_Toc147227078"/>
      <w:bookmarkStart w:id="51" w:name="_Toc147348852"/>
      <w:bookmarkStart w:id="52" w:name="_Toc147349390"/>
      <w:bookmarkStart w:id="53" w:name="_Toc147349560"/>
      <w:bookmarkStart w:id="54" w:name="_Toc147396220"/>
      <w:bookmarkStart w:id="55" w:name="_Toc147396378"/>
      <w:bookmarkStart w:id="56" w:name="_Toc147918652"/>
      <w:bookmarkStart w:id="57" w:name="_Toc147933885"/>
      <w:bookmarkStart w:id="58" w:name="_Toc147935659"/>
      <w:bookmarkStart w:id="59" w:name="_Toc147935886"/>
      <w:bookmarkStart w:id="60" w:name="_Toc147936021"/>
    </w:p>
    <w:p w14:paraId="5312F082" w14:textId="77777777" w:rsidR="00D90CBA" w:rsidRDefault="00D90CBA" w:rsidP="00B300D3">
      <w:pPr>
        <w:pStyle w:val="Style1"/>
        <w:rPr>
          <w:szCs w:val="44"/>
        </w:rPr>
      </w:pPr>
    </w:p>
    <w:p w14:paraId="40670F8C" w14:textId="10EF9AD1" w:rsidR="00B300D3" w:rsidRPr="00E87913" w:rsidRDefault="00B300D3" w:rsidP="00B300D3">
      <w:pPr>
        <w:pStyle w:val="Style1"/>
        <w:rPr>
          <w:szCs w:val="44"/>
        </w:rPr>
      </w:pPr>
      <w:r w:rsidRPr="00E87913">
        <w:rPr>
          <w:szCs w:val="44"/>
        </w:rPr>
        <w:t>AKNOWLEDGEMENT OF COUNTRY</w:t>
      </w:r>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r w:rsidRPr="00E87913">
        <w:rPr>
          <w:szCs w:val="44"/>
        </w:rPr>
        <w:t xml:space="preserve"> </w:t>
      </w:r>
    </w:p>
    <w:p w14:paraId="4CCC4154" w14:textId="24554468" w:rsidR="00B300D3" w:rsidRDefault="00B300D3" w:rsidP="00B300D3">
      <w:pPr>
        <w:pStyle w:val="normaltext"/>
        <w:rPr>
          <w:noProof/>
        </w:rPr>
      </w:pPr>
      <w:r>
        <w:t xml:space="preserve">The Department of Families, Fairness and Housing acknowledges the Traditional Owners of the land on which the North Richmond Precinct is located, </w:t>
      </w:r>
      <w:r>
        <w:rPr>
          <w:noProof/>
        </w:rPr>
        <w:t>the Wurundjeri people of the Kulin Nation</w:t>
      </w:r>
      <w:r w:rsidR="000416CE">
        <w:rPr>
          <w:noProof/>
        </w:rPr>
        <w:t>. We</w:t>
      </w:r>
      <w:r>
        <w:rPr>
          <w:noProof/>
        </w:rPr>
        <w:t xml:space="preserve"> pay respect to </w:t>
      </w:r>
      <w:r w:rsidR="006E79C0">
        <w:rPr>
          <w:noProof/>
        </w:rPr>
        <w:t xml:space="preserve">their </w:t>
      </w:r>
      <w:r>
        <w:rPr>
          <w:noProof/>
        </w:rPr>
        <w:t>Elders past and present and to the ongoing living culture of all Aboriginal and Torres Strait Islander peoples.</w:t>
      </w:r>
    </w:p>
    <w:p w14:paraId="3C0E7435" w14:textId="77777777" w:rsidR="00035E60" w:rsidRDefault="00794E21" w:rsidP="00035E60">
      <w:pPr>
        <w:pStyle w:val="Style1"/>
        <w:spacing w:after="120" w:line="280" w:lineRule="exact"/>
        <w:rPr>
          <w:noProof/>
        </w:rPr>
      </w:pPr>
      <w:r>
        <w:rPr>
          <w:noProof/>
        </w:rPr>
        <w:br w:type="page"/>
      </w:r>
      <w:bookmarkStart w:id="61" w:name="_Toc141994380"/>
      <w:bookmarkStart w:id="62" w:name="_Toc142034782"/>
      <w:bookmarkStart w:id="63" w:name="_Toc142038300"/>
      <w:bookmarkStart w:id="64" w:name="_Toc142040363"/>
      <w:bookmarkStart w:id="65" w:name="_Toc142060836"/>
      <w:bookmarkStart w:id="66" w:name="_Toc142392222"/>
      <w:bookmarkStart w:id="67" w:name="_Toc142408170"/>
      <w:bookmarkStart w:id="68" w:name="_Toc142643059"/>
      <w:bookmarkStart w:id="69" w:name="_Toc142644350"/>
      <w:bookmarkStart w:id="70" w:name="_Toc142990268"/>
      <w:bookmarkStart w:id="71" w:name="_Toc143004417"/>
      <w:bookmarkStart w:id="72" w:name="_Toc143009816"/>
      <w:bookmarkStart w:id="73" w:name="_Toc143076391"/>
      <w:bookmarkStart w:id="74" w:name="_Toc143076471"/>
      <w:bookmarkStart w:id="75" w:name="_Toc143185845"/>
      <w:bookmarkStart w:id="76" w:name="_Toc144375828"/>
      <w:bookmarkStart w:id="77" w:name="_Toc144385438"/>
      <w:bookmarkStart w:id="78" w:name="_Toc147348853"/>
      <w:bookmarkStart w:id="79" w:name="_Toc147349391"/>
      <w:bookmarkStart w:id="80" w:name="_Toc147349561"/>
      <w:bookmarkStart w:id="81" w:name="_Toc147396221"/>
      <w:bookmarkStart w:id="82" w:name="_Toc147396379"/>
      <w:bookmarkStart w:id="83" w:name="_Toc147918653"/>
      <w:bookmarkStart w:id="84" w:name="_Toc147933886"/>
      <w:bookmarkStart w:id="85" w:name="_Toc147935660"/>
      <w:bookmarkStart w:id="86" w:name="_Toc147935887"/>
      <w:bookmarkStart w:id="87" w:name="_Toc147936022"/>
    </w:p>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p w14:paraId="4B57B8B9" w14:textId="77777777" w:rsidR="00035E60" w:rsidRDefault="00035E60" w:rsidP="00035E60">
      <w:pPr>
        <w:pStyle w:val="Style1"/>
        <w:spacing w:after="120" w:line="280" w:lineRule="exact"/>
      </w:pPr>
    </w:p>
    <w:p w14:paraId="12E553E7" w14:textId="74DC4A32" w:rsidR="00035E60" w:rsidRPr="00035E60" w:rsidRDefault="00035E60" w:rsidP="00035E60">
      <w:pPr>
        <w:pStyle w:val="Style1"/>
      </w:pPr>
      <w:r w:rsidRPr="00035E60">
        <w:t>CONTENTS</w:t>
      </w:r>
    </w:p>
    <w:p w14:paraId="1467F831" w14:textId="77777777" w:rsidR="00035E60" w:rsidRPr="00035E60" w:rsidRDefault="00035E60" w:rsidP="00035E60">
      <w:pPr>
        <w:pStyle w:val="Style1"/>
        <w:spacing w:after="120" w:line="280" w:lineRule="exact"/>
        <w:rPr>
          <w:rFonts w:ascii="Arial" w:hAnsi="Arial" w:cs="Arial"/>
          <w:sz w:val="21"/>
          <w:szCs w:val="21"/>
        </w:rPr>
      </w:pPr>
    </w:p>
    <w:sdt>
      <w:sdtPr>
        <w:rPr>
          <w:rFonts w:ascii="Arial" w:hAnsi="Arial" w:cs="Arial"/>
          <w:noProof w:val="0"/>
          <w:color w:val="2B579A"/>
          <w:sz w:val="21"/>
          <w:szCs w:val="21"/>
          <w:shd w:val="clear" w:color="auto" w:fill="E6E6E6"/>
        </w:rPr>
        <w:id w:val="954056338"/>
        <w:docPartObj>
          <w:docPartGallery w:val="Table of Contents"/>
          <w:docPartUnique/>
        </w:docPartObj>
      </w:sdtPr>
      <w:sdtEndPr>
        <w:rPr>
          <w:color w:val="0072CE"/>
          <w:sz w:val="32"/>
          <w:szCs w:val="22"/>
          <w:shd w:val="clear" w:color="auto" w:fill="auto"/>
        </w:rPr>
      </w:sdtEndPr>
      <w:sdtContent>
        <w:p w14:paraId="19241C04" w14:textId="27DBBB4C" w:rsidR="00B75BBC" w:rsidRPr="00035E60" w:rsidRDefault="00CB45D3" w:rsidP="00035E60">
          <w:pPr>
            <w:pStyle w:val="TOC1"/>
            <w:spacing w:after="120" w:line="280" w:lineRule="exact"/>
            <w:rPr>
              <w:rFonts w:ascii="Arial" w:eastAsiaTheme="minorEastAsia" w:hAnsi="Arial" w:cs="Arial"/>
              <w:color w:val="auto"/>
              <w:sz w:val="21"/>
              <w:szCs w:val="21"/>
            </w:rPr>
          </w:pPr>
          <w:r w:rsidRPr="00035E60">
            <w:rPr>
              <w:rFonts w:ascii="Arial" w:hAnsi="Arial" w:cs="Arial"/>
              <w:color w:val="2B579A"/>
              <w:sz w:val="21"/>
              <w:szCs w:val="21"/>
              <w:shd w:val="clear" w:color="auto" w:fill="E6E6E6"/>
            </w:rPr>
            <w:fldChar w:fldCharType="begin"/>
          </w:r>
          <w:r w:rsidRPr="00035E60">
            <w:rPr>
              <w:rFonts w:ascii="Arial" w:hAnsi="Arial" w:cs="Arial"/>
              <w:sz w:val="21"/>
              <w:szCs w:val="21"/>
            </w:rPr>
            <w:instrText xml:space="preserve"> TOC \o "1-3" \h \z \u </w:instrText>
          </w:r>
          <w:r w:rsidRPr="00035E60">
            <w:rPr>
              <w:rFonts w:ascii="Arial" w:hAnsi="Arial" w:cs="Arial"/>
              <w:color w:val="2B579A"/>
              <w:sz w:val="21"/>
              <w:szCs w:val="21"/>
              <w:shd w:val="clear" w:color="auto" w:fill="E6E6E6"/>
            </w:rPr>
            <w:fldChar w:fldCharType="separate"/>
          </w:r>
          <w:hyperlink w:anchor="_Toc147936023" w:history="1">
            <w:r w:rsidR="00B75BBC" w:rsidRPr="00035E60">
              <w:rPr>
                <w:rStyle w:val="Hyperlink"/>
                <w:rFonts w:ascii="Arial" w:hAnsi="Arial" w:cs="Arial"/>
                <w:sz w:val="21"/>
                <w:szCs w:val="21"/>
              </w:rPr>
              <w:t>WHAT IS THE NORTH RICHMOND PRECINCT COMMUNITY GRANTS PROGRAM?</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_Toc147936023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4</w:t>
            </w:r>
            <w:r w:rsidR="00B75BBC" w:rsidRPr="00035E60">
              <w:rPr>
                <w:rFonts w:ascii="Arial" w:hAnsi="Arial" w:cs="Arial"/>
                <w:webHidden/>
                <w:sz w:val="21"/>
                <w:szCs w:val="21"/>
              </w:rPr>
              <w:fldChar w:fldCharType="end"/>
            </w:r>
          </w:hyperlink>
        </w:p>
        <w:p w14:paraId="19538140" w14:textId="1B7E07CF" w:rsidR="00B75BBC" w:rsidRPr="00035E60" w:rsidRDefault="00000000" w:rsidP="00035E60">
          <w:pPr>
            <w:pStyle w:val="TOC1"/>
            <w:spacing w:after="120" w:line="280" w:lineRule="exact"/>
            <w:rPr>
              <w:rFonts w:ascii="Arial" w:eastAsiaTheme="minorEastAsia" w:hAnsi="Arial" w:cs="Arial"/>
              <w:color w:val="auto"/>
              <w:sz w:val="21"/>
              <w:szCs w:val="21"/>
            </w:rPr>
          </w:pPr>
          <w:hyperlink w:anchor="_Toc147936024" w:history="1">
            <w:r w:rsidR="00B75BBC" w:rsidRPr="00035E60">
              <w:rPr>
                <w:rStyle w:val="Hyperlink"/>
                <w:rFonts w:ascii="Arial" w:hAnsi="Arial" w:cs="Arial"/>
                <w:sz w:val="21"/>
                <w:szCs w:val="21"/>
              </w:rPr>
              <w:t>KEY DATES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_Toc147936024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5</w:t>
            </w:r>
            <w:r w:rsidR="00B75BBC" w:rsidRPr="00035E60">
              <w:rPr>
                <w:rFonts w:ascii="Arial" w:hAnsi="Arial" w:cs="Arial"/>
                <w:webHidden/>
                <w:sz w:val="21"/>
                <w:szCs w:val="21"/>
              </w:rPr>
              <w:fldChar w:fldCharType="end"/>
            </w:r>
          </w:hyperlink>
        </w:p>
        <w:p w14:paraId="08C01F9C" w14:textId="50EA3BDB" w:rsidR="00B75BBC" w:rsidRPr="00035E60" w:rsidRDefault="00000000" w:rsidP="00035E60">
          <w:pPr>
            <w:pStyle w:val="TOC1"/>
            <w:spacing w:after="120" w:line="280" w:lineRule="exact"/>
            <w:rPr>
              <w:rFonts w:ascii="Arial" w:eastAsiaTheme="minorEastAsia" w:hAnsi="Arial" w:cs="Arial"/>
              <w:color w:val="auto"/>
              <w:sz w:val="21"/>
              <w:szCs w:val="21"/>
            </w:rPr>
          </w:pPr>
          <w:hyperlink w:anchor="_Toc147936026" w:history="1">
            <w:r w:rsidR="00B75BBC" w:rsidRPr="00035E60">
              <w:rPr>
                <w:rStyle w:val="Hyperlink"/>
                <w:rFonts w:ascii="Arial" w:hAnsi="Arial" w:cs="Arial"/>
                <w:sz w:val="21"/>
                <w:szCs w:val="21"/>
              </w:rPr>
              <w:t>HOW TO USE THESE GUIDELINES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_Toc147936026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6</w:t>
            </w:r>
            <w:r w:rsidR="00B75BBC" w:rsidRPr="00035E60">
              <w:rPr>
                <w:rFonts w:ascii="Arial" w:hAnsi="Arial" w:cs="Arial"/>
                <w:webHidden/>
                <w:sz w:val="21"/>
                <w:szCs w:val="21"/>
              </w:rPr>
              <w:fldChar w:fldCharType="end"/>
            </w:r>
          </w:hyperlink>
        </w:p>
        <w:p w14:paraId="4D894EC1" w14:textId="3DFF5C0B" w:rsidR="00B75BBC" w:rsidRPr="00035E60" w:rsidRDefault="00000000" w:rsidP="00035E60">
          <w:pPr>
            <w:pStyle w:val="TOC1"/>
            <w:spacing w:after="120" w:line="280" w:lineRule="exact"/>
            <w:rPr>
              <w:rFonts w:ascii="Arial" w:eastAsiaTheme="minorEastAsia" w:hAnsi="Arial" w:cs="Arial"/>
              <w:color w:val="auto"/>
              <w:sz w:val="21"/>
              <w:szCs w:val="21"/>
            </w:rPr>
          </w:pPr>
          <w:hyperlink w:anchor="_Toc147936027" w:history="1">
            <w:r w:rsidR="00B75BBC" w:rsidRPr="00035E60">
              <w:rPr>
                <w:rStyle w:val="Hyperlink"/>
                <w:rFonts w:ascii="Arial" w:hAnsi="Arial" w:cs="Arial"/>
                <w:sz w:val="21"/>
                <w:szCs w:val="21"/>
              </w:rPr>
              <w:t>NORTH RICHMOND COMMUNITY GRANT  PROGRAM OBJECTIVES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_Toc147936027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7</w:t>
            </w:r>
            <w:r w:rsidR="00B75BBC" w:rsidRPr="00035E60">
              <w:rPr>
                <w:rFonts w:ascii="Arial" w:hAnsi="Arial" w:cs="Arial"/>
                <w:webHidden/>
                <w:sz w:val="21"/>
                <w:szCs w:val="21"/>
              </w:rPr>
              <w:fldChar w:fldCharType="end"/>
            </w:r>
          </w:hyperlink>
        </w:p>
        <w:p w14:paraId="508419F7" w14:textId="6F76D9BF" w:rsidR="00B75BBC" w:rsidRPr="00035E60" w:rsidRDefault="00000000" w:rsidP="00035E60">
          <w:pPr>
            <w:pStyle w:val="TOC1"/>
            <w:spacing w:after="120" w:line="280" w:lineRule="exact"/>
            <w:rPr>
              <w:rFonts w:ascii="Arial" w:eastAsiaTheme="minorEastAsia" w:hAnsi="Arial" w:cs="Arial"/>
              <w:color w:val="auto"/>
              <w:sz w:val="21"/>
              <w:szCs w:val="21"/>
            </w:rPr>
          </w:pPr>
          <w:hyperlink w:anchor="_Toc147936035" w:history="1">
            <w:r w:rsidR="00B75BBC" w:rsidRPr="00035E60">
              <w:rPr>
                <w:rStyle w:val="Hyperlink"/>
                <w:rFonts w:ascii="Arial" w:hAnsi="Arial" w:cs="Arial"/>
                <w:sz w:val="21"/>
                <w:szCs w:val="21"/>
              </w:rPr>
              <w:t>COMMUNITY STRENGTHENING GRANTS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_Toc147936035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8</w:t>
            </w:r>
            <w:r w:rsidR="00B75BBC" w:rsidRPr="00035E60">
              <w:rPr>
                <w:rFonts w:ascii="Arial" w:hAnsi="Arial" w:cs="Arial"/>
                <w:webHidden/>
                <w:sz w:val="21"/>
                <w:szCs w:val="21"/>
              </w:rPr>
              <w:fldChar w:fldCharType="end"/>
            </w:r>
          </w:hyperlink>
        </w:p>
        <w:p w14:paraId="4B1D290B" w14:textId="4F2E045D"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45" w:history="1">
            <w:r w:rsidR="00B75BBC" w:rsidRPr="00035E60">
              <w:rPr>
                <w:rStyle w:val="Hyperlink"/>
                <w:rFonts w:ascii="Arial" w:hAnsi="Arial" w:cs="Arial"/>
                <w:b w:val="0"/>
                <w:bCs/>
                <w:sz w:val="21"/>
                <w:szCs w:val="21"/>
              </w:rPr>
              <w:t>COMMUNITY STRENGTHENING GRANTS ASSESSMENT CRITERIA:  $1,000 - $5,000 GRANTS</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_Toc147936045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12</w:t>
            </w:r>
            <w:r w:rsidR="00B75BBC" w:rsidRPr="00035E60">
              <w:rPr>
                <w:rFonts w:ascii="Arial" w:hAnsi="Arial" w:cs="Arial"/>
                <w:b w:val="0"/>
                <w:bCs/>
                <w:webHidden/>
                <w:sz w:val="21"/>
                <w:szCs w:val="21"/>
              </w:rPr>
              <w:fldChar w:fldCharType="end"/>
            </w:r>
          </w:hyperlink>
        </w:p>
        <w:p w14:paraId="38BC783E" w14:textId="1090F4DB"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46" w:history="1">
            <w:r w:rsidR="00B75BBC" w:rsidRPr="00035E60">
              <w:rPr>
                <w:rStyle w:val="Hyperlink"/>
                <w:rFonts w:ascii="Arial" w:hAnsi="Arial" w:cs="Arial"/>
                <w:b w:val="0"/>
                <w:bCs/>
                <w:sz w:val="21"/>
                <w:szCs w:val="21"/>
              </w:rPr>
              <w:t>COMMUNITY STRENGTHENING GRANTS ASSESSMENT CRITERIA:  $5,001 - $30,000 GRANTS</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_Toc147936046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13</w:t>
            </w:r>
            <w:r w:rsidR="00B75BBC" w:rsidRPr="00035E60">
              <w:rPr>
                <w:rFonts w:ascii="Arial" w:hAnsi="Arial" w:cs="Arial"/>
                <w:b w:val="0"/>
                <w:bCs/>
                <w:webHidden/>
                <w:sz w:val="21"/>
                <w:szCs w:val="21"/>
              </w:rPr>
              <w:fldChar w:fldCharType="end"/>
            </w:r>
          </w:hyperlink>
        </w:p>
        <w:p w14:paraId="315DB5EB" w14:textId="50E6D1CF" w:rsidR="00B75BBC" w:rsidRPr="00035E60" w:rsidRDefault="00000000" w:rsidP="00035E60">
          <w:pPr>
            <w:pStyle w:val="TOC1"/>
            <w:spacing w:after="120" w:line="280" w:lineRule="exact"/>
            <w:rPr>
              <w:rFonts w:ascii="Arial" w:eastAsiaTheme="minorEastAsia" w:hAnsi="Arial" w:cs="Arial"/>
              <w:color w:val="auto"/>
              <w:sz w:val="21"/>
              <w:szCs w:val="21"/>
            </w:rPr>
          </w:pPr>
          <w:hyperlink w:anchor="_Toc147936047" w:history="1">
            <w:r w:rsidR="00B75BBC" w:rsidRPr="00035E60">
              <w:rPr>
                <w:rStyle w:val="Hyperlink"/>
                <w:rFonts w:ascii="Arial" w:hAnsi="Arial" w:cs="Arial"/>
                <w:sz w:val="21"/>
                <w:szCs w:val="21"/>
              </w:rPr>
              <w:t>COMMUNITY INFRASTRUCTURE GRANTS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_Toc147936047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14</w:t>
            </w:r>
            <w:r w:rsidR="00B75BBC" w:rsidRPr="00035E60">
              <w:rPr>
                <w:rFonts w:ascii="Arial" w:hAnsi="Arial" w:cs="Arial"/>
                <w:webHidden/>
                <w:sz w:val="21"/>
                <w:szCs w:val="21"/>
              </w:rPr>
              <w:fldChar w:fldCharType="end"/>
            </w:r>
          </w:hyperlink>
        </w:p>
        <w:p w14:paraId="2E25C255" w14:textId="59631005"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62" w:history="1">
            <w:r w:rsidR="00B75BBC" w:rsidRPr="00035E60">
              <w:rPr>
                <w:rStyle w:val="Hyperlink"/>
                <w:rFonts w:ascii="Arial" w:hAnsi="Arial" w:cs="Arial"/>
                <w:b w:val="0"/>
                <w:bCs/>
                <w:sz w:val="21"/>
                <w:szCs w:val="21"/>
              </w:rPr>
              <w:t>COMMUNITY INFRASTRUCTURE PLANNING GRANTS ASSESSMENT CRITERIA</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_Toc147936062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18</w:t>
            </w:r>
            <w:r w:rsidR="00B75BBC" w:rsidRPr="00035E60">
              <w:rPr>
                <w:rFonts w:ascii="Arial" w:hAnsi="Arial" w:cs="Arial"/>
                <w:b w:val="0"/>
                <w:bCs/>
                <w:webHidden/>
                <w:sz w:val="21"/>
                <w:szCs w:val="21"/>
              </w:rPr>
              <w:fldChar w:fldCharType="end"/>
            </w:r>
          </w:hyperlink>
        </w:p>
        <w:p w14:paraId="799D0C72" w14:textId="36CB738A"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63" w:history="1">
            <w:r w:rsidR="00B75BBC" w:rsidRPr="00035E60">
              <w:rPr>
                <w:rStyle w:val="Hyperlink"/>
                <w:rFonts w:ascii="Arial" w:hAnsi="Arial" w:cs="Arial"/>
                <w:b w:val="0"/>
                <w:bCs/>
                <w:sz w:val="21"/>
                <w:szCs w:val="21"/>
              </w:rPr>
              <w:t>COMMUNITY INFRASTRUCTURE CAPITAL WORKS GRANTS  ASSESSMENT CRITERIA</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_Toc147936063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20</w:t>
            </w:r>
            <w:r w:rsidR="00B75BBC" w:rsidRPr="00035E60">
              <w:rPr>
                <w:rFonts w:ascii="Arial" w:hAnsi="Arial" w:cs="Arial"/>
                <w:b w:val="0"/>
                <w:bCs/>
                <w:webHidden/>
                <w:sz w:val="21"/>
                <w:szCs w:val="21"/>
              </w:rPr>
              <w:fldChar w:fldCharType="end"/>
            </w:r>
          </w:hyperlink>
        </w:p>
        <w:p w14:paraId="18F35BE4" w14:textId="7487B539"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64" w:history="1">
            <w:r w:rsidR="00B75BBC" w:rsidRPr="00035E60">
              <w:rPr>
                <w:rStyle w:val="Hyperlink"/>
                <w:rFonts w:ascii="Arial" w:hAnsi="Arial" w:cs="Arial"/>
                <w:sz w:val="21"/>
                <w:szCs w:val="21"/>
              </w:rPr>
              <w:t>HOW TO APPLY FOR A NORTH RICHMOND PRECINCT COMMUNITY GRANT</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_Toc147936064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21</w:t>
            </w:r>
            <w:r w:rsidR="00B75BBC" w:rsidRPr="00035E60">
              <w:rPr>
                <w:rFonts w:ascii="Arial" w:hAnsi="Arial" w:cs="Arial"/>
                <w:webHidden/>
                <w:sz w:val="21"/>
                <w:szCs w:val="21"/>
              </w:rPr>
              <w:fldChar w:fldCharType="end"/>
            </w:r>
          </w:hyperlink>
        </w:p>
        <w:p w14:paraId="4B18F1A6" w14:textId="5F95D0D7"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65" w:history="1">
            <w:r w:rsidR="00B75BBC" w:rsidRPr="00035E60">
              <w:rPr>
                <w:rStyle w:val="Hyperlink"/>
                <w:rFonts w:ascii="Arial" w:hAnsi="Arial" w:cs="Arial"/>
                <w:b w:val="0"/>
                <w:bCs/>
                <w:sz w:val="21"/>
                <w:szCs w:val="21"/>
              </w:rPr>
              <w:t>KEY STEPS</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_Toc147936065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21</w:t>
            </w:r>
            <w:r w:rsidR="00B75BBC" w:rsidRPr="00035E60">
              <w:rPr>
                <w:rFonts w:ascii="Arial" w:hAnsi="Arial" w:cs="Arial"/>
                <w:b w:val="0"/>
                <w:bCs/>
                <w:webHidden/>
                <w:sz w:val="21"/>
                <w:szCs w:val="21"/>
              </w:rPr>
              <w:fldChar w:fldCharType="end"/>
            </w:r>
          </w:hyperlink>
        </w:p>
        <w:p w14:paraId="16FB5382" w14:textId="03ED1F94"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66" w:history="1">
            <w:r w:rsidR="00B75BBC" w:rsidRPr="00035E60">
              <w:rPr>
                <w:rStyle w:val="Hyperlink"/>
                <w:rFonts w:ascii="Arial" w:hAnsi="Arial" w:cs="Arial"/>
                <w:b w:val="0"/>
                <w:bCs/>
                <w:sz w:val="21"/>
                <w:szCs w:val="21"/>
              </w:rPr>
              <w:t>WHAT SUPPORTING DOCUMENTATION DO I NEED?</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_Toc147936066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22</w:t>
            </w:r>
            <w:r w:rsidR="00B75BBC" w:rsidRPr="00035E60">
              <w:rPr>
                <w:rFonts w:ascii="Arial" w:hAnsi="Arial" w:cs="Arial"/>
                <w:b w:val="0"/>
                <w:bCs/>
                <w:webHidden/>
                <w:sz w:val="21"/>
                <w:szCs w:val="21"/>
              </w:rPr>
              <w:fldChar w:fldCharType="end"/>
            </w:r>
          </w:hyperlink>
        </w:p>
        <w:p w14:paraId="5AC3E458" w14:textId="6B5A8322"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72" w:history="1">
            <w:r w:rsidR="00B75BBC" w:rsidRPr="00035E60">
              <w:rPr>
                <w:rStyle w:val="Hyperlink"/>
                <w:rFonts w:ascii="Arial" w:hAnsi="Arial" w:cs="Arial"/>
                <w:b w:val="0"/>
                <w:bCs/>
                <w:sz w:val="21"/>
                <w:szCs w:val="21"/>
              </w:rPr>
              <w:t>CHECKLIST: PREPARING YOUR APPLICATION</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_Toc147936072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23</w:t>
            </w:r>
            <w:r w:rsidR="00B75BBC" w:rsidRPr="00035E60">
              <w:rPr>
                <w:rFonts w:ascii="Arial" w:hAnsi="Arial" w:cs="Arial"/>
                <w:b w:val="0"/>
                <w:bCs/>
                <w:webHidden/>
                <w:sz w:val="21"/>
                <w:szCs w:val="21"/>
              </w:rPr>
              <w:fldChar w:fldCharType="end"/>
            </w:r>
          </w:hyperlink>
        </w:p>
        <w:p w14:paraId="281BE2C1" w14:textId="75190570" w:rsidR="00B75BBC" w:rsidRPr="00035E60" w:rsidRDefault="00000000" w:rsidP="00035E60">
          <w:pPr>
            <w:pStyle w:val="TOC2"/>
            <w:spacing w:after="120" w:line="280" w:lineRule="exact"/>
            <w:rPr>
              <w:rFonts w:ascii="Arial" w:eastAsiaTheme="minorEastAsia" w:hAnsi="Arial" w:cs="Arial"/>
              <w:b w:val="0"/>
              <w:bCs/>
              <w:color w:val="auto"/>
              <w:sz w:val="21"/>
              <w:szCs w:val="21"/>
            </w:rPr>
          </w:pPr>
          <w:hyperlink w:anchor="_Toc147936073" w:history="1">
            <w:r w:rsidR="00B75BBC" w:rsidRPr="00035E60">
              <w:rPr>
                <w:rStyle w:val="Hyperlink"/>
                <w:rFonts w:ascii="Arial" w:hAnsi="Arial" w:cs="Arial"/>
                <w:b w:val="0"/>
                <w:bCs/>
                <w:sz w:val="21"/>
                <w:szCs w:val="21"/>
              </w:rPr>
              <w:t>SUBMITTING YOUR ONLINE APPLICATION</w:t>
            </w:r>
            <w:r w:rsidR="00B75BBC" w:rsidRPr="00035E60">
              <w:rPr>
                <w:rFonts w:ascii="Arial" w:hAnsi="Arial" w:cs="Arial"/>
                <w:b w:val="0"/>
                <w:bCs/>
                <w:webHidden/>
                <w:sz w:val="21"/>
                <w:szCs w:val="21"/>
              </w:rPr>
              <w:tab/>
            </w:r>
            <w:r w:rsidR="00B75BBC" w:rsidRPr="00035E60">
              <w:rPr>
                <w:rFonts w:ascii="Arial" w:hAnsi="Arial" w:cs="Arial"/>
                <w:b w:val="0"/>
                <w:bCs/>
                <w:webHidden/>
                <w:sz w:val="21"/>
                <w:szCs w:val="21"/>
              </w:rPr>
              <w:fldChar w:fldCharType="begin"/>
            </w:r>
            <w:r w:rsidR="00B75BBC" w:rsidRPr="00035E60">
              <w:rPr>
                <w:rFonts w:ascii="Arial" w:hAnsi="Arial" w:cs="Arial"/>
                <w:b w:val="0"/>
                <w:bCs/>
                <w:webHidden/>
                <w:sz w:val="21"/>
                <w:szCs w:val="21"/>
              </w:rPr>
              <w:instrText xml:space="preserve"> PAGEREF _Toc147936073 \h </w:instrText>
            </w:r>
            <w:r w:rsidR="00B75BBC" w:rsidRPr="00035E60">
              <w:rPr>
                <w:rFonts w:ascii="Arial" w:hAnsi="Arial" w:cs="Arial"/>
                <w:b w:val="0"/>
                <w:bCs/>
                <w:webHidden/>
                <w:sz w:val="21"/>
                <w:szCs w:val="21"/>
              </w:rPr>
            </w:r>
            <w:r w:rsidR="00B75BBC" w:rsidRPr="00035E60">
              <w:rPr>
                <w:rFonts w:ascii="Arial" w:hAnsi="Arial" w:cs="Arial"/>
                <w:b w:val="0"/>
                <w:bCs/>
                <w:webHidden/>
                <w:sz w:val="21"/>
                <w:szCs w:val="21"/>
              </w:rPr>
              <w:fldChar w:fldCharType="separate"/>
            </w:r>
            <w:r w:rsidR="004763EF">
              <w:rPr>
                <w:rFonts w:ascii="Arial" w:hAnsi="Arial" w:cs="Arial"/>
                <w:b w:val="0"/>
                <w:bCs/>
                <w:webHidden/>
                <w:sz w:val="21"/>
                <w:szCs w:val="21"/>
              </w:rPr>
              <w:t>24</w:t>
            </w:r>
            <w:r w:rsidR="00B75BBC" w:rsidRPr="00035E60">
              <w:rPr>
                <w:rFonts w:ascii="Arial" w:hAnsi="Arial" w:cs="Arial"/>
                <w:b w:val="0"/>
                <w:bCs/>
                <w:webHidden/>
                <w:sz w:val="21"/>
                <w:szCs w:val="21"/>
              </w:rPr>
              <w:fldChar w:fldCharType="end"/>
            </w:r>
          </w:hyperlink>
        </w:p>
        <w:p w14:paraId="50D6D756" w14:textId="037143E4"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74" w:history="1">
            <w:r w:rsidR="00B75BBC" w:rsidRPr="00035E60">
              <w:rPr>
                <w:rStyle w:val="Hyperlink"/>
                <w:rFonts w:ascii="Arial" w:hAnsi="Arial" w:cs="Arial"/>
                <w:sz w:val="21"/>
                <w:szCs w:val="21"/>
              </w:rPr>
              <w:t>HOW IS MY GRANT APPLICATION ASSESSED?</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_Toc147936074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25</w:t>
            </w:r>
            <w:r w:rsidR="00B75BBC" w:rsidRPr="00035E60">
              <w:rPr>
                <w:rFonts w:ascii="Arial" w:hAnsi="Arial" w:cs="Arial"/>
                <w:webHidden/>
                <w:sz w:val="21"/>
                <w:szCs w:val="21"/>
              </w:rPr>
              <w:fldChar w:fldCharType="end"/>
            </w:r>
          </w:hyperlink>
        </w:p>
        <w:p w14:paraId="5D0FD42F" w14:textId="3C95043F"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75" w:history="1">
            <w:r w:rsidR="00B75BBC" w:rsidRPr="00035E60">
              <w:rPr>
                <w:rStyle w:val="Hyperlink"/>
                <w:rFonts w:ascii="Arial" w:hAnsi="Arial" w:cs="Arial"/>
                <w:sz w:val="21"/>
                <w:szCs w:val="21"/>
              </w:rPr>
              <w:t>WHAT HAPPENS NEXT?</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_Toc147936075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26</w:t>
            </w:r>
            <w:r w:rsidR="00B75BBC" w:rsidRPr="00035E60">
              <w:rPr>
                <w:rFonts w:ascii="Arial" w:hAnsi="Arial" w:cs="Arial"/>
                <w:webHidden/>
                <w:sz w:val="21"/>
                <w:szCs w:val="21"/>
              </w:rPr>
              <w:fldChar w:fldCharType="end"/>
            </w:r>
          </w:hyperlink>
        </w:p>
        <w:p w14:paraId="721B9177" w14:textId="4FDEB203"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78" w:history="1">
            <w:r w:rsidR="00B75BBC" w:rsidRPr="00035E60">
              <w:rPr>
                <w:rStyle w:val="Hyperlink"/>
                <w:rFonts w:ascii="Arial" w:hAnsi="Arial" w:cs="Arial"/>
                <w:sz w:val="21"/>
                <w:szCs w:val="21"/>
              </w:rPr>
              <w:t>GRANT SUPPORT</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_Toc147936078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27</w:t>
            </w:r>
            <w:r w:rsidR="00B75BBC" w:rsidRPr="00035E60">
              <w:rPr>
                <w:rFonts w:ascii="Arial" w:hAnsi="Arial" w:cs="Arial"/>
                <w:webHidden/>
                <w:sz w:val="21"/>
                <w:szCs w:val="21"/>
              </w:rPr>
              <w:fldChar w:fldCharType="end"/>
            </w:r>
          </w:hyperlink>
        </w:p>
        <w:p w14:paraId="4AC99D94" w14:textId="56DB6B42"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84" w:history="1">
            <w:r w:rsidR="00B75BBC" w:rsidRPr="00035E60">
              <w:rPr>
                <w:rStyle w:val="Hyperlink"/>
                <w:rFonts w:ascii="Arial" w:hAnsi="Arial" w:cs="Arial"/>
                <w:sz w:val="21"/>
                <w:szCs w:val="21"/>
              </w:rPr>
              <w:t>RESOURCES</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_Toc147936084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28</w:t>
            </w:r>
            <w:r w:rsidR="00B75BBC" w:rsidRPr="00035E60">
              <w:rPr>
                <w:rFonts w:ascii="Arial" w:hAnsi="Arial" w:cs="Arial"/>
                <w:webHidden/>
                <w:sz w:val="21"/>
                <w:szCs w:val="21"/>
              </w:rPr>
              <w:fldChar w:fldCharType="end"/>
            </w:r>
          </w:hyperlink>
        </w:p>
        <w:p w14:paraId="33AF090A" w14:textId="5B690591" w:rsidR="00B75BBC" w:rsidRPr="00035E60" w:rsidRDefault="00000000" w:rsidP="00035E60">
          <w:pPr>
            <w:pStyle w:val="TOC1"/>
            <w:spacing w:after="120" w:line="280" w:lineRule="exact"/>
            <w:rPr>
              <w:rFonts w:ascii="Arial" w:eastAsiaTheme="minorEastAsia" w:hAnsi="Arial" w:cs="Arial"/>
              <w:bCs/>
              <w:color w:val="auto"/>
              <w:sz w:val="21"/>
              <w:szCs w:val="21"/>
            </w:rPr>
          </w:pPr>
          <w:hyperlink w:anchor="_Toc147936085" w:history="1">
            <w:r w:rsidR="00B75BBC" w:rsidRPr="00035E60">
              <w:rPr>
                <w:rStyle w:val="Hyperlink"/>
                <w:rFonts w:ascii="Arial" w:hAnsi="Arial" w:cs="Arial"/>
                <w:sz w:val="21"/>
                <w:szCs w:val="21"/>
              </w:rPr>
              <w:t>APPENDIX ONE: NORTH RICHMOND PRECINCT MAP</w:t>
            </w:r>
            <w:r w:rsidR="00B75BBC" w:rsidRPr="00035E60">
              <w:rPr>
                <w:rFonts w:ascii="Arial" w:hAnsi="Arial" w:cs="Arial"/>
                <w:webHidden/>
                <w:sz w:val="21"/>
                <w:szCs w:val="21"/>
              </w:rPr>
              <w:tab/>
            </w:r>
            <w:r w:rsidR="00B75BBC" w:rsidRPr="00035E60">
              <w:rPr>
                <w:rFonts w:ascii="Arial" w:hAnsi="Arial" w:cs="Arial"/>
                <w:webHidden/>
                <w:sz w:val="21"/>
                <w:szCs w:val="21"/>
              </w:rPr>
              <w:fldChar w:fldCharType="begin"/>
            </w:r>
            <w:r w:rsidR="00B75BBC" w:rsidRPr="00035E60">
              <w:rPr>
                <w:rFonts w:ascii="Arial" w:hAnsi="Arial" w:cs="Arial"/>
                <w:webHidden/>
                <w:sz w:val="21"/>
                <w:szCs w:val="21"/>
              </w:rPr>
              <w:instrText xml:space="preserve"> PAGEREF _Toc147936085 \h </w:instrText>
            </w:r>
            <w:r w:rsidR="00B75BBC" w:rsidRPr="00035E60">
              <w:rPr>
                <w:rFonts w:ascii="Arial" w:hAnsi="Arial" w:cs="Arial"/>
                <w:webHidden/>
                <w:sz w:val="21"/>
                <w:szCs w:val="21"/>
              </w:rPr>
            </w:r>
            <w:r w:rsidR="00B75BBC" w:rsidRPr="00035E60">
              <w:rPr>
                <w:rFonts w:ascii="Arial" w:hAnsi="Arial" w:cs="Arial"/>
                <w:webHidden/>
                <w:sz w:val="21"/>
                <w:szCs w:val="21"/>
              </w:rPr>
              <w:fldChar w:fldCharType="separate"/>
            </w:r>
            <w:r w:rsidR="004763EF">
              <w:rPr>
                <w:rFonts w:ascii="Arial" w:hAnsi="Arial" w:cs="Arial"/>
                <w:webHidden/>
                <w:sz w:val="21"/>
                <w:szCs w:val="21"/>
              </w:rPr>
              <w:t>30</w:t>
            </w:r>
            <w:r w:rsidR="00B75BBC" w:rsidRPr="00035E60">
              <w:rPr>
                <w:rFonts w:ascii="Arial" w:hAnsi="Arial" w:cs="Arial"/>
                <w:webHidden/>
                <w:sz w:val="21"/>
                <w:szCs w:val="21"/>
              </w:rPr>
              <w:fldChar w:fldCharType="end"/>
            </w:r>
          </w:hyperlink>
        </w:p>
        <w:p w14:paraId="6F1034D0" w14:textId="5CFA890A" w:rsidR="00CB45D3" w:rsidRDefault="00CB45D3" w:rsidP="00035E60">
          <w:pPr>
            <w:pStyle w:val="Style2"/>
            <w:spacing w:after="120" w:line="280" w:lineRule="exact"/>
          </w:pPr>
          <w:r w:rsidRPr="00035E60">
            <w:rPr>
              <w:rFonts w:ascii="Arial" w:hAnsi="Arial" w:cs="Arial"/>
              <w:noProof/>
              <w:color w:val="2B579A"/>
              <w:sz w:val="21"/>
              <w:szCs w:val="21"/>
              <w:shd w:val="clear" w:color="auto" w:fill="E6E6E6"/>
            </w:rPr>
            <w:fldChar w:fldCharType="end"/>
          </w:r>
        </w:p>
      </w:sdtContent>
    </w:sdt>
    <w:p w14:paraId="27A51389" w14:textId="77777777" w:rsidR="003A38CF" w:rsidRDefault="00852A80" w:rsidP="00484D1B">
      <w:pPr>
        <w:pStyle w:val="Style1"/>
      </w:pPr>
      <w:r>
        <w:tab/>
      </w:r>
      <w:bookmarkStart w:id="88" w:name="_Toc141994382"/>
    </w:p>
    <w:p w14:paraId="119B89B2" w14:textId="478572E6" w:rsidR="00FD30D9" w:rsidRDefault="00FD30D9" w:rsidP="00FD30D9">
      <w:pPr>
        <w:tabs>
          <w:tab w:val="left" w:pos="6266"/>
        </w:tabs>
        <w:spacing w:after="160" w:line="259" w:lineRule="auto"/>
        <w:ind w:left="0" w:firstLine="0"/>
      </w:pPr>
      <w:r>
        <w:tab/>
      </w:r>
    </w:p>
    <w:p w14:paraId="126DD279" w14:textId="047C3A30" w:rsidR="003A38CF" w:rsidRPr="00190310" w:rsidRDefault="003A38CF" w:rsidP="009821CC">
      <w:pPr>
        <w:pStyle w:val="Style1"/>
        <w:rPr>
          <w:b w:val="0"/>
          <w:bCs/>
        </w:rPr>
      </w:pPr>
      <w:r w:rsidRPr="00FD30D9">
        <w:br w:type="page"/>
      </w:r>
    </w:p>
    <w:p w14:paraId="6A29F373" w14:textId="77777777" w:rsidR="0084125B" w:rsidRDefault="0084125B" w:rsidP="008B063E">
      <w:pPr>
        <w:pStyle w:val="Style1"/>
      </w:pPr>
      <w:bookmarkStart w:id="89" w:name="_Toc147936023"/>
    </w:p>
    <w:p w14:paraId="27236F91" w14:textId="64331AAA" w:rsidR="00606174" w:rsidRPr="008B063E" w:rsidRDefault="00606174" w:rsidP="00CF0895">
      <w:pPr>
        <w:pStyle w:val="Style1"/>
        <w:ind w:left="6" w:firstLine="0"/>
      </w:pPr>
      <w:r w:rsidRPr="008B063E">
        <w:t>WHAT IS THE NORTH RICHMOND PRECINCT COMMUNITY GRANTS PROGRAM?</w:t>
      </w:r>
      <w:bookmarkEnd w:id="89"/>
      <w:r w:rsidRPr="008B063E">
        <w:t xml:space="preserve"> </w:t>
      </w:r>
    </w:p>
    <w:p w14:paraId="157BE366" w14:textId="77777777" w:rsidR="00606174" w:rsidRDefault="00606174" w:rsidP="00606174">
      <w:pPr>
        <w:pStyle w:val="normaltext"/>
      </w:pPr>
    </w:p>
    <w:p w14:paraId="4CCF6BBD" w14:textId="5EA80204" w:rsidR="00606174" w:rsidRDefault="00606174" w:rsidP="00606174">
      <w:pPr>
        <w:pStyle w:val="normaltext"/>
      </w:pPr>
      <w:r w:rsidRPr="00EA416D">
        <w:t xml:space="preserve">The North Richmond Precinct Community Grants Program </w:t>
      </w:r>
      <w:r>
        <w:t xml:space="preserve">(the grants program) is funded by the Victorian Government. The program </w:t>
      </w:r>
      <w:r w:rsidRPr="00EA416D">
        <w:t>provid</w:t>
      </w:r>
      <w:r>
        <w:t xml:space="preserve">es </w:t>
      </w:r>
      <w:r w:rsidRPr="00EA416D">
        <w:t xml:space="preserve">funding to support community-identified </w:t>
      </w:r>
      <w:r w:rsidRPr="00EA416D">
        <w:rPr>
          <w:rStyle w:val="normaltextChar"/>
        </w:rPr>
        <w:t xml:space="preserve">projects </w:t>
      </w:r>
      <w:r w:rsidRPr="00EA416D">
        <w:t xml:space="preserve">to strengthen and enrich community life and create a safer, more connected and vibrant </w:t>
      </w:r>
      <w:r w:rsidR="002F1641">
        <w:t xml:space="preserve">North Richmond Precinct. </w:t>
      </w:r>
      <w:r w:rsidRPr="00EA416D">
        <w:t xml:space="preserve"> </w:t>
      </w:r>
    </w:p>
    <w:p w14:paraId="4C650787" w14:textId="77777777" w:rsidR="00606174" w:rsidRPr="00182822" w:rsidRDefault="00606174" w:rsidP="00A5773C">
      <w:pPr>
        <w:pStyle w:val="normaltext"/>
      </w:pPr>
      <w:r w:rsidRPr="00182822">
        <w:t xml:space="preserve">The Department of Families, Fairness and Housing (the </w:t>
      </w:r>
      <w:r w:rsidRPr="00182822">
        <w:rPr>
          <w:rStyle w:val="normaltextChar"/>
        </w:rPr>
        <w:t>department) partners</w:t>
      </w:r>
      <w:r w:rsidRPr="00182822">
        <w:t xml:space="preserve"> with North Richmond residents and community groups to develop </w:t>
      </w:r>
      <w:r w:rsidRPr="00A5773C">
        <w:t>partnerships</w:t>
      </w:r>
      <w:r w:rsidRPr="00182822">
        <w:t>, build capacity and strengthen skills, knowledge and experience.</w:t>
      </w:r>
      <w:r>
        <w:t xml:space="preserve"> Refer to Appendix 1 for a map of the North Richmond Precinct.</w:t>
      </w:r>
    </w:p>
    <w:p w14:paraId="5ADEA606" w14:textId="3DCD6E8B" w:rsidR="00606174" w:rsidRDefault="00606174" w:rsidP="00606174">
      <w:pPr>
        <w:pStyle w:val="normaltext"/>
      </w:pPr>
      <w:r w:rsidRPr="00932153">
        <w:t>The department welcomes applications from all eligible</w:t>
      </w:r>
      <w:r>
        <w:t xml:space="preserve"> </w:t>
      </w:r>
      <w:r w:rsidRPr="00932153">
        <w:t>groups</w:t>
      </w:r>
      <w:r>
        <w:t xml:space="preserve"> and organisations. Aboriginal organisations and groups are </w:t>
      </w:r>
      <w:r w:rsidR="00476709">
        <w:t xml:space="preserve">particularly </w:t>
      </w:r>
      <w:r>
        <w:t>encouraged to apply.</w:t>
      </w:r>
    </w:p>
    <w:p w14:paraId="2B2E1A68" w14:textId="20D9C9D9" w:rsidR="001A28D7" w:rsidRDefault="002553CD" w:rsidP="002553CD">
      <w:pPr>
        <w:pStyle w:val="normaltext"/>
      </w:pPr>
      <w:r>
        <w:t>As a result of direct feedback from the North Richmond Precinct Community Committee members, the</w:t>
      </w:r>
      <w:r>
        <w:br/>
        <w:t xml:space="preserve">2023-2024 grants program is made up of two categories, with two streams in each: </w:t>
      </w:r>
    </w:p>
    <w:tbl>
      <w:tblPr>
        <w:tblStyle w:val="TableGrid"/>
        <w:tblpPr w:leftFromText="180" w:rightFromText="180" w:vertAnchor="text" w:horzAnchor="margin" w:tblpY="204"/>
        <w:tblW w:w="0" w:type="auto"/>
        <w:tblLook w:val="04A0" w:firstRow="1" w:lastRow="0" w:firstColumn="1" w:lastColumn="0" w:noHBand="0" w:noVBand="1"/>
      </w:tblPr>
      <w:tblGrid>
        <w:gridCol w:w="3256"/>
        <w:gridCol w:w="4819"/>
        <w:gridCol w:w="2126"/>
      </w:tblGrid>
      <w:tr w:rsidR="002553CD" w14:paraId="2FA4CDD6" w14:textId="22C1E7AB" w:rsidTr="00783B53">
        <w:tc>
          <w:tcPr>
            <w:tcW w:w="3256" w:type="dxa"/>
            <w:shd w:val="clear" w:color="auto" w:fill="0072CE"/>
          </w:tcPr>
          <w:p w14:paraId="353162B3" w14:textId="77777777" w:rsidR="002553CD" w:rsidRPr="004D0431" w:rsidRDefault="002553CD">
            <w:pPr>
              <w:pStyle w:val="normaltext"/>
              <w:ind w:left="0" w:firstLine="0"/>
              <w:rPr>
                <w:b/>
                <w:bCs/>
                <w:color w:val="FFFFFF" w:themeColor="background1"/>
                <w:sz w:val="22"/>
                <w:szCs w:val="22"/>
              </w:rPr>
            </w:pPr>
            <w:r w:rsidRPr="004D0431">
              <w:rPr>
                <w:b/>
                <w:bCs/>
                <w:color w:val="FFFFFF" w:themeColor="background1"/>
                <w:sz w:val="22"/>
                <w:szCs w:val="22"/>
              </w:rPr>
              <w:t xml:space="preserve">Category </w:t>
            </w:r>
          </w:p>
        </w:tc>
        <w:tc>
          <w:tcPr>
            <w:tcW w:w="4819" w:type="dxa"/>
            <w:shd w:val="clear" w:color="auto" w:fill="0072CE"/>
          </w:tcPr>
          <w:p w14:paraId="42A42ED1" w14:textId="77777777" w:rsidR="002553CD" w:rsidRPr="004D0431" w:rsidRDefault="002553CD">
            <w:pPr>
              <w:pStyle w:val="normaltext"/>
              <w:ind w:left="0" w:firstLine="0"/>
              <w:rPr>
                <w:b/>
                <w:bCs/>
                <w:color w:val="FFFFFF" w:themeColor="background1"/>
                <w:sz w:val="22"/>
                <w:szCs w:val="22"/>
              </w:rPr>
            </w:pPr>
            <w:r w:rsidRPr="004D0431">
              <w:rPr>
                <w:b/>
                <w:bCs/>
                <w:color w:val="FFFFFF" w:themeColor="background1"/>
                <w:sz w:val="22"/>
                <w:szCs w:val="22"/>
              </w:rPr>
              <w:t>Stream</w:t>
            </w:r>
            <w:r>
              <w:rPr>
                <w:b/>
                <w:bCs/>
                <w:color w:val="FFFFFF" w:themeColor="background1"/>
                <w:sz w:val="22"/>
                <w:szCs w:val="22"/>
              </w:rPr>
              <w:t>s</w:t>
            </w:r>
          </w:p>
        </w:tc>
        <w:tc>
          <w:tcPr>
            <w:tcW w:w="2126" w:type="dxa"/>
            <w:shd w:val="clear" w:color="auto" w:fill="0072CE"/>
          </w:tcPr>
          <w:p w14:paraId="03E13DC7" w14:textId="412EEE6E" w:rsidR="002553CD" w:rsidRPr="004D0431" w:rsidRDefault="00BE24DA">
            <w:pPr>
              <w:pStyle w:val="normaltext"/>
              <w:ind w:left="0" w:firstLine="0"/>
              <w:rPr>
                <w:b/>
                <w:bCs/>
                <w:color w:val="FFFFFF" w:themeColor="background1"/>
                <w:sz w:val="22"/>
              </w:rPr>
            </w:pPr>
            <w:r>
              <w:rPr>
                <w:b/>
                <w:bCs/>
                <w:color w:val="FFFFFF" w:themeColor="background1"/>
                <w:sz w:val="22"/>
              </w:rPr>
              <w:t xml:space="preserve">Go to </w:t>
            </w:r>
          </w:p>
        </w:tc>
      </w:tr>
      <w:tr w:rsidR="002553CD" w14:paraId="7426B38F" w14:textId="024E8A83" w:rsidTr="001A28D7">
        <w:tc>
          <w:tcPr>
            <w:tcW w:w="3256" w:type="dxa"/>
          </w:tcPr>
          <w:p w14:paraId="60795046" w14:textId="15BE5B65" w:rsidR="002553CD" w:rsidRPr="0082612C" w:rsidRDefault="002553CD" w:rsidP="00E00EF3">
            <w:pPr>
              <w:pStyle w:val="Style2"/>
              <w:rPr>
                <w:rFonts w:ascii="Arial" w:hAnsi="Arial" w:cs="Arial"/>
                <w:b w:val="0"/>
                <w:bCs/>
                <w:sz w:val="21"/>
                <w:szCs w:val="21"/>
              </w:rPr>
            </w:pPr>
            <w:r w:rsidRPr="00BE24DA">
              <w:rPr>
                <w:rFonts w:ascii="Arial" w:hAnsi="Arial" w:cs="Arial"/>
                <w:b w:val="0"/>
                <w:bCs/>
                <w:color w:val="auto"/>
                <w:sz w:val="21"/>
                <w:szCs w:val="21"/>
              </w:rPr>
              <w:t>Community Strengthening</w:t>
            </w:r>
            <w:r w:rsidRPr="0082612C">
              <w:rPr>
                <w:rFonts w:ascii="Arial" w:hAnsi="Arial" w:cs="Arial"/>
                <w:b w:val="0"/>
                <w:bCs/>
                <w:color w:val="auto"/>
                <w:sz w:val="21"/>
                <w:szCs w:val="21"/>
              </w:rPr>
              <w:t xml:space="preserve"> </w:t>
            </w:r>
          </w:p>
        </w:tc>
        <w:tc>
          <w:tcPr>
            <w:tcW w:w="4819" w:type="dxa"/>
          </w:tcPr>
          <w:p w14:paraId="29097CDA" w14:textId="77777777" w:rsidR="002553CD" w:rsidRDefault="002553CD">
            <w:pPr>
              <w:pStyle w:val="normaltext"/>
              <w:ind w:left="0" w:firstLine="0"/>
            </w:pPr>
            <w:r>
              <w:t xml:space="preserve">$1000 - $5000 grants </w:t>
            </w:r>
          </w:p>
          <w:p w14:paraId="6C076E7D" w14:textId="0E37A47E" w:rsidR="002553CD" w:rsidRDefault="002553CD">
            <w:pPr>
              <w:pStyle w:val="normaltext"/>
              <w:ind w:left="0" w:firstLine="0"/>
            </w:pPr>
            <w:r>
              <w:t>$5001 - $30,000</w:t>
            </w:r>
            <w:r w:rsidR="001A28D7">
              <w:t xml:space="preserve"> grants </w:t>
            </w:r>
          </w:p>
        </w:tc>
        <w:tc>
          <w:tcPr>
            <w:tcW w:w="2126" w:type="dxa"/>
          </w:tcPr>
          <w:p w14:paraId="1A24774B" w14:textId="5DFCBF3F" w:rsidR="002553CD" w:rsidRDefault="00000000">
            <w:pPr>
              <w:pStyle w:val="normaltext"/>
              <w:ind w:left="0" w:firstLine="0"/>
            </w:pPr>
            <w:hyperlink w:anchor="commstrength" w:history="1">
              <w:r w:rsidR="001A28D7" w:rsidRPr="00BE24DA">
                <w:rPr>
                  <w:rStyle w:val="Hyperlink"/>
                  <w:szCs w:val="22"/>
                </w:rPr>
                <w:t>Page 11</w:t>
              </w:r>
            </w:hyperlink>
          </w:p>
        </w:tc>
      </w:tr>
      <w:tr w:rsidR="002553CD" w14:paraId="5D6A148F" w14:textId="52433FD6" w:rsidTr="001A28D7">
        <w:tc>
          <w:tcPr>
            <w:tcW w:w="3256" w:type="dxa"/>
          </w:tcPr>
          <w:p w14:paraId="0BC3626C" w14:textId="77777777" w:rsidR="002553CD" w:rsidRPr="0082612C" w:rsidRDefault="002553CD" w:rsidP="00E00EF3">
            <w:pPr>
              <w:pStyle w:val="Style2"/>
              <w:rPr>
                <w:rFonts w:ascii="Arial" w:hAnsi="Arial" w:cs="Arial"/>
                <w:b w:val="0"/>
                <w:bCs/>
                <w:sz w:val="21"/>
                <w:szCs w:val="21"/>
              </w:rPr>
            </w:pPr>
            <w:r w:rsidRPr="0082612C">
              <w:rPr>
                <w:rFonts w:ascii="Arial" w:hAnsi="Arial" w:cs="Arial"/>
                <w:b w:val="0"/>
                <w:bCs/>
                <w:color w:val="auto"/>
                <w:sz w:val="21"/>
                <w:szCs w:val="21"/>
              </w:rPr>
              <w:t xml:space="preserve">Community Infrastructure </w:t>
            </w:r>
          </w:p>
        </w:tc>
        <w:tc>
          <w:tcPr>
            <w:tcW w:w="4819" w:type="dxa"/>
          </w:tcPr>
          <w:p w14:paraId="61A38B3F" w14:textId="77777777" w:rsidR="002553CD" w:rsidRDefault="002553CD">
            <w:pPr>
              <w:pStyle w:val="normaltext"/>
              <w:ind w:left="0" w:firstLine="0"/>
            </w:pPr>
            <w:r>
              <w:t>Planning grants: up to $30,000</w:t>
            </w:r>
          </w:p>
          <w:p w14:paraId="5A21CAB3" w14:textId="77777777" w:rsidR="002553CD" w:rsidRDefault="002553CD">
            <w:pPr>
              <w:pStyle w:val="normaltext"/>
              <w:ind w:left="0" w:firstLine="0"/>
            </w:pPr>
            <w:r>
              <w:t>Capital Works grants: $50,000 - $300,000</w:t>
            </w:r>
          </w:p>
        </w:tc>
        <w:tc>
          <w:tcPr>
            <w:tcW w:w="2126" w:type="dxa"/>
          </w:tcPr>
          <w:p w14:paraId="78F4DD1D" w14:textId="4D9E4030" w:rsidR="002553CD" w:rsidRDefault="00000000">
            <w:pPr>
              <w:pStyle w:val="normaltext"/>
              <w:ind w:left="0" w:firstLine="0"/>
            </w:pPr>
            <w:hyperlink w:anchor="infrastructure" w:history="1">
              <w:r w:rsidR="001A28D7" w:rsidRPr="00BE24DA">
                <w:rPr>
                  <w:rStyle w:val="Hyperlink"/>
                  <w:szCs w:val="22"/>
                </w:rPr>
                <w:t>Page 17</w:t>
              </w:r>
            </w:hyperlink>
            <w:r w:rsidR="001A28D7">
              <w:t xml:space="preserve"> </w:t>
            </w:r>
          </w:p>
        </w:tc>
      </w:tr>
    </w:tbl>
    <w:p w14:paraId="49A3A27E" w14:textId="487A4D94" w:rsidR="002553CD" w:rsidRDefault="0084125B" w:rsidP="002553CD">
      <w:pPr>
        <w:spacing w:after="160" w:line="259" w:lineRule="auto"/>
        <w:ind w:left="0" w:firstLine="0"/>
        <w:rPr>
          <w:b w:val="0"/>
          <w:color w:val="00BED2"/>
          <w:sz w:val="44"/>
          <w:szCs w:val="44"/>
        </w:rPr>
      </w:pPr>
      <w:r>
        <w:rPr>
          <w:noProof/>
          <w:color w:val="2B579A"/>
          <w:shd w:val="clear" w:color="auto" w:fill="E6E6E6"/>
        </w:rPr>
        <w:drawing>
          <wp:anchor distT="0" distB="0" distL="114300" distR="114300" simplePos="0" relativeHeight="251658264" behindDoc="1" locked="0" layoutInCell="1" allowOverlap="1" wp14:anchorId="66A2719C" wp14:editId="2E4A85F5">
            <wp:simplePos x="0" y="0"/>
            <wp:positionH relativeFrom="margin">
              <wp:align>right</wp:align>
            </wp:positionH>
            <wp:positionV relativeFrom="paragraph">
              <wp:posOffset>1910878</wp:posOffset>
            </wp:positionV>
            <wp:extent cx="6545580" cy="3569970"/>
            <wp:effectExtent l="19050" t="19050" r="26670" b="11430"/>
            <wp:wrapTight wrapText="bothSides">
              <wp:wrapPolygon edited="0">
                <wp:start x="-63" y="-115"/>
                <wp:lineTo x="-63" y="21554"/>
                <wp:lineTo x="21625" y="21554"/>
                <wp:lineTo x="21625" y="-115"/>
                <wp:lineTo x="-63" y="-115"/>
              </wp:wrapPolygon>
            </wp:wrapTight>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rotWithShape="1">
                    <a:blip r:embed="rId21">
                      <a:extLst>
                        <a:ext uri="{BEBA8EAE-BF5A-486C-A8C5-ECC9F3942E4B}">
                          <a14:imgProps xmlns:a14="http://schemas.microsoft.com/office/drawing/2010/main">
                            <a14:imgLayer r:embed="rId22">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rcRect l="4075" t="7929" r="3379" b="4725"/>
                    <a:stretch/>
                  </pic:blipFill>
                  <pic:spPr bwMode="auto">
                    <a:xfrm>
                      <a:off x="0" y="0"/>
                      <a:ext cx="6545580" cy="356997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3DFDA10" w14:textId="38B869E9" w:rsidR="002553CD" w:rsidRDefault="002553CD" w:rsidP="00606174">
      <w:pPr>
        <w:pStyle w:val="normaltext"/>
      </w:pPr>
    </w:p>
    <w:p w14:paraId="07D22F85" w14:textId="075C73B1" w:rsidR="002D312A" w:rsidRDefault="004130FC" w:rsidP="00484D1B">
      <w:pPr>
        <w:pStyle w:val="Style1"/>
      </w:pPr>
      <w:bookmarkStart w:id="90" w:name="_Toc147936024"/>
      <w:r>
        <w:t>K</w:t>
      </w:r>
      <w:r w:rsidR="00BA7354">
        <w:t>EY DATES</w:t>
      </w:r>
      <w:bookmarkEnd w:id="90"/>
      <w:r w:rsidR="00BA7354">
        <w:t xml:space="preserve"> </w:t>
      </w:r>
    </w:p>
    <w:p w14:paraId="1D10CDE9" w14:textId="2DFF5D8B" w:rsidR="00BA7354" w:rsidRDefault="00BA7354" w:rsidP="00BA7354">
      <w:pPr>
        <w:pStyle w:val="normaltext"/>
      </w:pPr>
    </w:p>
    <w:p w14:paraId="42000FC1" w14:textId="38B477DC" w:rsidR="00BA7354" w:rsidRDefault="00F91A10" w:rsidP="00BA7354">
      <w:pPr>
        <w:pStyle w:val="normaltext"/>
      </w:pPr>
      <w:r>
        <w:rPr>
          <w:noProof/>
        </w:rPr>
        <mc:AlternateContent>
          <mc:Choice Requires="wpg">
            <w:drawing>
              <wp:anchor distT="0" distB="0" distL="114300" distR="114300" simplePos="0" relativeHeight="251658266" behindDoc="0" locked="0" layoutInCell="1" allowOverlap="1" wp14:anchorId="0DF038EA" wp14:editId="3745AAB7">
                <wp:simplePos x="0" y="0"/>
                <wp:positionH relativeFrom="margin">
                  <wp:posOffset>-203200</wp:posOffset>
                </wp:positionH>
                <wp:positionV relativeFrom="paragraph">
                  <wp:posOffset>71823</wp:posOffset>
                </wp:positionV>
                <wp:extent cx="6954253" cy="4468091"/>
                <wp:effectExtent l="0" t="0" r="0" b="8890"/>
                <wp:wrapNone/>
                <wp:docPr id="2945" name="Group 2945"/>
                <wp:cNvGraphicFramePr/>
                <a:graphic xmlns:a="http://schemas.openxmlformats.org/drawingml/2006/main">
                  <a:graphicData uri="http://schemas.microsoft.com/office/word/2010/wordprocessingGroup">
                    <wpg:wgp>
                      <wpg:cNvGrpSpPr/>
                      <wpg:grpSpPr>
                        <a:xfrm>
                          <a:off x="0" y="0"/>
                          <a:ext cx="6954253" cy="4468091"/>
                          <a:chOff x="0" y="0"/>
                          <a:chExt cx="6954253" cy="4468091"/>
                        </a:xfrm>
                      </wpg:grpSpPr>
                      <wps:wsp>
                        <wps:cNvPr id="25" name="Text Box 25"/>
                        <wps:cNvSpPr txBox="1"/>
                        <wps:spPr>
                          <a:xfrm>
                            <a:off x="0" y="1503947"/>
                            <a:ext cx="1701165" cy="414020"/>
                          </a:xfrm>
                          <a:prstGeom prst="rect">
                            <a:avLst/>
                          </a:prstGeom>
                          <a:solidFill>
                            <a:srgbClr val="0072CE"/>
                          </a:solidFill>
                          <a:ln w="6350">
                            <a:noFill/>
                          </a:ln>
                        </wps:spPr>
                        <wps:txbx>
                          <w:txbxContent>
                            <w:p w14:paraId="346FC019" w14:textId="3487CFAC" w:rsidR="00595C61" w:rsidRPr="004B5E61" w:rsidRDefault="004716EF" w:rsidP="00595C61">
                              <w:pPr>
                                <w:ind w:left="0"/>
                                <w:jc w:val="center"/>
                                <w:rPr>
                                  <w:b w:val="0"/>
                                  <w:bCs/>
                                  <w:color w:val="FFFFFF" w:themeColor="background1"/>
                                  <w:sz w:val="28"/>
                                  <w:szCs w:val="28"/>
                                </w:rPr>
                              </w:pPr>
                              <w:r>
                                <w:rPr>
                                  <w:bCs/>
                                  <w:color w:val="FFFFFF" w:themeColor="background1"/>
                                  <w:sz w:val="28"/>
                                  <w:szCs w:val="28"/>
                                </w:rPr>
                                <w:t>February</w:t>
                              </w:r>
                              <w:r w:rsidR="006D20B0">
                                <w:rPr>
                                  <w:bCs/>
                                  <w:color w:val="FFFFFF" w:themeColor="background1"/>
                                  <w:sz w:val="28"/>
                                  <w:szCs w:val="28"/>
                                </w:rPr>
                                <w:t xml:space="preserve">- </w:t>
                              </w:r>
                              <w:r w:rsidR="001329E3">
                                <w:rPr>
                                  <w:bCs/>
                                  <w:color w:val="FFFFFF" w:themeColor="background1"/>
                                  <w:sz w:val="28"/>
                                  <w:szCs w:val="28"/>
                                </w:rPr>
                                <w:t>April</w:t>
                              </w:r>
                              <w:r w:rsidR="00595C61">
                                <w:rPr>
                                  <w:bCs/>
                                  <w:color w:val="FFFFFF" w:themeColor="background1"/>
                                  <w:sz w:val="28"/>
                                  <w:szCs w:val="2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 name="Text Box 10" descr="Key dates:&#10;&#10;November 2023: 2023 - 2024 North Richmond Precinct Community Grant applications open, Community information and support sessions held&#13;&#10;&#13;&#10;January 2024: Applications close, Applications assessed&#13;&#10;&#13;&#10;February-April 2024: Grant recipient approval, Funding agreements (contracts) produced and signed, Project funding transferred to grant recipients, Projects commence   &#13;&#10;&#13;&#10;October 2024: Community Infrastructure Planning projects complete &#13;&#10;&#13;&#10;June 2025: Community Strengthening projects and final reporting complete &#13;&#10;&#13;&#10;June 2025: Community Infrastructure Capital Works projects and final reporting complete &#13;&#10;"/>
                        <wps:cNvSpPr txBox="1"/>
                        <wps:spPr>
                          <a:xfrm>
                            <a:off x="1828800" y="0"/>
                            <a:ext cx="5125453" cy="4468091"/>
                          </a:xfrm>
                          <a:prstGeom prst="rect">
                            <a:avLst/>
                          </a:prstGeom>
                          <a:solidFill>
                            <a:schemeClr val="lt1"/>
                          </a:solidFill>
                          <a:ln w="6350">
                            <a:noFill/>
                          </a:ln>
                        </wps:spPr>
                        <wps:txbx>
                          <w:txbxContent>
                            <w:p w14:paraId="11905FBB" w14:textId="79F08614" w:rsidR="004765F8" w:rsidRPr="00E17954" w:rsidRDefault="00724E6A" w:rsidP="00E17954">
                              <w:pPr>
                                <w:pStyle w:val="Body"/>
                              </w:pPr>
                              <w:r w:rsidRPr="00E17954">
                                <w:t>2023 -</w:t>
                              </w:r>
                              <w:r w:rsidR="00C15B63" w:rsidRPr="00E17954">
                                <w:t xml:space="preserve"> </w:t>
                              </w:r>
                              <w:r w:rsidRPr="00E17954">
                                <w:t>2024 North Richmond Precinct Community Grant applications open</w:t>
                              </w:r>
                            </w:p>
                            <w:p w14:paraId="4EA26DB9" w14:textId="37EDBD7B" w:rsidR="00481B45" w:rsidRPr="00E17954" w:rsidRDefault="00481B45" w:rsidP="00E17954">
                              <w:pPr>
                                <w:pStyle w:val="Body"/>
                              </w:pPr>
                              <w:r w:rsidRPr="00E17954">
                                <w:t>Community information</w:t>
                              </w:r>
                              <w:r w:rsidR="00190310" w:rsidRPr="00E17954">
                                <w:t xml:space="preserve"> and support </w:t>
                              </w:r>
                              <w:r w:rsidRPr="00E17954">
                                <w:t xml:space="preserve">sessions </w:t>
                              </w:r>
                              <w:r w:rsidR="00B34044" w:rsidRPr="00E17954">
                                <w:t>held</w:t>
                              </w:r>
                            </w:p>
                            <w:p w14:paraId="602A3790" w14:textId="77777777" w:rsidR="00481B45" w:rsidRPr="00E17954" w:rsidRDefault="00481B45" w:rsidP="00E17954">
                              <w:pPr>
                                <w:pStyle w:val="Body"/>
                              </w:pPr>
                            </w:p>
                            <w:p w14:paraId="5E18039D" w14:textId="256CC598" w:rsidR="00E06844" w:rsidRPr="00E17954" w:rsidRDefault="004765F8" w:rsidP="00E17954">
                              <w:pPr>
                                <w:pStyle w:val="Body"/>
                              </w:pPr>
                              <w:r w:rsidRPr="00E17954">
                                <w:t>Applications close</w:t>
                              </w:r>
                            </w:p>
                            <w:p w14:paraId="2E317B52" w14:textId="16F6F092" w:rsidR="00CB3923" w:rsidRPr="00E17954" w:rsidRDefault="00CB3923" w:rsidP="00E17954">
                              <w:pPr>
                                <w:pStyle w:val="Body"/>
                              </w:pPr>
                              <w:r w:rsidRPr="00E17954">
                                <w:t>Applications assessed</w:t>
                              </w:r>
                            </w:p>
                            <w:p w14:paraId="3E98B64E" w14:textId="444A7D78" w:rsidR="004765F8" w:rsidRPr="00E17954" w:rsidRDefault="00122599" w:rsidP="00E17954">
                              <w:pPr>
                                <w:pStyle w:val="Body"/>
                              </w:pPr>
                              <w:r>
                                <w:br/>
                              </w:r>
                              <w:r w:rsidR="004765F8" w:rsidRPr="00E17954">
                                <w:t>Grant recipient approval</w:t>
                              </w:r>
                            </w:p>
                            <w:p w14:paraId="649977E6" w14:textId="77777777" w:rsidR="00E06844" w:rsidRPr="00E17954" w:rsidRDefault="004765F8" w:rsidP="00E17954">
                              <w:pPr>
                                <w:pStyle w:val="Body"/>
                              </w:pPr>
                              <w:r w:rsidRPr="00E17954">
                                <w:t>Funding agreements (contracts) produced and signed</w:t>
                              </w:r>
                            </w:p>
                            <w:p w14:paraId="55AE5F4C" w14:textId="77777777" w:rsidR="00763467" w:rsidRPr="00E17954" w:rsidRDefault="004765F8" w:rsidP="00E17954">
                              <w:pPr>
                                <w:pStyle w:val="Body"/>
                              </w:pPr>
                              <w:r w:rsidRPr="00E17954">
                                <w:t xml:space="preserve">Project funding transferred to grant recipients </w:t>
                              </w:r>
                            </w:p>
                            <w:p w14:paraId="102E3CEF" w14:textId="77777777" w:rsidR="007852B7" w:rsidRPr="00E17954" w:rsidRDefault="00763467" w:rsidP="001024EB">
                              <w:pPr>
                                <w:pStyle w:val="Body"/>
                                <w:spacing w:after="0" w:line="240" w:lineRule="auto"/>
                              </w:pPr>
                              <w:r w:rsidRPr="00E17954">
                                <w:t xml:space="preserve">Projects commence </w:t>
                              </w:r>
                              <w:r w:rsidR="004765F8" w:rsidRPr="00E17954">
                                <w:t xml:space="preserve">  </w:t>
                              </w:r>
                            </w:p>
                            <w:p w14:paraId="5770EF20" w14:textId="77777777" w:rsidR="001024EB" w:rsidRDefault="001024EB" w:rsidP="001024EB">
                              <w:pPr>
                                <w:pStyle w:val="Body"/>
                                <w:spacing w:after="0" w:line="240" w:lineRule="auto"/>
                              </w:pPr>
                            </w:p>
                            <w:p w14:paraId="49B8A07A" w14:textId="77777777" w:rsidR="009B64FB" w:rsidRDefault="009B64FB" w:rsidP="009B64FB">
                              <w:pPr>
                                <w:pStyle w:val="Body"/>
                                <w:spacing w:after="0" w:line="240" w:lineRule="auto"/>
                              </w:pPr>
                            </w:p>
                            <w:p w14:paraId="29CF2F96" w14:textId="5634FC1C" w:rsidR="004765F8" w:rsidRPr="00E17954" w:rsidRDefault="00B446AE" w:rsidP="009B64FB">
                              <w:pPr>
                                <w:pStyle w:val="Body"/>
                                <w:spacing w:after="0" w:line="240" w:lineRule="auto"/>
                              </w:pPr>
                              <w:r w:rsidRPr="00E17954">
                                <w:t xml:space="preserve">Community Infrastructure Planning projects complete </w:t>
                              </w:r>
                            </w:p>
                            <w:p w14:paraId="68BD076F" w14:textId="77777777" w:rsidR="00E21689" w:rsidRPr="00E17954" w:rsidRDefault="00E21689" w:rsidP="009B64FB">
                              <w:pPr>
                                <w:pStyle w:val="Body"/>
                                <w:spacing w:after="0" w:line="240" w:lineRule="auto"/>
                              </w:pPr>
                            </w:p>
                            <w:p w14:paraId="02DD9E3F" w14:textId="77777777" w:rsidR="000E31FF" w:rsidRPr="00E17954" w:rsidRDefault="000E31FF" w:rsidP="009B64FB">
                              <w:pPr>
                                <w:pStyle w:val="Body"/>
                                <w:spacing w:after="0" w:line="240" w:lineRule="auto"/>
                              </w:pPr>
                            </w:p>
                            <w:p w14:paraId="42BE8CE8" w14:textId="77777777" w:rsidR="009B64FB" w:rsidRDefault="009B64FB" w:rsidP="009B64FB">
                              <w:pPr>
                                <w:pStyle w:val="Body"/>
                                <w:spacing w:after="0" w:line="240" w:lineRule="auto"/>
                              </w:pPr>
                            </w:p>
                            <w:p w14:paraId="793F1950" w14:textId="23306943" w:rsidR="000E31FF" w:rsidRPr="00E17954" w:rsidRDefault="00AC130B" w:rsidP="009B64FB">
                              <w:pPr>
                                <w:pStyle w:val="Body"/>
                                <w:spacing w:after="0" w:line="240" w:lineRule="auto"/>
                              </w:pPr>
                              <w:r w:rsidRPr="00E17954">
                                <w:t xml:space="preserve">Community Strengthening projects </w:t>
                              </w:r>
                              <w:r w:rsidR="003C44B8" w:rsidRPr="00E17954">
                                <w:t xml:space="preserve">and final reporting </w:t>
                              </w:r>
                              <w:r w:rsidRPr="00E17954">
                                <w:t xml:space="preserve">complete </w:t>
                              </w:r>
                            </w:p>
                            <w:p w14:paraId="6C34DD5E" w14:textId="77777777" w:rsidR="00AC130B" w:rsidRPr="00E17954" w:rsidRDefault="00AC130B" w:rsidP="00E17954">
                              <w:pPr>
                                <w:pStyle w:val="Body"/>
                              </w:pPr>
                            </w:p>
                            <w:p w14:paraId="0A830B82" w14:textId="77777777" w:rsidR="00E17954" w:rsidRPr="00E17954" w:rsidRDefault="00E17954" w:rsidP="00E17954">
                              <w:pPr>
                                <w:pStyle w:val="Body"/>
                              </w:pPr>
                            </w:p>
                            <w:p w14:paraId="1D1FE8DB" w14:textId="7E4A3524" w:rsidR="00AC130B" w:rsidRPr="00E17954" w:rsidRDefault="00E17954" w:rsidP="00E17954">
                              <w:pPr>
                                <w:pStyle w:val="Body"/>
                              </w:pPr>
                              <w:r w:rsidRPr="00E17954">
                                <w:t>C</w:t>
                              </w:r>
                              <w:r w:rsidR="00E44641" w:rsidRPr="00E17954">
                                <w:t xml:space="preserve">ommunity Infrastructure Capital Works projects </w:t>
                              </w:r>
                              <w:r w:rsidR="003C44B8" w:rsidRPr="00E17954">
                                <w:t xml:space="preserve">and final reporting </w:t>
                              </w:r>
                              <w:r w:rsidR="00E44641" w:rsidRPr="00E17954">
                                <w:t xml:space="preserve">complete </w:t>
                              </w:r>
                            </w:p>
                            <w:p w14:paraId="715C6E63" w14:textId="77777777" w:rsidR="000E31FF" w:rsidRDefault="000E31FF" w:rsidP="000E31FF">
                              <w:pPr>
                                <w:pStyle w:val="ListParagraph"/>
                              </w:pPr>
                            </w:p>
                            <w:p w14:paraId="4140E34A" w14:textId="77777777" w:rsidR="000E31FF" w:rsidRDefault="000E31FF" w:rsidP="000E31FF">
                              <w:pPr>
                                <w:pStyle w:val="normaltext"/>
                                <w:spacing w:after="0" w:line="280" w:lineRule="exact"/>
                              </w:pPr>
                            </w:p>
                            <w:p w14:paraId="66776278" w14:textId="77777777" w:rsidR="000E31FF" w:rsidRPr="005E5292" w:rsidRDefault="000E31FF" w:rsidP="000E31FF">
                              <w:pPr>
                                <w:pStyle w:val="normaltext"/>
                                <w:spacing w:after="0" w:line="280" w:lineRule="exact"/>
                              </w:pPr>
                            </w:p>
                            <w:p w14:paraId="7B516A16" w14:textId="77777777" w:rsidR="00724E6A" w:rsidRDefault="00724E6A" w:rsidP="00724E6A">
                              <w:pPr>
                                <w:pStyle w:val="normaltext"/>
                                <w:ind w:left="360" w:firstLine="0"/>
                              </w:pPr>
                            </w:p>
                            <w:p w14:paraId="65CD24DD" w14:textId="77777777" w:rsidR="00724E6A" w:rsidRPr="005E5292" w:rsidRDefault="00724E6A" w:rsidP="00724E6A">
                              <w:pPr>
                                <w:pStyle w:val="normaltext"/>
                                <w:ind w:left="360" w:firstLine="0"/>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2" name="Text Box 32"/>
                        <wps:cNvSpPr txBox="1"/>
                        <wps:spPr>
                          <a:xfrm>
                            <a:off x="0" y="48126"/>
                            <a:ext cx="1689735" cy="414020"/>
                          </a:xfrm>
                          <a:prstGeom prst="rect">
                            <a:avLst/>
                          </a:prstGeom>
                          <a:solidFill>
                            <a:srgbClr val="0072CE"/>
                          </a:solidFill>
                          <a:ln w="6350">
                            <a:noFill/>
                          </a:ln>
                        </wps:spPr>
                        <wps:txbx>
                          <w:txbxContent>
                            <w:p w14:paraId="2DF093C2" w14:textId="77777777" w:rsidR="00A405C7" w:rsidRPr="004B5E61" w:rsidRDefault="00105115" w:rsidP="008E0F9A">
                              <w:pPr>
                                <w:ind w:left="0"/>
                                <w:jc w:val="center"/>
                                <w:rPr>
                                  <w:b w:val="0"/>
                                  <w:bCs/>
                                  <w:color w:val="FFFFFF" w:themeColor="background1"/>
                                  <w:sz w:val="28"/>
                                  <w:szCs w:val="28"/>
                                </w:rPr>
                              </w:pPr>
                              <w:r>
                                <w:rPr>
                                  <w:bCs/>
                                  <w:color w:val="FFFFFF" w:themeColor="background1"/>
                                  <w:sz w:val="28"/>
                                  <w:szCs w:val="28"/>
                                </w:rPr>
                                <w:t>November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 name="Text Box 7"/>
                        <wps:cNvSpPr txBox="1"/>
                        <wps:spPr>
                          <a:xfrm>
                            <a:off x="0" y="794084"/>
                            <a:ext cx="1701165" cy="414020"/>
                          </a:xfrm>
                          <a:prstGeom prst="rect">
                            <a:avLst/>
                          </a:prstGeom>
                          <a:solidFill>
                            <a:srgbClr val="0072CE"/>
                          </a:solidFill>
                          <a:ln w="6350">
                            <a:noFill/>
                          </a:ln>
                        </wps:spPr>
                        <wps:txbx>
                          <w:txbxContent>
                            <w:p w14:paraId="34E119BD" w14:textId="1215BD17" w:rsidR="00CB3923" w:rsidRPr="004B5E61" w:rsidRDefault="00CB3923" w:rsidP="00CB3923">
                              <w:pPr>
                                <w:ind w:left="0"/>
                                <w:jc w:val="center"/>
                                <w:rPr>
                                  <w:b w:val="0"/>
                                  <w:bCs/>
                                  <w:color w:val="FFFFFF" w:themeColor="background1"/>
                                  <w:sz w:val="28"/>
                                  <w:szCs w:val="28"/>
                                </w:rPr>
                              </w:pPr>
                              <w:r>
                                <w:rPr>
                                  <w:bCs/>
                                  <w:color w:val="FFFFFF" w:themeColor="background1"/>
                                  <w:sz w:val="28"/>
                                  <w:szCs w:val="28"/>
                                </w:rPr>
                                <w:t>January</w:t>
                              </w:r>
                              <w:r w:rsidR="000E31FF">
                                <w:rPr>
                                  <w:bCs/>
                                  <w:color w:val="FFFFFF" w:themeColor="background1"/>
                                  <w:sz w:val="28"/>
                                  <w:szCs w:val="28"/>
                                </w:rPr>
                                <w:t xml:space="preserve"> 2024</w:t>
                              </w:r>
                              <w:r>
                                <w:rPr>
                                  <w:bCs/>
                                  <w:color w:val="FFFFFF" w:themeColor="background1"/>
                                  <w:sz w:val="28"/>
                                  <w:szCs w:val="2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6" name="Text Box 36"/>
                        <wps:cNvSpPr txBox="1"/>
                        <wps:spPr>
                          <a:xfrm>
                            <a:off x="0" y="3368842"/>
                            <a:ext cx="1701165" cy="414020"/>
                          </a:xfrm>
                          <a:prstGeom prst="rect">
                            <a:avLst/>
                          </a:prstGeom>
                          <a:solidFill>
                            <a:srgbClr val="0072CE"/>
                          </a:solidFill>
                          <a:ln w="6350">
                            <a:noFill/>
                          </a:ln>
                        </wps:spPr>
                        <wps:txbx>
                          <w:txbxContent>
                            <w:p w14:paraId="5F615E0A" w14:textId="0D0DDFC4" w:rsidR="00166ADD" w:rsidRPr="004B5E61" w:rsidRDefault="007852B7" w:rsidP="00166ADD">
                              <w:pPr>
                                <w:ind w:left="0"/>
                                <w:jc w:val="center"/>
                                <w:rPr>
                                  <w:b w:val="0"/>
                                  <w:bCs/>
                                  <w:color w:val="FFFFFF" w:themeColor="background1"/>
                                  <w:sz w:val="28"/>
                                  <w:szCs w:val="28"/>
                                </w:rPr>
                              </w:pPr>
                              <w:r>
                                <w:rPr>
                                  <w:bCs/>
                                  <w:color w:val="FFFFFF" w:themeColor="background1"/>
                                  <w:sz w:val="28"/>
                                  <w:szCs w:val="28"/>
                                </w:rPr>
                                <w:t xml:space="preserve">June </w:t>
                              </w:r>
                              <w:r w:rsidR="00166ADD">
                                <w:rPr>
                                  <w:bCs/>
                                  <w:color w:val="FFFFFF" w:themeColor="background1"/>
                                  <w:sz w:val="28"/>
                                  <w:szCs w:val="2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50" name="Text Box 2950"/>
                        <wps:cNvSpPr txBox="1"/>
                        <wps:spPr>
                          <a:xfrm>
                            <a:off x="0" y="2671011"/>
                            <a:ext cx="1701165" cy="414020"/>
                          </a:xfrm>
                          <a:prstGeom prst="rect">
                            <a:avLst/>
                          </a:prstGeom>
                          <a:solidFill>
                            <a:srgbClr val="0072CE"/>
                          </a:solidFill>
                          <a:ln w="6350">
                            <a:noFill/>
                          </a:ln>
                        </wps:spPr>
                        <wps:txbx>
                          <w:txbxContent>
                            <w:p w14:paraId="2A3FD1B5" w14:textId="29B962EA" w:rsidR="000E31FF" w:rsidRPr="004B5E61" w:rsidRDefault="000E31FF" w:rsidP="000E31FF">
                              <w:pPr>
                                <w:ind w:left="0"/>
                                <w:jc w:val="center"/>
                                <w:rPr>
                                  <w:b w:val="0"/>
                                  <w:bCs/>
                                  <w:color w:val="FFFFFF" w:themeColor="background1"/>
                                  <w:sz w:val="28"/>
                                  <w:szCs w:val="28"/>
                                </w:rPr>
                              </w:pPr>
                              <w:r>
                                <w:rPr>
                                  <w:bCs/>
                                  <w:color w:val="FFFFFF" w:themeColor="background1"/>
                                  <w:sz w:val="28"/>
                                  <w:szCs w:val="28"/>
                                </w:rPr>
                                <w:t xml:space="preserve">October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52" name="Text Box 2952"/>
                        <wps:cNvSpPr txBox="1"/>
                        <wps:spPr>
                          <a:xfrm>
                            <a:off x="0" y="4030579"/>
                            <a:ext cx="1701165" cy="414020"/>
                          </a:xfrm>
                          <a:prstGeom prst="rect">
                            <a:avLst/>
                          </a:prstGeom>
                          <a:solidFill>
                            <a:srgbClr val="0072CE"/>
                          </a:solidFill>
                          <a:ln w="6350">
                            <a:noFill/>
                          </a:ln>
                        </wps:spPr>
                        <wps:txbx>
                          <w:txbxContent>
                            <w:p w14:paraId="4E917970" w14:textId="35A363C6" w:rsidR="00AC130B" w:rsidRPr="004B5E61" w:rsidRDefault="00AC130B" w:rsidP="00AC130B">
                              <w:pPr>
                                <w:ind w:left="0"/>
                                <w:jc w:val="center"/>
                                <w:rPr>
                                  <w:b w:val="0"/>
                                  <w:bCs/>
                                  <w:color w:val="FFFFFF" w:themeColor="background1"/>
                                  <w:sz w:val="28"/>
                                  <w:szCs w:val="28"/>
                                </w:rPr>
                              </w:pPr>
                              <w:r>
                                <w:rPr>
                                  <w:bCs/>
                                  <w:color w:val="FFFFFF" w:themeColor="background1"/>
                                  <w:sz w:val="28"/>
                                  <w:szCs w:val="28"/>
                                </w:rPr>
                                <w:t xml:space="preserve">June 2025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DF038EA" id="Group 2945" o:spid="_x0000_s1031" style="position:absolute;left:0;text-align:left;margin-left:-16pt;margin-top:5.65pt;width:547.6pt;height:351.8pt;z-index:251658266;mso-position-horizontal-relative:margin;mso-width-relative:margin;mso-height-relative:margin" coordsize="69542,4468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Lf8s2wwQAAE4aAAAOAAAAZHJzL2Uyb0RvYy54bWzsWVtv2zYUfh+w/0BowLABSaybbVmLU3hO&#13;&#10;E7QLkmDp0GeaoixuEsmSVGzv1++QsmTHzrClKQrEzYvM67l85zuHtHT6ZlmV6J4qzQQfe8GJ7yHK&#13;&#10;icgYn4+9Pz5cHCce0gbzDJeC07G3otp7c/b9d6cLmdJQFKLMqEIghOt0IcdeYYxMez1NClphfSIk&#13;&#10;5TCZC1VhA10172UKL0B6VfZC3x/0FkJlUglCtYbR82bSO3Py85wSc5PnmhpUjj2wzbincs+ZffbO&#13;&#10;TnE6V1gWjKzNwJ9hRYUZB6WdqHNsMKoV2xNVMaKEFrk5IaLqiTxnhDofwJvA3/HmUolaOl/m6WIu&#13;&#10;O5gA2h2cPlssub6/VPJO3ipAYiHngIXrWV+WuarsL1iJlg6yVQcZXRpEYHAw6sdhP/IQgbk4HiT+&#13;&#10;KGhAJQUgv7ePFG//Y2evVdx7YM5CAkH0BgP9PAzuCiypg1angMGtQiwbe2HfQxxXwNMP1sFfxRLB&#13;&#10;kEPGLbM4IbOEceB6O65h8F/hCvp+NIqHDSQtaMHQD4IB6HKgBbEfOiJ2nuNUKm0uqaiQbYw9BTx2&#13;&#10;9ML3V9qAPbC0XWJVa1Gy7IKVpeuo+WxaKnSPLef9YTh9a9XDlgfLSo4WEL+o7zvJXNj9zbqSw3IL&#13;&#10;eOOabZnlbNlA1Lo9E9kK0FCiySktyQUDY6+wNrdYQRJBukFhMDfwyEsBusS65aFCqL8fG7frIa4w&#13;&#10;66EFJOXY059qrKiHynccIj4K4thmsevE/SHghtT2zGx7htfVVAAGAZQgSVzTrjdl28yVqD5C/ZhY&#13;&#10;rTCFOQHdY48Y1XampikWUIEInUzcMshcic0Vv5PECreY22B8WH7ESq4jZiDW16JlGU53AtestTu5&#13;&#10;mNRG5MxF1SLd4LoOADDepuVXoH4A/u9Q3w5lVBNA4De6Qhk2VKc//rCc/OIe1xDPagbVO/TDKHVP&#13;&#10;dGx/YnQtlCnQ74wUleAZugX+Mk4MmoqqqjkzK3SpMDcIS1kygg0cHhrZWn+0tYTxpuzDJEQmQ7qW&#13;&#10;EuQibUu93VDQMgNLzhtzNq33mANpVs6UFE22dZBSaHr0cAxrK5E+KuqCzpSVdTyRipVriY3t1ifJ&#13;&#10;aOOFEpBtR+ii5vbkQ3iuKK1gTqOfiOBGYWL0z0ANkdWEZo07bM5pdgTgiD8hvVG+3guLuc6pUrDO&#13;&#10;CARnE6jolOlug0bAQ9BBKEJo4/ymdUOMWIcnTrdwfcdzBUmqamJqRdFtiTm3RoN11hAnV5bU0Eel&#13;&#10;vq85tTj0t0XeGUX53BT0oSAbtZxxXIL9NnRWi02epwnfsXeKJTMgEhL3L70x+n/qaqsX1PynFPMg&#13;&#10;CZPEh3zYPwH7QdiPHzkBv1Q1tzch2tXz0rhz5wsV86iF44CLufnmSnkU7pVyGHrOLSZOgnBgJeC0&#13;&#10;u8MMktEwepl3mLgF44Bp/y3eYYZ7vHcXb3t/emK9byr9cBT7iSPLFu9f8N29+yvzyvuDurtHgz3i&#13;&#10;w9BzCn4UDZIkdofGYVC/g+OV+gdF/XAE7y92/7i6wefQPxwMA3hFs3PjecGVvzsHX+l/aPTfv+wD&#13;&#10;/Z953fcjvz8cHQ79k/YwfKX/16K/e3sPHy3ci2d4iWU/sNivItt995Jz8xno7B8AAAD//wMAUEsD&#13;&#10;BBQABgAIAAAAIQBbjGxs5wAAABABAAAPAAAAZHJzL2Rvd25yZXYueG1sTI/NbsIwEITvlfoO1lbq&#13;&#10;DRwnLaUhDkL054QqFSqh3ky8JBGxHcUmCW/f5VQuK61mdna+bDmahvXY+dpZCWIaAUNbOF3bUsLP&#13;&#10;7mMyB+aDslo1zqKEC3pY5vd3mUq1G+w39ttQMgqxPlUSqhDalHNfVGiUn7oWLWlH1xkVaO1Krjs1&#13;&#10;ULhpeBxFM25UbelDpVpcV1ictmcj4XNQwyoR7/3mdFxffnfPX/uNQCkfH8a3BY3VAljAMfxfwJWB&#13;&#10;+kNOxQ7ubLVnjYRJEhNQIEEkwK6GaJbEwA4SXsTTK/A847cg+R8AAAD//wMAUEsBAi0AFAAGAAgA&#13;&#10;AAAhALaDOJL+AAAA4QEAABMAAAAAAAAAAAAAAAAAAAAAAFtDb250ZW50X1R5cGVzXS54bWxQSwEC&#13;&#10;LQAUAAYACAAAACEAOP0h/9YAAACUAQAACwAAAAAAAAAAAAAAAAAvAQAAX3JlbHMvLnJlbHNQSwEC&#13;&#10;LQAUAAYACAAAACEAC3/LNsMEAABOGgAADgAAAAAAAAAAAAAAAAAuAgAAZHJzL2Uyb0RvYy54bWxQ&#13;&#10;SwECLQAUAAYACAAAACEAW4xsbOcAAAAQAQAADwAAAAAAAAAAAAAAAAAdBwAAZHJzL2Rvd25yZXYu&#13;&#10;eG1sUEsFBgAAAAAEAAQA8wAAADEIAAAAAA==&#13;&#10;">
                <v:shapetype id="_x0000_t202" coordsize="21600,21600" o:spt="202" path="m,l,21600r21600,l21600,xe">
                  <v:stroke joinstyle="miter"/>
                  <v:path gradientshapeok="t" o:connecttype="rect"/>
                </v:shapetype>
                <v:shape id="Text Box 25" o:spid="_x0000_s1032" type="#_x0000_t202" style="position:absolute;top:15039;width:17011;height:414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5WxS/yQAAAOAAAAAPAAAAZHJzL2Rvd25yZXYueG1sRI9Pa8JA&#13;&#10;FMTvBb/D8oTe6saUFomuohVt8SD+u3h7ZJ9JMPt2m11N/PbdQqGXgWGY3zCTWWdqcafGV5YVDAcJ&#13;&#10;COLc6ooLBafj6mUEwgdkjbVlUvAgD7Np72mCmbYt7+l+CIWIEPYZKihDcJmUPi/JoB9YRxyzi20M&#13;&#10;hmibQuoG2wg3tUyT5F0arDgulOjoo6T8ergZBbtNXbizG35v0sdn+3pcbK/rnJR67nfLcZT5GESg&#13;&#10;Lvw3/hBfWkH6Br+H4hmQ0x8AAAD//wMAUEsBAi0AFAAGAAgAAAAhANvh9svuAAAAhQEAABMAAAAA&#13;&#10;AAAAAAAAAAAAAAAAAFtDb250ZW50X1R5cGVzXS54bWxQSwECLQAUAAYACAAAACEAWvQsW78AAAAV&#13;&#10;AQAACwAAAAAAAAAAAAAAAAAfAQAAX3JlbHMvLnJlbHNQSwECLQAUAAYACAAAACEA+VsUv8kAAADg&#13;&#10;AAAADwAAAAAAAAAAAAAAAAAHAgAAZHJzL2Rvd25yZXYueG1sUEsFBgAAAAADAAMAtwAAAP0CAAAA&#13;&#10;AA==&#13;&#10;" fillcolor="#0072ce" stroked="f" strokeweight=".5pt">
                  <v:textbox>
                    <w:txbxContent>
                      <w:p w14:paraId="346FC019" w14:textId="3487CFAC" w:rsidR="00595C61" w:rsidRPr="004B5E61" w:rsidRDefault="004716EF" w:rsidP="00595C61">
                        <w:pPr>
                          <w:ind w:left="0"/>
                          <w:jc w:val="center"/>
                          <w:rPr>
                            <w:b w:val="0"/>
                            <w:bCs/>
                            <w:color w:val="FFFFFF" w:themeColor="background1"/>
                            <w:sz w:val="28"/>
                            <w:szCs w:val="28"/>
                          </w:rPr>
                        </w:pPr>
                        <w:r>
                          <w:rPr>
                            <w:bCs/>
                            <w:color w:val="FFFFFF" w:themeColor="background1"/>
                            <w:sz w:val="28"/>
                            <w:szCs w:val="28"/>
                          </w:rPr>
                          <w:t>February</w:t>
                        </w:r>
                        <w:r w:rsidR="006D20B0">
                          <w:rPr>
                            <w:bCs/>
                            <w:color w:val="FFFFFF" w:themeColor="background1"/>
                            <w:sz w:val="28"/>
                            <w:szCs w:val="28"/>
                          </w:rPr>
                          <w:t xml:space="preserve">- </w:t>
                        </w:r>
                        <w:r w:rsidR="001329E3">
                          <w:rPr>
                            <w:bCs/>
                            <w:color w:val="FFFFFF" w:themeColor="background1"/>
                            <w:sz w:val="28"/>
                            <w:szCs w:val="28"/>
                          </w:rPr>
                          <w:t>April</w:t>
                        </w:r>
                        <w:r w:rsidR="00595C61">
                          <w:rPr>
                            <w:bCs/>
                            <w:color w:val="FFFFFF" w:themeColor="background1"/>
                            <w:sz w:val="28"/>
                            <w:szCs w:val="28"/>
                          </w:rPr>
                          <w:t xml:space="preserve"> </w:t>
                        </w:r>
                      </w:p>
                    </w:txbxContent>
                  </v:textbox>
                </v:shape>
                <v:shape id="Text Box 10" o:spid="_x0000_s1033" type="#_x0000_t202" alt="Key dates:&#10;&#10;November 2023: 2023 - 2024 North Richmond Precinct Community Grant applications open, Community information and support sessions held&#13;&#10;&#13;&#10;January 2024: Applications close, Applications assessed&#13;&#10;&#13;&#10;February-April 2024: Grant recipient approval, Funding agreements (contracts) produced and signed, Project funding transferred to grant recipients, Projects commence   &#13;&#10;&#13;&#10;October 2024: Community Infrastructure Planning projects complete &#13;&#10;&#13;&#10;June 2025: Community Strengthening projects and final reporting complete &#13;&#10;&#13;&#10;June 2025: Community Infrastructure Capital Works projects and final reporting complete &#13;&#10;" style="position:absolute;left:18288;width:51254;height:44680;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xKTHLyQAAAOAAAAAPAAAAZHJzL2Rvd25yZXYueG1sRI9Na8JA&#13;&#10;EIbvBf/DMoVeim5aqUp0ldJP8aaxLb0N2WkSzM6G7DaJ/945FHoZ3mGY5+VZbQZXq47aUHk2cDdJ&#13;&#10;QBHn3lZcGDhmr+MFqBCRLdaeycCZAmzWo6sVptb3vKfuEAslEA4pGihjbFKtQ16SwzDxDbHcfnzr&#13;&#10;MMraFtq22Avc1fo+SWbaYcXSUGJDTyXlp8OvM/B9W3ztwvD20U8fps3Le5fNP21mzM318LyU8bgE&#13;&#10;FWmI/x9/iK0VB1EQIQmg1xcAAAD//wMAUEsBAi0AFAAGAAgAAAAhANvh9svuAAAAhQEAABMAAAAA&#13;&#10;AAAAAAAAAAAAAAAAAFtDb250ZW50X1R5cGVzXS54bWxQSwECLQAUAAYACAAAACEAWvQsW78AAAAV&#13;&#10;AQAACwAAAAAAAAAAAAAAAAAfAQAAX3JlbHMvLnJlbHNQSwECLQAUAAYACAAAACEAsSkxy8kAAADg&#13;&#10;AAAADwAAAAAAAAAAAAAAAAAHAgAAZHJzL2Rvd25yZXYueG1sUEsFBgAAAAADAAMAtwAAAP0CAAAA&#13;&#10;AA==&#13;&#10;" fillcolor="white [3201]" stroked="f" strokeweight=".5pt">
                  <v:textbox>
                    <w:txbxContent>
                      <w:p w14:paraId="11905FBB" w14:textId="79F08614" w:rsidR="004765F8" w:rsidRPr="00E17954" w:rsidRDefault="00724E6A" w:rsidP="00E17954">
                        <w:pPr>
                          <w:pStyle w:val="Body"/>
                        </w:pPr>
                        <w:r w:rsidRPr="00E17954">
                          <w:t>2023 -</w:t>
                        </w:r>
                        <w:r w:rsidR="00C15B63" w:rsidRPr="00E17954">
                          <w:t xml:space="preserve"> </w:t>
                        </w:r>
                        <w:r w:rsidRPr="00E17954">
                          <w:t>2024 North Richmond Precinct Community Grant applications open</w:t>
                        </w:r>
                      </w:p>
                      <w:p w14:paraId="4EA26DB9" w14:textId="37EDBD7B" w:rsidR="00481B45" w:rsidRPr="00E17954" w:rsidRDefault="00481B45" w:rsidP="00E17954">
                        <w:pPr>
                          <w:pStyle w:val="Body"/>
                        </w:pPr>
                        <w:r w:rsidRPr="00E17954">
                          <w:t>Community information</w:t>
                        </w:r>
                        <w:r w:rsidR="00190310" w:rsidRPr="00E17954">
                          <w:t xml:space="preserve"> and support </w:t>
                        </w:r>
                        <w:r w:rsidRPr="00E17954">
                          <w:t xml:space="preserve">sessions </w:t>
                        </w:r>
                        <w:r w:rsidR="00B34044" w:rsidRPr="00E17954">
                          <w:t>held</w:t>
                        </w:r>
                      </w:p>
                      <w:p w14:paraId="602A3790" w14:textId="77777777" w:rsidR="00481B45" w:rsidRPr="00E17954" w:rsidRDefault="00481B45" w:rsidP="00E17954">
                        <w:pPr>
                          <w:pStyle w:val="Body"/>
                        </w:pPr>
                      </w:p>
                      <w:p w14:paraId="5E18039D" w14:textId="256CC598" w:rsidR="00E06844" w:rsidRPr="00E17954" w:rsidRDefault="004765F8" w:rsidP="00E17954">
                        <w:pPr>
                          <w:pStyle w:val="Body"/>
                        </w:pPr>
                        <w:r w:rsidRPr="00E17954">
                          <w:t>Applications close</w:t>
                        </w:r>
                      </w:p>
                      <w:p w14:paraId="2E317B52" w14:textId="16F6F092" w:rsidR="00CB3923" w:rsidRPr="00E17954" w:rsidRDefault="00CB3923" w:rsidP="00E17954">
                        <w:pPr>
                          <w:pStyle w:val="Body"/>
                        </w:pPr>
                        <w:r w:rsidRPr="00E17954">
                          <w:t>Applications assessed</w:t>
                        </w:r>
                      </w:p>
                      <w:p w14:paraId="3E98B64E" w14:textId="444A7D78" w:rsidR="004765F8" w:rsidRPr="00E17954" w:rsidRDefault="00122599" w:rsidP="00E17954">
                        <w:pPr>
                          <w:pStyle w:val="Body"/>
                        </w:pPr>
                        <w:r>
                          <w:br/>
                        </w:r>
                        <w:r w:rsidR="004765F8" w:rsidRPr="00E17954">
                          <w:t>Grant recipient approval</w:t>
                        </w:r>
                      </w:p>
                      <w:p w14:paraId="649977E6" w14:textId="77777777" w:rsidR="00E06844" w:rsidRPr="00E17954" w:rsidRDefault="004765F8" w:rsidP="00E17954">
                        <w:pPr>
                          <w:pStyle w:val="Body"/>
                        </w:pPr>
                        <w:r w:rsidRPr="00E17954">
                          <w:t>Funding agreements (contracts) produced and signed</w:t>
                        </w:r>
                      </w:p>
                      <w:p w14:paraId="55AE5F4C" w14:textId="77777777" w:rsidR="00763467" w:rsidRPr="00E17954" w:rsidRDefault="004765F8" w:rsidP="00E17954">
                        <w:pPr>
                          <w:pStyle w:val="Body"/>
                        </w:pPr>
                        <w:r w:rsidRPr="00E17954">
                          <w:t xml:space="preserve">Project funding transferred to grant recipients </w:t>
                        </w:r>
                      </w:p>
                      <w:p w14:paraId="102E3CEF" w14:textId="77777777" w:rsidR="007852B7" w:rsidRPr="00E17954" w:rsidRDefault="00763467" w:rsidP="001024EB">
                        <w:pPr>
                          <w:pStyle w:val="Body"/>
                          <w:spacing w:after="0" w:line="240" w:lineRule="auto"/>
                        </w:pPr>
                        <w:r w:rsidRPr="00E17954">
                          <w:t xml:space="preserve">Projects commence </w:t>
                        </w:r>
                        <w:r w:rsidR="004765F8" w:rsidRPr="00E17954">
                          <w:t xml:space="preserve">  </w:t>
                        </w:r>
                      </w:p>
                      <w:p w14:paraId="5770EF20" w14:textId="77777777" w:rsidR="001024EB" w:rsidRDefault="001024EB" w:rsidP="001024EB">
                        <w:pPr>
                          <w:pStyle w:val="Body"/>
                          <w:spacing w:after="0" w:line="240" w:lineRule="auto"/>
                        </w:pPr>
                      </w:p>
                      <w:p w14:paraId="49B8A07A" w14:textId="77777777" w:rsidR="009B64FB" w:rsidRDefault="009B64FB" w:rsidP="009B64FB">
                        <w:pPr>
                          <w:pStyle w:val="Body"/>
                          <w:spacing w:after="0" w:line="240" w:lineRule="auto"/>
                        </w:pPr>
                      </w:p>
                      <w:p w14:paraId="29CF2F96" w14:textId="5634FC1C" w:rsidR="004765F8" w:rsidRPr="00E17954" w:rsidRDefault="00B446AE" w:rsidP="009B64FB">
                        <w:pPr>
                          <w:pStyle w:val="Body"/>
                          <w:spacing w:after="0" w:line="240" w:lineRule="auto"/>
                        </w:pPr>
                        <w:r w:rsidRPr="00E17954">
                          <w:t xml:space="preserve">Community Infrastructure Planning projects complete </w:t>
                        </w:r>
                      </w:p>
                      <w:p w14:paraId="68BD076F" w14:textId="77777777" w:rsidR="00E21689" w:rsidRPr="00E17954" w:rsidRDefault="00E21689" w:rsidP="009B64FB">
                        <w:pPr>
                          <w:pStyle w:val="Body"/>
                          <w:spacing w:after="0" w:line="240" w:lineRule="auto"/>
                        </w:pPr>
                      </w:p>
                      <w:p w14:paraId="02DD9E3F" w14:textId="77777777" w:rsidR="000E31FF" w:rsidRPr="00E17954" w:rsidRDefault="000E31FF" w:rsidP="009B64FB">
                        <w:pPr>
                          <w:pStyle w:val="Body"/>
                          <w:spacing w:after="0" w:line="240" w:lineRule="auto"/>
                        </w:pPr>
                      </w:p>
                      <w:p w14:paraId="42BE8CE8" w14:textId="77777777" w:rsidR="009B64FB" w:rsidRDefault="009B64FB" w:rsidP="009B64FB">
                        <w:pPr>
                          <w:pStyle w:val="Body"/>
                          <w:spacing w:after="0" w:line="240" w:lineRule="auto"/>
                        </w:pPr>
                      </w:p>
                      <w:p w14:paraId="793F1950" w14:textId="23306943" w:rsidR="000E31FF" w:rsidRPr="00E17954" w:rsidRDefault="00AC130B" w:rsidP="009B64FB">
                        <w:pPr>
                          <w:pStyle w:val="Body"/>
                          <w:spacing w:after="0" w:line="240" w:lineRule="auto"/>
                        </w:pPr>
                        <w:r w:rsidRPr="00E17954">
                          <w:t xml:space="preserve">Community Strengthening projects </w:t>
                        </w:r>
                        <w:r w:rsidR="003C44B8" w:rsidRPr="00E17954">
                          <w:t xml:space="preserve">and final reporting </w:t>
                        </w:r>
                        <w:r w:rsidRPr="00E17954">
                          <w:t xml:space="preserve">complete </w:t>
                        </w:r>
                      </w:p>
                      <w:p w14:paraId="6C34DD5E" w14:textId="77777777" w:rsidR="00AC130B" w:rsidRPr="00E17954" w:rsidRDefault="00AC130B" w:rsidP="00E17954">
                        <w:pPr>
                          <w:pStyle w:val="Body"/>
                        </w:pPr>
                      </w:p>
                      <w:p w14:paraId="0A830B82" w14:textId="77777777" w:rsidR="00E17954" w:rsidRPr="00E17954" w:rsidRDefault="00E17954" w:rsidP="00E17954">
                        <w:pPr>
                          <w:pStyle w:val="Body"/>
                        </w:pPr>
                      </w:p>
                      <w:p w14:paraId="1D1FE8DB" w14:textId="7E4A3524" w:rsidR="00AC130B" w:rsidRPr="00E17954" w:rsidRDefault="00E17954" w:rsidP="00E17954">
                        <w:pPr>
                          <w:pStyle w:val="Body"/>
                        </w:pPr>
                        <w:r w:rsidRPr="00E17954">
                          <w:t>C</w:t>
                        </w:r>
                        <w:r w:rsidR="00E44641" w:rsidRPr="00E17954">
                          <w:t xml:space="preserve">ommunity Infrastructure Capital Works projects </w:t>
                        </w:r>
                        <w:r w:rsidR="003C44B8" w:rsidRPr="00E17954">
                          <w:t xml:space="preserve">and final reporting </w:t>
                        </w:r>
                        <w:r w:rsidR="00E44641" w:rsidRPr="00E17954">
                          <w:t xml:space="preserve">complete </w:t>
                        </w:r>
                      </w:p>
                      <w:p w14:paraId="715C6E63" w14:textId="77777777" w:rsidR="000E31FF" w:rsidRDefault="000E31FF" w:rsidP="000E31FF">
                        <w:pPr>
                          <w:pStyle w:val="ListParagraph"/>
                        </w:pPr>
                      </w:p>
                      <w:p w14:paraId="4140E34A" w14:textId="77777777" w:rsidR="000E31FF" w:rsidRDefault="000E31FF" w:rsidP="000E31FF">
                        <w:pPr>
                          <w:pStyle w:val="normaltext"/>
                          <w:spacing w:after="0" w:line="280" w:lineRule="exact"/>
                        </w:pPr>
                      </w:p>
                      <w:p w14:paraId="66776278" w14:textId="77777777" w:rsidR="000E31FF" w:rsidRPr="005E5292" w:rsidRDefault="000E31FF" w:rsidP="000E31FF">
                        <w:pPr>
                          <w:pStyle w:val="normaltext"/>
                          <w:spacing w:after="0" w:line="280" w:lineRule="exact"/>
                        </w:pPr>
                      </w:p>
                      <w:p w14:paraId="7B516A16" w14:textId="77777777" w:rsidR="00724E6A" w:rsidRDefault="00724E6A" w:rsidP="00724E6A">
                        <w:pPr>
                          <w:pStyle w:val="normaltext"/>
                          <w:ind w:left="360" w:firstLine="0"/>
                        </w:pPr>
                      </w:p>
                      <w:p w14:paraId="65CD24DD" w14:textId="77777777" w:rsidR="00724E6A" w:rsidRPr="005E5292" w:rsidRDefault="00724E6A" w:rsidP="00724E6A">
                        <w:pPr>
                          <w:pStyle w:val="normaltext"/>
                          <w:ind w:left="360" w:firstLine="0"/>
                        </w:pPr>
                      </w:p>
                    </w:txbxContent>
                  </v:textbox>
                </v:shape>
                <v:shape id="Text Box 32" o:spid="_x0000_s1034" type="#_x0000_t202" style="position:absolute;top:481;width:16897;height:414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zaxoWyAAAAOAAAAAPAAAAZHJzL2Rvd25yZXYueG1sRI9Pa8JA&#13;&#10;FMTvBb/D8oTe6sYIItFV/EOreCit9tLbI/tMgtm3a3Zr4rd3C4KXgWGY3zCzRWdqcaXGV5YVDAcJ&#13;&#10;COLc6ooLBT/H97cJCB+QNdaWScGNPCzmvZcZZtq2/E3XQyhEhLDPUEEZgsuk9HlJBv3AOuKYnWxj&#13;&#10;METbFFI32Ea4qWWaJGNpsOK4UKKjdUn5+fBnFHzt68L9uuFln9627ei4+jx/5KTUa7/bTKMspyAC&#13;&#10;deHZeCB2WsEohf9D8QzI+R0AAP//AwBQSwECLQAUAAYACAAAACEA2+H2y+4AAACFAQAAEwAAAAAA&#13;&#10;AAAAAAAAAAAAAAAAW0NvbnRlbnRfVHlwZXNdLnhtbFBLAQItABQABgAIAAAAIQBa9CxbvwAAABUB&#13;&#10;AAALAAAAAAAAAAAAAAAAAB8BAABfcmVscy8ucmVsc1BLAQItABQABgAIAAAAIQDzaxoWyAAAAOAA&#13;&#10;AAAPAAAAAAAAAAAAAAAAAAcCAABkcnMvZG93bnJldi54bWxQSwUGAAAAAAMAAwC3AAAA/AIAAAAA&#13;&#10;" fillcolor="#0072ce" stroked="f" strokeweight=".5pt">
                  <v:textbox>
                    <w:txbxContent>
                      <w:p w14:paraId="2DF093C2" w14:textId="77777777" w:rsidR="00A405C7" w:rsidRPr="004B5E61" w:rsidRDefault="00105115" w:rsidP="008E0F9A">
                        <w:pPr>
                          <w:ind w:left="0"/>
                          <w:jc w:val="center"/>
                          <w:rPr>
                            <w:b w:val="0"/>
                            <w:bCs/>
                            <w:color w:val="FFFFFF" w:themeColor="background1"/>
                            <w:sz w:val="28"/>
                            <w:szCs w:val="28"/>
                          </w:rPr>
                        </w:pPr>
                        <w:r>
                          <w:rPr>
                            <w:bCs/>
                            <w:color w:val="FFFFFF" w:themeColor="background1"/>
                            <w:sz w:val="28"/>
                            <w:szCs w:val="28"/>
                          </w:rPr>
                          <w:t>November</w:t>
                        </w:r>
                      </w:p>
                    </w:txbxContent>
                  </v:textbox>
                </v:shape>
                <v:shape id="Text Box 7" o:spid="_x0000_s1035" type="#_x0000_t202" style="position:absolute;top:7940;width:17011;height:4141;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RqIexwAAAN8AAAAPAAAAZHJzL2Rvd25yZXYueG1sRI9BawIx&#13;&#10;FITvBf9DeIK3mlVBZTWKVqziQaz20ttj87q7uHlJN6m7/nsjFHoZGIb5hpkvW1OJG9W+tKxg0E9A&#13;&#10;EGdWl5wr+LxsX6cgfEDWWFkmBXfysFx0XuaYatvwB93OIRcRwj5FBUUILpXSZwUZ9H3riGP2bWuD&#13;&#10;Ido6l7rGJsJNJYdJMpYGS44LBTp6Kyi7nn+NgtOhyt2XG/wchvddM7qsj9f3jJTqddvNLMpqBiJQ&#13;&#10;G/4bf4i9VjCB55/4BeTiAQAA//8DAFBLAQItABQABgAIAAAAIQDb4fbL7gAAAIUBAAATAAAAAAAA&#13;&#10;AAAAAAAAAAAAAABbQ29udGVudF9UeXBlc10ueG1sUEsBAi0AFAAGAAgAAAAhAFr0LFu/AAAAFQEA&#13;&#10;AAsAAAAAAAAAAAAAAAAAHwEAAF9yZWxzLy5yZWxzUEsBAi0AFAAGAAgAAAAhADdGoh7HAAAA3wAA&#13;&#10;AA8AAAAAAAAAAAAAAAAABwIAAGRycy9kb3ducmV2LnhtbFBLBQYAAAAAAwADALcAAAD7AgAAAAA=&#13;&#10;" fillcolor="#0072ce" stroked="f" strokeweight=".5pt">
                  <v:textbox>
                    <w:txbxContent>
                      <w:p w14:paraId="34E119BD" w14:textId="1215BD17" w:rsidR="00CB3923" w:rsidRPr="004B5E61" w:rsidRDefault="00CB3923" w:rsidP="00CB3923">
                        <w:pPr>
                          <w:ind w:left="0"/>
                          <w:jc w:val="center"/>
                          <w:rPr>
                            <w:b w:val="0"/>
                            <w:bCs/>
                            <w:color w:val="FFFFFF" w:themeColor="background1"/>
                            <w:sz w:val="28"/>
                            <w:szCs w:val="28"/>
                          </w:rPr>
                        </w:pPr>
                        <w:r>
                          <w:rPr>
                            <w:bCs/>
                            <w:color w:val="FFFFFF" w:themeColor="background1"/>
                            <w:sz w:val="28"/>
                            <w:szCs w:val="28"/>
                          </w:rPr>
                          <w:t>January</w:t>
                        </w:r>
                        <w:r w:rsidR="000E31FF">
                          <w:rPr>
                            <w:bCs/>
                            <w:color w:val="FFFFFF" w:themeColor="background1"/>
                            <w:sz w:val="28"/>
                            <w:szCs w:val="28"/>
                          </w:rPr>
                          <w:t xml:space="preserve"> 2024</w:t>
                        </w:r>
                        <w:r>
                          <w:rPr>
                            <w:bCs/>
                            <w:color w:val="FFFFFF" w:themeColor="background1"/>
                            <w:sz w:val="28"/>
                            <w:szCs w:val="28"/>
                          </w:rPr>
                          <w:t xml:space="preserve"> </w:t>
                        </w:r>
                      </w:p>
                    </w:txbxContent>
                  </v:textbox>
                </v:shape>
                <v:shape id="Text Box 36" o:spid="_x0000_s1036" type="#_x0000_t202" style="position:absolute;top:33688;width:17011;height:414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MUBwVyQAAAOAAAAAPAAAAZHJzL2Rvd25yZXYueG1sRI9La8Mw&#13;&#10;EITvhfwHsYHeGjkJhOJYDnnQBzmE5nHJbbE2tom1Ui01dv59FSj0MjAM8w2TLXrTiBu1vrasYDxK&#13;&#10;QBAXVtdcKjgd315eQfiArLGxTAru5GGRD54yTLXteE+3QyhFhLBPUUEVgkul9EVFBv3IOuKYXWxr&#13;&#10;METbllK32EW4aeQkSWbSYM1xoUJH64qK6+HHKPjaNqU7u/H3dnL/6KbH1e76XpBSz8N+M4+ynIMI&#13;&#10;1If/xh/iUyuYzuBxKJ4Bmf8CAAD//wMAUEsBAi0AFAAGAAgAAAAhANvh9svuAAAAhQEAABMAAAAA&#13;&#10;AAAAAAAAAAAAAAAAAFtDb250ZW50X1R5cGVzXS54bWxQSwECLQAUAAYACAAAACEAWvQsW78AAAAV&#13;&#10;AQAACwAAAAAAAAAAAAAAAAAfAQAAX3JlbHMvLnJlbHNQSwECLQAUAAYACAAAACEAjFAcFckAAADg&#13;&#10;AAAADwAAAAAAAAAAAAAAAAAHAgAAZHJzL2Rvd25yZXYueG1sUEsFBgAAAAADAAMAtwAAAP0CAAAA&#13;&#10;AA==&#13;&#10;" fillcolor="#0072ce" stroked="f" strokeweight=".5pt">
                  <v:textbox>
                    <w:txbxContent>
                      <w:p w14:paraId="5F615E0A" w14:textId="0D0DDFC4" w:rsidR="00166ADD" w:rsidRPr="004B5E61" w:rsidRDefault="007852B7" w:rsidP="00166ADD">
                        <w:pPr>
                          <w:ind w:left="0"/>
                          <w:jc w:val="center"/>
                          <w:rPr>
                            <w:b w:val="0"/>
                            <w:bCs/>
                            <w:color w:val="FFFFFF" w:themeColor="background1"/>
                            <w:sz w:val="28"/>
                            <w:szCs w:val="28"/>
                          </w:rPr>
                        </w:pPr>
                        <w:r>
                          <w:rPr>
                            <w:bCs/>
                            <w:color w:val="FFFFFF" w:themeColor="background1"/>
                            <w:sz w:val="28"/>
                            <w:szCs w:val="28"/>
                          </w:rPr>
                          <w:t xml:space="preserve">June </w:t>
                        </w:r>
                        <w:r w:rsidR="00166ADD">
                          <w:rPr>
                            <w:bCs/>
                            <w:color w:val="FFFFFF" w:themeColor="background1"/>
                            <w:sz w:val="28"/>
                            <w:szCs w:val="28"/>
                          </w:rPr>
                          <w:t xml:space="preserve"> </w:t>
                        </w:r>
                      </w:p>
                    </w:txbxContent>
                  </v:textbox>
                </v:shape>
                <v:shape id="Text Box 2950" o:spid="_x0000_s1037" type="#_x0000_t202" style="position:absolute;top:26710;width:17011;height:414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DszezAAAAOIAAAAPAAAAZHJzL2Rvd25yZXYueG1sRI9NS8NA&#13;&#10;EIbvQv/DMgVvdtMUxabdFrX4QQ+ibS/ehuyYhGZn1+zapP/eORS8DLwM7/PyLNeDa9WJuth4NjCd&#13;&#10;ZKCIS28brgwc9s8396BiQrbYeiYDZ4qwXo2ullhY3/MnnXapUgLhWKCBOqVQaB3LmhzGiQ/E8vv2&#13;&#10;ncMksau07bAXuGt1nmV32mHDslBjoKeayuPu1xn42LZV+ArTn21+fu1n+8f340tJxlyPh81CzsMC&#13;&#10;VKIh/TcuiDdrIJ/fioQoiQ7o1R8AAAD//wMAUEsBAi0AFAAGAAgAAAAhANvh9svuAAAAhQEAABMA&#13;&#10;AAAAAAAAAAAAAAAAAAAAAFtDb250ZW50X1R5cGVzXS54bWxQSwECLQAUAAYACAAAACEAWvQsW78A&#13;&#10;AAAVAQAACwAAAAAAAAAAAAAAAAAfAQAAX3JlbHMvLnJlbHNQSwECLQAUAAYACAAAACEAvw7M3swA&#13;&#10;AADiAAAADwAAAAAAAAAAAAAAAAAHAgAAZHJzL2Rvd25yZXYueG1sUEsFBgAAAAADAAMAtwAAAAAD&#13;&#10;AAAAAA==&#13;&#10;" fillcolor="#0072ce" stroked="f" strokeweight=".5pt">
                  <v:textbox>
                    <w:txbxContent>
                      <w:p w14:paraId="2A3FD1B5" w14:textId="29B962EA" w:rsidR="000E31FF" w:rsidRPr="004B5E61" w:rsidRDefault="000E31FF" w:rsidP="000E31FF">
                        <w:pPr>
                          <w:ind w:left="0"/>
                          <w:jc w:val="center"/>
                          <w:rPr>
                            <w:b w:val="0"/>
                            <w:bCs/>
                            <w:color w:val="FFFFFF" w:themeColor="background1"/>
                            <w:sz w:val="28"/>
                            <w:szCs w:val="28"/>
                          </w:rPr>
                        </w:pPr>
                        <w:r>
                          <w:rPr>
                            <w:bCs/>
                            <w:color w:val="FFFFFF" w:themeColor="background1"/>
                            <w:sz w:val="28"/>
                            <w:szCs w:val="28"/>
                          </w:rPr>
                          <w:t xml:space="preserve">October </w:t>
                        </w:r>
                      </w:p>
                    </w:txbxContent>
                  </v:textbox>
                </v:shape>
                <v:shape id="Text Box 2952" o:spid="_x0000_s1038" type="#_x0000_t202" style="position:absolute;top:40305;width:17011;height:4140;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gkPcyywAAAOIAAAAPAAAAZHJzL2Rvd25yZXYueG1sRI9Ba8JA&#13;&#10;FITvBf/D8gre6sZIpY2uYitW8VBa9eLtkX1Ngtm3a3Y18d+7hUIvA8Mw3zDTeWdqcaXGV5YVDAcJ&#13;&#10;COLc6ooLBYf96ukFhA/IGmvLpOBGHuaz3sMUM21b/qbrLhQiQthnqKAMwWVS+rwkg35gHXHMfmxj&#13;&#10;METbFFI32Ea4qWWaJGNpsOK4UKKj95Ly0+5iFHxt68Id3fC8TW/rdrR/+zx95KRU/7FbTqIsJiAC&#13;&#10;deG/8YfYaAXp63MKv5fiHZCzOwAAAP//AwBQSwECLQAUAAYACAAAACEA2+H2y+4AAACFAQAAEwAA&#13;&#10;AAAAAAAAAAAAAAAAAAAAW0NvbnRlbnRfVHlwZXNdLnhtbFBLAQItABQABgAIAAAAIQBa9CxbvwAA&#13;&#10;ABUBAAALAAAAAAAAAAAAAAAAAB8BAABfcmVscy8ucmVsc1BLAQItABQABgAIAAAAIQAgkPcyywAA&#13;&#10;AOIAAAAPAAAAAAAAAAAAAAAAAAcCAABkcnMvZG93bnJldi54bWxQSwUGAAAAAAMAAwC3AAAA/wIA&#13;&#10;AAAA&#13;&#10;" fillcolor="#0072ce" stroked="f" strokeweight=".5pt">
                  <v:textbox>
                    <w:txbxContent>
                      <w:p w14:paraId="4E917970" w14:textId="35A363C6" w:rsidR="00AC130B" w:rsidRPr="004B5E61" w:rsidRDefault="00AC130B" w:rsidP="00AC130B">
                        <w:pPr>
                          <w:ind w:left="0"/>
                          <w:jc w:val="center"/>
                          <w:rPr>
                            <w:b w:val="0"/>
                            <w:bCs/>
                            <w:color w:val="FFFFFF" w:themeColor="background1"/>
                            <w:sz w:val="28"/>
                            <w:szCs w:val="28"/>
                          </w:rPr>
                        </w:pPr>
                        <w:r>
                          <w:rPr>
                            <w:bCs/>
                            <w:color w:val="FFFFFF" w:themeColor="background1"/>
                            <w:sz w:val="28"/>
                            <w:szCs w:val="28"/>
                          </w:rPr>
                          <w:t xml:space="preserve">June 2025 </w:t>
                        </w:r>
                      </w:p>
                    </w:txbxContent>
                  </v:textbox>
                </v:shape>
                <w10:wrap anchorx="margin"/>
              </v:group>
            </w:pict>
          </mc:Fallback>
        </mc:AlternateContent>
      </w:r>
    </w:p>
    <w:p w14:paraId="58B16A26" w14:textId="41D07070" w:rsidR="00BA7354" w:rsidRDefault="00BA7354" w:rsidP="00550B69">
      <w:pPr>
        <w:pStyle w:val="Style1"/>
      </w:pPr>
    </w:p>
    <w:p w14:paraId="2921DFC6" w14:textId="00E2B864" w:rsidR="00BA7354" w:rsidRDefault="0084125B" w:rsidP="00E6079C">
      <w:pPr>
        <w:pStyle w:val="normaltext"/>
        <w:ind w:left="0" w:firstLine="0"/>
        <w:rPr>
          <w:b/>
          <w:color w:val="00BED2"/>
          <w:sz w:val="44"/>
        </w:rPr>
      </w:pPr>
      <w:r>
        <w:rPr>
          <w:noProof/>
        </w:rPr>
        <w:drawing>
          <wp:anchor distT="0" distB="0" distL="114300" distR="114300" simplePos="0" relativeHeight="251658247" behindDoc="1" locked="0" layoutInCell="1" allowOverlap="1" wp14:anchorId="08BAEFC7" wp14:editId="7C01CD3C">
            <wp:simplePos x="0" y="0"/>
            <wp:positionH relativeFrom="margin">
              <wp:posOffset>88591</wp:posOffset>
            </wp:positionH>
            <wp:positionV relativeFrom="paragraph">
              <wp:posOffset>4378651</wp:posOffset>
            </wp:positionV>
            <wp:extent cx="6487160" cy="3004185"/>
            <wp:effectExtent l="19050" t="19050" r="27940" b="24765"/>
            <wp:wrapTight wrapText="bothSides">
              <wp:wrapPolygon edited="0">
                <wp:start x="-63" y="-137"/>
                <wp:lineTo x="-63" y="21641"/>
                <wp:lineTo x="21630" y="21641"/>
                <wp:lineTo x="21630" y="-137"/>
                <wp:lineTo x="-63" y="-137"/>
              </wp:wrapPolygon>
            </wp:wrapTight>
            <wp:docPr id="37" name="Picture 3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a:extLst>
                        <a:ext uri="{C183D7F6-B498-43B3-948B-1728B52AA6E4}">
                          <adec:decorative xmlns:adec="http://schemas.microsoft.com/office/drawing/2017/decorative" val="1"/>
                        </a:ext>
                      </a:extLst>
                    </pic:cNvPr>
                    <pic:cNvPicPr/>
                  </pic:nvPicPr>
                  <pic:blipFill>
                    <a:blip r:embed="rId23" cstate="print">
                      <a:extLst>
                        <a:ext uri="{BEBA8EAE-BF5A-486C-A8C5-ECC9F3942E4B}">
                          <a14:imgProps xmlns:a14="http://schemas.microsoft.com/office/drawing/2010/main">
                            <a14:imgLayer r:embed="rId24">
                              <a14:imgEffect>
                                <a14:saturation sat="0"/>
                              </a14:imgEffect>
                              <a14:imgEffect>
                                <a14:brightnessContrast contrast="-20000"/>
                              </a14:imgEffect>
                            </a14:imgLayer>
                          </a14:imgProps>
                        </a:ext>
                        <a:ext uri="{28A0092B-C50C-407E-A947-70E740481C1C}">
                          <a14:useLocalDpi xmlns:a14="http://schemas.microsoft.com/office/drawing/2010/main" val="0"/>
                        </a:ext>
                      </a:extLst>
                    </a:blip>
                    <a:stretch>
                      <a:fillRect/>
                    </a:stretch>
                  </pic:blipFill>
                  <pic:spPr>
                    <a:xfrm>
                      <a:off x="0" y="0"/>
                      <a:ext cx="6487160" cy="3004185"/>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BA7354">
        <w:br w:type="page"/>
      </w:r>
    </w:p>
    <w:p w14:paraId="0A94E844" w14:textId="0E25F9DD" w:rsidR="0050334F" w:rsidRDefault="0050334F" w:rsidP="0050334F">
      <w:pPr>
        <w:pStyle w:val="Style1"/>
      </w:pPr>
      <w:bookmarkStart w:id="91" w:name="_Toc147936026"/>
      <w:bookmarkEnd w:id="88"/>
      <w:r>
        <w:lastRenderedPageBreak/>
        <w:t>HOW TO USE THESE GUIDELINES</w:t>
      </w:r>
      <w:bookmarkEnd w:id="91"/>
      <w:r>
        <w:t xml:space="preserve"> </w:t>
      </w:r>
    </w:p>
    <w:p w14:paraId="1D0C30EB" w14:textId="77777777" w:rsidR="00F35666" w:rsidRDefault="00F35666" w:rsidP="0050334F">
      <w:pPr>
        <w:pStyle w:val="normaltext"/>
      </w:pPr>
    </w:p>
    <w:p w14:paraId="0787D410" w14:textId="0D5BA7AD" w:rsidR="00DE0043" w:rsidRDefault="00DE0043" w:rsidP="0050334F">
      <w:pPr>
        <w:pStyle w:val="normaltext"/>
      </w:pPr>
      <w:r>
        <w:t xml:space="preserve">Grant guidelines are </w:t>
      </w:r>
      <w:r w:rsidR="00EF2A0D">
        <w:t>a set of specific instruction</w:t>
      </w:r>
      <w:r w:rsidR="00E00DF0">
        <w:t xml:space="preserve">s. They outline the information to include in your proposal to demonstrate that your project will respond to a community need. </w:t>
      </w:r>
      <w:r w:rsidR="00EF2A0D">
        <w:t>Reading</w:t>
      </w:r>
      <w:r w:rsidR="006A77EC">
        <w:t xml:space="preserve"> </w:t>
      </w:r>
      <w:r w:rsidR="00EF2A0D">
        <w:t xml:space="preserve">the Program Guidelines </w:t>
      </w:r>
      <w:r w:rsidR="006A77EC">
        <w:t>is</w:t>
      </w:r>
      <w:r w:rsidR="00E00DF0">
        <w:t xml:space="preserve"> an </w:t>
      </w:r>
      <w:r w:rsidR="006F2B01">
        <w:t xml:space="preserve">essential </w:t>
      </w:r>
      <w:r w:rsidR="00E00DF0">
        <w:t xml:space="preserve">first </w:t>
      </w:r>
      <w:r w:rsidR="006A77EC">
        <w:t>step</w:t>
      </w:r>
      <w:r w:rsidR="00E00DF0">
        <w:t xml:space="preserve"> b</w:t>
      </w:r>
      <w:r w:rsidR="00EF2A0D">
        <w:t>efore you start planning your application.</w:t>
      </w:r>
    </w:p>
    <w:p w14:paraId="08C16C09" w14:textId="2C180260" w:rsidR="00EF2A0D" w:rsidRDefault="00BD758F" w:rsidP="00EF2A0D">
      <w:pPr>
        <w:pStyle w:val="normaltext"/>
      </w:pPr>
      <w:r>
        <w:t xml:space="preserve">North Richmond Precinct </w:t>
      </w:r>
      <w:r w:rsidR="00C37270">
        <w:t>Grant guidelines</w:t>
      </w:r>
      <w:r w:rsidR="004E0433">
        <w:t xml:space="preserve"> vary from year to year to allow for continuous improve</w:t>
      </w:r>
      <w:r>
        <w:t>ment</w:t>
      </w:r>
      <w:r w:rsidR="00EF2A0D">
        <w:t>, so even if you have applied for grants in previous rounds, please read these guidelines car</w:t>
      </w:r>
      <w:r w:rsidR="006A77EC">
        <w:t xml:space="preserve">efully. </w:t>
      </w:r>
    </w:p>
    <w:p w14:paraId="45878D29" w14:textId="6C8521B6" w:rsidR="00E64B0F" w:rsidRDefault="00D47F5F" w:rsidP="00EF2A0D">
      <w:pPr>
        <w:pStyle w:val="normaltext"/>
      </w:pPr>
      <w:r>
        <w:t xml:space="preserve">Please note that throughout this document, two </w:t>
      </w:r>
      <w:r w:rsidR="008A78A7">
        <w:t>key Precinct partners</w:t>
      </w:r>
      <w:r>
        <w:t xml:space="preserve">, </w:t>
      </w:r>
      <w:r w:rsidR="008A78A7">
        <w:t>Belgium Avenue Neighbourhood House and North Richmond Community Health</w:t>
      </w:r>
      <w:r>
        <w:t xml:space="preserve">, are referred to by their acronyms – BANH and NRCH. </w:t>
      </w:r>
    </w:p>
    <w:p w14:paraId="1D02D962" w14:textId="66957E89" w:rsidR="00E64B0F" w:rsidRDefault="00E64B0F" w:rsidP="00EF2A0D">
      <w:pPr>
        <w:pStyle w:val="normaltext"/>
      </w:pPr>
    </w:p>
    <w:p w14:paraId="5216F009" w14:textId="3D14A2F3" w:rsidR="00E64B0F" w:rsidRDefault="00E64B0F" w:rsidP="00EF2A0D">
      <w:pPr>
        <w:pStyle w:val="normaltext"/>
      </w:pPr>
    </w:p>
    <w:p w14:paraId="77217CA1" w14:textId="5AB718D5" w:rsidR="00DE0043" w:rsidRDefault="00DE0043" w:rsidP="0050334F">
      <w:pPr>
        <w:pStyle w:val="normaltext"/>
      </w:pPr>
    </w:p>
    <w:p w14:paraId="3D409665" w14:textId="128D5479" w:rsidR="00DE0043" w:rsidRDefault="00DE0043" w:rsidP="0050334F">
      <w:pPr>
        <w:pStyle w:val="normaltext"/>
      </w:pPr>
    </w:p>
    <w:p w14:paraId="2476B52C" w14:textId="52EE56F6" w:rsidR="006A77EC" w:rsidRDefault="00917155">
      <w:pPr>
        <w:spacing w:after="160" w:line="259" w:lineRule="auto"/>
        <w:ind w:left="0" w:firstLine="0"/>
        <w:rPr>
          <w:rFonts w:ascii="Abrade-Book" w:eastAsia="Times New Roman" w:hAnsi="Abrade-Book" w:cs="Times New Roman"/>
          <w:color w:val="494949"/>
          <w:sz w:val="29"/>
          <w:szCs w:val="29"/>
        </w:rPr>
      </w:pPr>
      <w:r>
        <w:rPr>
          <w:rFonts w:ascii="Abrade-Book" w:eastAsia="Times New Roman" w:hAnsi="Abrade-Book" w:cs="Times New Roman"/>
          <w:noProof/>
          <w:color w:val="494949"/>
          <w:sz w:val="29"/>
          <w:szCs w:val="29"/>
        </w:rPr>
        <w:drawing>
          <wp:anchor distT="0" distB="0" distL="114300" distR="114300" simplePos="0" relativeHeight="251658257" behindDoc="1" locked="0" layoutInCell="1" allowOverlap="1" wp14:anchorId="33C8AFA3" wp14:editId="597315F0">
            <wp:simplePos x="0" y="0"/>
            <wp:positionH relativeFrom="margin">
              <wp:posOffset>60877</wp:posOffset>
            </wp:positionH>
            <wp:positionV relativeFrom="paragraph">
              <wp:posOffset>2001327</wp:posOffset>
            </wp:positionV>
            <wp:extent cx="6609080" cy="3717925"/>
            <wp:effectExtent l="19050" t="19050" r="20320" b="15875"/>
            <wp:wrapTight wrapText="bothSides">
              <wp:wrapPolygon edited="0">
                <wp:start x="-62" y="-111"/>
                <wp:lineTo x="-62" y="21582"/>
                <wp:lineTo x="21604" y="21582"/>
                <wp:lineTo x="21604" y="-111"/>
                <wp:lineTo x="-62" y="-111"/>
              </wp:wrapPolygon>
            </wp:wrapTight>
            <wp:docPr id="45" name="Picture 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a:extLst>
                        <a:ext uri="{C183D7F6-B498-43B3-948B-1728B52AA6E4}">
                          <adec:decorative xmlns:adec="http://schemas.microsoft.com/office/drawing/2017/decorative" val="1"/>
                        </a:ext>
                      </a:extLst>
                    </pic:cNvPr>
                    <pic:cNvPicPr/>
                  </pic:nvPicPr>
                  <pic:blipFill>
                    <a:blip r:embed="rId25" cstate="print">
                      <a:extLst>
                        <a:ext uri="{BEBA8EAE-BF5A-486C-A8C5-ECC9F3942E4B}">
                          <a14:imgProps xmlns:a14="http://schemas.microsoft.com/office/drawing/2010/main">
                            <a14:imgLayer r:embed="rId26">
                              <a14:imgEffect>
                                <a14:colorTemperature colorTemp="5300"/>
                              </a14:imgEffect>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ic:blipFill>
                  <pic:spPr>
                    <a:xfrm>
                      <a:off x="0" y="0"/>
                      <a:ext cx="6609080" cy="3717925"/>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6A77EC">
        <w:rPr>
          <w:rFonts w:ascii="Abrade-Book" w:hAnsi="Abrade-Book"/>
          <w:color w:val="494949"/>
          <w:sz w:val="29"/>
          <w:szCs w:val="29"/>
        </w:rPr>
        <w:br w:type="page"/>
      </w:r>
    </w:p>
    <w:p w14:paraId="46E94C81" w14:textId="5DD7F672" w:rsidR="003C0A5A" w:rsidRDefault="00DC6948" w:rsidP="003C0A5A">
      <w:pPr>
        <w:pStyle w:val="Style1"/>
      </w:pPr>
      <w:bookmarkStart w:id="92" w:name="_Toc147396384"/>
      <w:bookmarkStart w:id="93" w:name="_Toc147936027"/>
      <w:r>
        <w:lastRenderedPageBreak/>
        <w:t xml:space="preserve">NORTH RICHMOND </w:t>
      </w:r>
      <w:r w:rsidR="003C0A5A">
        <w:t xml:space="preserve">COMMUNITY GRANT </w:t>
      </w:r>
      <w:r>
        <w:br/>
      </w:r>
      <w:r w:rsidR="003C0A5A">
        <w:t>PROGRAM OBJECTIVES</w:t>
      </w:r>
      <w:bookmarkEnd w:id="92"/>
      <w:bookmarkEnd w:id="93"/>
    </w:p>
    <w:p w14:paraId="7F28BC76" w14:textId="76725B19" w:rsidR="003C0A5A" w:rsidRDefault="003C0A5A" w:rsidP="003C0A5A">
      <w:pPr>
        <w:pStyle w:val="normaltext"/>
        <w:rPr>
          <w:noProof/>
        </w:rPr>
      </w:pPr>
      <w:r>
        <w:br/>
      </w:r>
      <w:r w:rsidRPr="00EA416D">
        <w:t>The objectives of this</w:t>
      </w:r>
      <w:r w:rsidR="0026405A">
        <w:t xml:space="preserve"> grants </w:t>
      </w:r>
      <w:r w:rsidRPr="00EA416D">
        <w:t>program are aligned with the key priority areas in the North Richmond Precinct Community Action Plan</w:t>
      </w:r>
      <w:r w:rsidR="00321663">
        <w:t xml:space="preserve"> (</w:t>
      </w:r>
      <w:r w:rsidR="003E430A">
        <w:t>2022-24)</w:t>
      </w:r>
      <w:r w:rsidRPr="00EA416D">
        <w:t>, that was shaped by the voice of the community:</w:t>
      </w:r>
      <w:r w:rsidRPr="00932153">
        <w:rPr>
          <w:noProof/>
        </w:rPr>
        <w:t xml:space="preserve"> </w:t>
      </w:r>
    </w:p>
    <w:p w14:paraId="628EB3C8" w14:textId="2AE32006" w:rsidR="00893182" w:rsidRPr="00893182" w:rsidRDefault="00893182" w:rsidP="00893182">
      <w:pPr>
        <w:pStyle w:val="Style2"/>
        <w:rPr>
          <w:b w:val="0"/>
          <w:bCs/>
          <w:sz w:val="28"/>
          <w:szCs w:val="20"/>
        </w:rPr>
      </w:pPr>
      <w:bookmarkStart w:id="94" w:name="_Toc143009821"/>
      <w:bookmarkStart w:id="95" w:name="_Toc143076396"/>
      <w:bookmarkStart w:id="96" w:name="_Toc143076476"/>
      <w:bookmarkStart w:id="97" w:name="_Toc143185850"/>
      <w:bookmarkStart w:id="98" w:name="_Toc144375833"/>
      <w:bookmarkStart w:id="99" w:name="_Toc144385443"/>
      <w:bookmarkStart w:id="100" w:name="_Toc147227085"/>
      <w:bookmarkStart w:id="101" w:name="_Toc147348859"/>
      <w:bookmarkStart w:id="102" w:name="_Toc147349397"/>
      <w:bookmarkStart w:id="103" w:name="_Toc147349567"/>
      <w:bookmarkStart w:id="104" w:name="_Toc147396227"/>
      <w:bookmarkStart w:id="105" w:name="_Toc147396385"/>
      <w:bookmarkStart w:id="106" w:name="_Toc147918659"/>
      <w:bookmarkStart w:id="107" w:name="_Toc147933893"/>
      <w:bookmarkStart w:id="108" w:name="_Toc147935666"/>
      <w:bookmarkStart w:id="109" w:name="_Toc147935893"/>
      <w:bookmarkStart w:id="110" w:name="_Toc147936028"/>
      <w:r w:rsidRPr="00893182">
        <w:rPr>
          <w:b w:val="0"/>
          <w:bCs/>
          <w:sz w:val="28"/>
          <w:szCs w:val="20"/>
        </w:rPr>
        <w:t>Safety, neighbourhood and amenity</w:t>
      </w:r>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p>
    <w:p w14:paraId="328C00FA" w14:textId="32437FE8" w:rsidR="003C0A5A" w:rsidRDefault="003C0A5A" w:rsidP="003C0A5A">
      <w:pPr>
        <w:pStyle w:val="normaltext"/>
        <w:ind w:left="11" w:firstLine="0"/>
      </w:pPr>
      <w:r w:rsidRPr="000E7F58">
        <w:t>To create and maintain inclusive, safe and vibrant spaces for everyone</w:t>
      </w:r>
    </w:p>
    <w:p w14:paraId="400E4A97" w14:textId="77777777" w:rsidR="003C0A5A" w:rsidRDefault="003C0A5A" w:rsidP="0051173D">
      <w:pPr>
        <w:pStyle w:val="normaltext"/>
        <w:spacing w:after="0" w:line="200" w:lineRule="atLeast"/>
        <w:rPr>
          <w:b/>
          <w:bCs/>
          <w:color w:val="00BED2"/>
        </w:rPr>
      </w:pPr>
    </w:p>
    <w:p w14:paraId="75F3B3FF" w14:textId="2FE026C6" w:rsidR="00893182" w:rsidRPr="00893182" w:rsidRDefault="00893182" w:rsidP="003C0A5A">
      <w:pPr>
        <w:pStyle w:val="normaltext"/>
        <w:rPr>
          <w:b/>
          <w:bCs/>
          <w:sz w:val="20"/>
          <w:szCs w:val="20"/>
        </w:rPr>
      </w:pPr>
      <w:bookmarkStart w:id="111" w:name="_Toc143009822"/>
      <w:bookmarkStart w:id="112" w:name="_Toc143076397"/>
      <w:bookmarkStart w:id="113" w:name="_Toc143076477"/>
      <w:bookmarkStart w:id="114" w:name="_Toc143185851"/>
      <w:bookmarkStart w:id="115" w:name="_Toc144375834"/>
      <w:bookmarkStart w:id="116" w:name="_Toc144385444"/>
      <w:bookmarkStart w:id="117" w:name="_Toc147227086"/>
      <w:bookmarkStart w:id="118" w:name="_Toc147348860"/>
      <w:bookmarkStart w:id="119" w:name="_Toc147349398"/>
      <w:bookmarkStart w:id="120" w:name="_Toc147349568"/>
      <w:bookmarkStart w:id="121" w:name="_Toc147396228"/>
      <w:bookmarkStart w:id="122" w:name="_Toc147396386"/>
      <w:bookmarkStart w:id="123" w:name="_Toc147918660"/>
      <w:bookmarkStart w:id="124" w:name="_Toc147933894"/>
      <w:bookmarkStart w:id="125" w:name="_Toc147935667"/>
      <w:bookmarkStart w:id="126" w:name="_Toc147935894"/>
      <w:bookmarkStart w:id="127" w:name="_Toc147936029"/>
      <w:r w:rsidRPr="00893182">
        <w:rPr>
          <w:rStyle w:val="Style2Char"/>
          <w:b w:val="0"/>
          <w:bCs/>
          <w:sz w:val="28"/>
          <w:szCs w:val="20"/>
        </w:rPr>
        <w:t>Health, wellbeing and community participation</w:t>
      </w:r>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r w:rsidRPr="00893182">
        <w:rPr>
          <w:b/>
          <w:bCs/>
          <w:color w:val="00BED2"/>
          <w:sz w:val="20"/>
          <w:szCs w:val="20"/>
        </w:rPr>
        <w:t xml:space="preserve"> </w:t>
      </w:r>
    </w:p>
    <w:p w14:paraId="7F505F8A" w14:textId="375C9603" w:rsidR="003C0A5A" w:rsidRDefault="003C0A5A" w:rsidP="003C0A5A">
      <w:pPr>
        <w:pStyle w:val="normaltext"/>
      </w:pPr>
      <w:r w:rsidRPr="000E7F58">
        <w:t>To ensure everyone has access to services and opportunities to support health, wellbeing and connection to the community</w:t>
      </w:r>
    </w:p>
    <w:p w14:paraId="496E256C" w14:textId="77777777" w:rsidR="003C0A5A" w:rsidRDefault="003C0A5A" w:rsidP="0051173D">
      <w:pPr>
        <w:pStyle w:val="normaltext"/>
        <w:spacing w:after="0" w:line="200" w:lineRule="atLeast"/>
        <w:rPr>
          <w:b/>
          <w:bCs/>
          <w:color w:val="00BED2"/>
        </w:rPr>
      </w:pPr>
    </w:p>
    <w:p w14:paraId="6A9DA1F8" w14:textId="3210F029" w:rsidR="00893182" w:rsidRPr="00893182" w:rsidRDefault="00893182" w:rsidP="00893182">
      <w:pPr>
        <w:pStyle w:val="Style2"/>
        <w:rPr>
          <w:b w:val="0"/>
          <w:bCs/>
          <w:sz w:val="28"/>
          <w:szCs w:val="28"/>
        </w:rPr>
      </w:pPr>
      <w:bookmarkStart w:id="128" w:name="_Toc143009823"/>
      <w:bookmarkStart w:id="129" w:name="_Toc143076398"/>
      <w:bookmarkStart w:id="130" w:name="_Toc143076478"/>
      <w:bookmarkStart w:id="131" w:name="_Toc143185852"/>
      <w:bookmarkStart w:id="132" w:name="_Toc144375835"/>
      <w:bookmarkStart w:id="133" w:name="_Toc144385445"/>
      <w:bookmarkStart w:id="134" w:name="_Toc147227087"/>
      <w:bookmarkStart w:id="135" w:name="_Toc147348861"/>
      <w:bookmarkStart w:id="136" w:name="_Toc147349399"/>
      <w:bookmarkStart w:id="137" w:name="_Toc147349569"/>
      <w:bookmarkStart w:id="138" w:name="_Toc147396229"/>
      <w:bookmarkStart w:id="139" w:name="_Toc147396387"/>
      <w:bookmarkStart w:id="140" w:name="_Toc147918661"/>
      <w:bookmarkStart w:id="141" w:name="_Toc147933895"/>
      <w:bookmarkStart w:id="142" w:name="_Toc147935668"/>
      <w:bookmarkStart w:id="143" w:name="_Toc147935895"/>
      <w:bookmarkStart w:id="144" w:name="_Toc147936030"/>
      <w:r w:rsidRPr="00893182">
        <w:rPr>
          <w:b w:val="0"/>
          <w:bCs/>
          <w:sz w:val="28"/>
          <w:szCs w:val="28"/>
        </w:rPr>
        <w:t>Economic revitalisation and inclusion</w:t>
      </w:r>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p>
    <w:p w14:paraId="219E767B" w14:textId="3B814E17" w:rsidR="003C0A5A" w:rsidRDefault="003C0A5A" w:rsidP="003C0A5A">
      <w:pPr>
        <w:pStyle w:val="normaltext"/>
      </w:pPr>
      <w:r w:rsidRPr="000E7F58">
        <w:t xml:space="preserve">To </w:t>
      </w:r>
      <w:r>
        <w:t>revive Victoria Street as a cultural and commercial destination, building</w:t>
      </w:r>
      <w:r w:rsidRPr="000E7F58">
        <w:t xml:space="preserve"> on the community’s</w:t>
      </w:r>
      <w:r>
        <w:t xml:space="preserve"> </w:t>
      </w:r>
      <w:r w:rsidRPr="000E7F58">
        <w:t>diversity</w:t>
      </w:r>
      <w:r>
        <w:t xml:space="preserve"> and delivering </w:t>
      </w:r>
      <w:r w:rsidRPr="000E7F58">
        <w:t>long-lasting and sustainable outcomes.</w:t>
      </w:r>
    </w:p>
    <w:p w14:paraId="573402C8" w14:textId="77777777" w:rsidR="003C0A5A" w:rsidRDefault="003C0A5A" w:rsidP="0051173D">
      <w:pPr>
        <w:pStyle w:val="normaltext"/>
        <w:spacing w:after="0" w:line="200" w:lineRule="atLeast"/>
        <w:rPr>
          <w:b/>
          <w:bCs/>
          <w:color w:val="00BED2"/>
        </w:rPr>
      </w:pPr>
    </w:p>
    <w:p w14:paraId="1BF0BBC5" w14:textId="53326037" w:rsidR="00893182" w:rsidRPr="00893182" w:rsidRDefault="00893182" w:rsidP="00893182">
      <w:pPr>
        <w:pStyle w:val="Style2"/>
        <w:rPr>
          <w:b w:val="0"/>
          <w:bCs/>
          <w:sz w:val="28"/>
          <w:szCs w:val="28"/>
        </w:rPr>
      </w:pPr>
      <w:bookmarkStart w:id="145" w:name="_Toc143009824"/>
      <w:bookmarkStart w:id="146" w:name="_Toc143076399"/>
      <w:bookmarkStart w:id="147" w:name="_Toc143076479"/>
      <w:bookmarkStart w:id="148" w:name="_Toc143185853"/>
      <w:bookmarkStart w:id="149" w:name="_Toc144375836"/>
      <w:bookmarkStart w:id="150" w:name="_Toc144385446"/>
      <w:bookmarkStart w:id="151" w:name="_Toc147227088"/>
      <w:bookmarkStart w:id="152" w:name="_Toc147348862"/>
      <w:bookmarkStart w:id="153" w:name="_Toc147349400"/>
      <w:bookmarkStart w:id="154" w:name="_Toc147349570"/>
      <w:bookmarkStart w:id="155" w:name="_Toc147396230"/>
      <w:bookmarkStart w:id="156" w:name="_Toc147396388"/>
      <w:bookmarkStart w:id="157" w:name="_Toc147918662"/>
      <w:bookmarkStart w:id="158" w:name="_Toc147933896"/>
      <w:bookmarkStart w:id="159" w:name="_Toc147935669"/>
      <w:bookmarkStart w:id="160" w:name="_Toc147935896"/>
      <w:bookmarkStart w:id="161" w:name="_Toc147936031"/>
      <w:r w:rsidRPr="00893182">
        <w:rPr>
          <w:b w:val="0"/>
          <w:bCs/>
          <w:sz w:val="28"/>
          <w:szCs w:val="28"/>
        </w:rPr>
        <w:t>Local jobs for local people</w:t>
      </w:r>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p>
    <w:p w14:paraId="015B920B" w14:textId="0B49EE0F" w:rsidR="003C0A5A" w:rsidRDefault="003C0A5A" w:rsidP="003C0A5A">
      <w:pPr>
        <w:pStyle w:val="normaltext"/>
      </w:pPr>
      <w:r>
        <w:t>To break down barriers that job seekers face and encourage local employers to actively support local people</w:t>
      </w:r>
      <w:r w:rsidR="00AC2F61">
        <w:t xml:space="preserve"> into employment</w:t>
      </w:r>
      <w:r w:rsidR="00C21CA8">
        <w:t>.</w:t>
      </w:r>
    </w:p>
    <w:p w14:paraId="30FE6C3D" w14:textId="598F979C" w:rsidR="003C0A5A" w:rsidRDefault="0051173D" w:rsidP="003C0A5A">
      <w:pPr>
        <w:pStyle w:val="Style2"/>
      </w:pPr>
      <w:bookmarkStart w:id="162" w:name="_Toc142408175"/>
      <w:bookmarkStart w:id="163" w:name="_Toc142643064"/>
      <w:bookmarkStart w:id="164" w:name="_Toc142644355"/>
      <w:bookmarkStart w:id="165" w:name="_Toc142990273"/>
      <w:bookmarkStart w:id="166" w:name="_Toc143004422"/>
      <w:bookmarkStart w:id="167" w:name="_Toc143009825"/>
      <w:bookmarkStart w:id="168" w:name="_Toc143076400"/>
      <w:bookmarkStart w:id="169" w:name="_Toc143076480"/>
      <w:bookmarkStart w:id="170" w:name="_Toc143185854"/>
      <w:bookmarkStart w:id="171" w:name="_Toc144375837"/>
      <w:bookmarkStart w:id="172" w:name="_Toc144385447"/>
      <w:bookmarkStart w:id="173" w:name="_Toc147227089"/>
      <w:bookmarkStart w:id="174" w:name="_Toc147348863"/>
      <w:bookmarkStart w:id="175" w:name="_Toc147349401"/>
      <w:bookmarkStart w:id="176" w:name="_Toc147349571"/>
      <w:bookmarkStart w:id="177" w:name="_Toc147396231"/>
      <w:bookmarkStart w:id="178" w:name="_Toc147396389"/>
      <w:bookmarkStart w:id="179" w:name="_Toc147918663"/>
      <w:bookmarkStart w:id="180" w:name="_Toc147933897"/>
      <w:bookmarkStart w:id="181" w:name="_Toc147935670"/>
      <w:bookmarkStart w:id="182" w:name="_Toc147935897"/>
      <w:bookmarkStart w:id="183" w:name="_Toc147936032"/>
      <w:bookmarkStart w:id="184" w:name="_Toc142060840"/>
      <w:r>
        <w:rPr>
          <w:noProof/>
          <w:color w:val="2B579A"/>
          <w:shd w:val="clear" w:color="auto" w:fill="E6E6E6"/>
        </w:rPr>
        <w:drawing>
          <wp:anchor distT="0" distB="0" distL="114300" distR="114300" simplePos="0" relativeHeight="251658244" behindDoc="1" locked="0" layoutInCell="1" allowOverlap="1" wp14:anchorId="3D94948C" wp14:editId="3A5D11F3">
            <wp:simplePos x="0" y="0"/>
            <wp:positionH relativeFrom="margin">
              <wp:align>right</wp:align>
            </wp:positionH>
            <wp:positionV relativeFrom="paragraph">
              <wp:posOffset>243205</wp:posOffset>
            </wp:positionV>
            <wp:extent cx="1917700" cy="2357120"/>
            <wp:effectExtent l="0" t="0" r="6350" b="5080"/>
            <wp:wrapTight wrapText="bothSides">
              <wp:wrapPolygon edited="0">
                <wp:start x="0" y="0"/>
                <wp:lineTo x="0" y="21472"/>
                <wp:lineTo x="21457" y="21472"/>
                <wp:lineTo x="21457" y="0"/>
                <wp:lineTo x="0" y="0"/>
              </wp:wrapPolygon>
            </wp:wrapTight>
            <wp:docPr id="24" name="Picture 24" descr="Download and read the North Richmond Precinct Community Action Plan 2022-2024">
              <a:hlinkClick xmlns:a="http://schemas.openxmlformats.org/drawingml/2006/main" r:id="rId27"/>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Download and read the North Richmond Precinct Community Action Plan 2022-2024">
                      <a:hlinkClick r:id="rId27"/>
                      <a:extLst>
                        <a:ext uri="{C183D7F6-B498-43B3-948B-1728B52AA6E4}">
                          <adec:decorative xmlns:adec="http://schemas.microsoft.com/office/drawing/2017/decorative" val="0"/>
                        </a:ext>
                      </a:extLst>
                    </pic:cNvPr>
                    <pic:cNvPicPr>
                      <a:picLocks noChangeAspect="1" noChangeArrowheads="1"/>
                    </pic:cNvPicPr>
                  </pic:nvPicPr>
                  <pic:blipFill rotWithShape="1">
                    <a:blip r:embed="rId28" cstate="print">
                      <a:extLst>
                        <a:ext uri="{28A0092B-C50C-407E-A947-70E740481C1C}">
                          <a14:useLocalDpi xmlns:a14="http://schemas.microsoft.com/office/drawing/2010/main" val="0"/>
                        </a:ext>
                      </a:extLst>
                    </a:blip>
                    <a:srcRect t="2022" r="4167"/>
                    <a:stretch/>
                  </pic:blipFill>
                  <pic:spPr bwMode="auto">
                    <a:xfrm>
                      <a:off x="0" y="0"/>
                      <a:ext cx="1917700" cy="235712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p>
    <w:p w14:paraId="2B8B3B80" w14:textId="1D745EFB" w:rsidR="003C0A5A" w:rsidRDefault="003C0A5A" w:rsidP="003C0A5A">
      <w:pPr>
        <w:pStyle w:val="Style2"/>
      </w:pPr>
      <w:bookmarkStart w:id="185" w:name="_Toc142408176"/>
      <w:bookmarkStart w:id="186" w:name="_Toc142643065"/>
      <w:bookmarkStart w:id="187" w:name="_Toc142644356"/>
      <w:bookmarkStart w:id="188" w:name="_Toc142990274"/>
      <w:bookmarkStart w:id="189" w:name="_Toc143004423"/>
      <w:bookmarkStart w:id="190" w:name="_Toc143009826"/>
      <w:bookmarkStart w:id="191" w:name="_Toc143076401"/>
      <w:bookmarkStart w:id="192" w:name="_Toc143076481"/>
      <w:bookmarkStart w:id="193" w:name="_Toc143185855"/>
      <w:bookmarkStart w:id="194" w:name="_Toc144375838"/>
      <w:bookmarkStart w:id="195" w:name="_Toc144385448"/>
      <w:bookmarkStart w:id="196" w:name="_Toc147227090"/>
      <w:bookmarkStart w:id="197" w:name="_Toc147348864"/>
      <w:bookmarkStart w:id="198" w:name="_Toc147349402"/>
      <w:bookmarkStart w:id="199" w:name="_Toc147349572"/>
      <w:bookmarkStart w:id="200" w:name="_Toc147396232"/>
      <w:bookmarkStart w:id="201" w:name="_Toc147396390"/>
      <w:bookmarkStart w:id="202" w:name="_Toc147918664"/>
      <w:bookmarkStart w:id="203" w:name="_Toc147933898"/>
      <w:bookmarkStart w:id="204" w:name="_Toc147935671"/>
      <w:bookmarkStart w:id="205" w:name="_Toc147935898"/>
      <w:bookmarkStart w:id="206" w:name="_Toc147936033"/>
      <w:r>
        <w:t>THE NORTH RICHMOND PRECINCT</w:t>
      </w:r>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p>
    <w:p w14:paraId="17766C97" w14:textId="77777777" w:rsidR="003C0A5A" w:rsidRPr="000E7F58" w:rsidRDefault="003C0A5A" w:rsidP="003C0A5A">
      <w:pPr>
        <w:pStyle w:val="Style2"/>
      </w:pPr>
      <w:bookmarkStart w:id="207" w:name="_Toc142408177"/>
      <w:bookmarkStart w:id="208" w:name="_Toc142643066"/>
      <w:bookmarkStart w:id="209" w:name="_Toc142644357"/>
      <w:bookmarkStart w:id="210" w:name="_Toc142990275"/>
      <w:bookmarkStart w:id="211" w:name="_Toc143004424"/>
      <w:bookmarkStart w:id="212" w:name="_Toc143009827"/>
      <w:bookmarkStart w:id="213" w:name="_Toc143076402"/>
      <w:bookmarkStart w:id="214" w:name="_Toc143076482"/>
      <w:bookmarkStart w:id="215" w:name="_Toc143185856"/>
      <w:bookmarkStart w:id="216" w:name="_Toc144375839"/>
      <w:bookmarkStart w:id="217" w:name="_Toc144385449"/>
      <w:bookmarkStart w:id="218" w:name="_Toc147227091"/>
      <w:bookmarkStart w:id="219" w:name="_Toc147348865"/>
      <w:bookmarkStart w:id="220" w:name="_Toc147349403"/>
      <w:bookmarkStart w:id="221" w:name="_Toc147349573"/>
      <w:bookmarkStart w:id="222" w:name="_Toc147396233"/>
      <w:bookmarkStart w:id="223" w:name="_Toc147396391"/>
      <w:bookmarkStart w:id="224" w:name="_Toc147918665"/>
      <w:bookmarkStart w:id="225" w:name="_Toc147933899"/>
      <w:bookmarkStart w:id="226" w:name="_Toc147935672"/>
      <w:bookmarkStart w:id="227" w:name="_Toc147935899"/>
      <w:bookmarkStart w:id="228" w:name="_Toc147936034"/>
      <w:r>
        <w:t>COMMUNITY ACTION PLAN</w:t>
      </w:r>
      <w:bookmarkEnd w:id="184"/>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r>
        <w:t xml:space="preserve"> </w:t>
      </w:r>
    </w:p>
    <w:p w14:paraId="353098D6" w14:textId="77777777" w:rsidR="003C0A5A" w:rsidRDefault="003C0A5A" w:rsidP="003C0A5A">
      <w:pPr>
        <w:pStyle w:val="normaltext"/>
        <w:spacing w:after="0" w:line="240" w:lineRule="auto"/>
      </w:pPr>
    </w:p>
    <w:p w14:paraId="24641FE0" w14:textId="77777777" w:rsidR="003C0A5A" w:rsidRDefault="003C0A5A" w:rsidP="003C0A5A">
      <w:pPr>
        <w:pStyle w:val="normaltext"/>
      </w:pPr>
      <w:r w:rsidRPr="00932153">
        <w:t xml:space="preserve">The Action Plan was co-designed with North Richmond Precinct Community Committee (NRPCC) and reference groups as a long-term vision for change. </w:t>
      </w:r>
    </w:p>
    <w:p w14:paraId="30279334" w14:textId="3088334A" w:rsidR="003C0A5A" w:rsidRDefault="003C0A5A" w:rsidP="003C0A5A">
      <w:pPr>
        <w:pStyle w:val="normaltext"/>
      </w:pPr>
      <w:r w:rsidRPr="00932153">
        <w:t xml:space="preserve">It serves as a roadmap, outlining community-identified goals and strategies </w:t>
      </w:r>
      <w:r w:rsidR="003F2910">
        <w:br/>
      </w:r>
      <w:r w:rsidRPr="00932153">
        <w:t>to provide a clear story of what a strong, healthy and safe North Richmond looks like.</w:t>
      </w:r>
    </w:p>
    <w:p w14:paraId="66CE3C44" w14:textId="2F46CB2D" w:rsidR="002525A1" w:rsidRDefault="003C0A5A" w:rsidP="002525A1">
      <w:pPr>
        <w:pStyle w:val="normaltext"/>
      </w:pPr>
      <w:r>
        <w:t xml:space="preserve">We </w:t>
      </w:r>
      <w:r w:rsidRPr="00932153">
        <w:t xml:space="preserve">encourage </w:t>
      </w:r>
      <w:r>
        <w:t xml:space="preserve">you </w:t>
      </w:r>
      <w:r w:rsidRPr="00932153">
        <w:t>to refer to pages 12-15 of the Action Plan for</w:t>
      </w:r>
      <w:r>
        <w:t xml:space="preserve"> some potential </w:t>
      </w:r>
      <w:r w:rsidRPr="00932153">
        <w:t xml:space="preserve">project </w:t>
      </w:r>
      <w:r>
        <w:t>ideas.</w:t>
      </w:r>
    </w:p>
    <w:p w14:paraId="368D35B9" w14:textId="77777777" w:rsidR="002525A1" w:rsidRDefault="002525A1" w:rsidP="002525A1">
      <w:pPr>
        <w:spacing w:after="0" w:line="240" w:lineRule="auto"/>
        <w:ind w:left="0" w:firstLine="0"/>
      </w:pPr>
    </w:p>
    <w:p w14:paraId="5F75AA83" w14:textId="5BB12960" w:rsidR="002525A1" w:rsidRPr="002525A1" w:rsidRDefault="002525A1" w:rsidP="002525A1">
      <w:pPr>
        <w:spacing w:after="0" w:line="240" w:lineRule="auto"/>
        <w:ind w:left="0" w:firstLine="0"/>
        <w:rPr>
          <w:b w:val="0"/>
          <w:bCs/>
          <w:color w:val="0072CE"/>
        </w:rPr>
      </w:pPr>
      <w:hyperlink r:id="rId29" w:history="1">
        <w:r>
          <w:rPr>
            <w:rStyle w:val="Hyperlink"/>
            <w:bCs/>
            <w:color w:val="0072CE"/>
          </w:rPr>
          <w:t>R</w:t>
        </w:r>
        <w:r w:rsidRPr="0084125B">
          <w:rPr>
            <w:rStyle w:val="Hyperlink"/>
            <w:bCs/>
            <w:color w:val="0072CE"/>
          </w:rPr>
          <w:t>ead the Action Plan</w:t>
        </w:r>
      </w:hyperlink>
      <w:r>
        <w:rPr>
          <w:noProof/>
          <w:color w:val="2B579A"/>
          <w:shd w:val="clear" w:color="auto" w:fill="E6E6E6"/>
        </w:rPr>
        <mc:AlternateContent>
          <mc:Choice Requires="wps">
            <w:drawing>
              <wp:anchor distT="0" distB="0" distL="114300" distR="114300" simplePos="0" relativeHeight="251658243" behindDoc="0" locked="0" layoutInCell="1" allowOverlap="1" wp14:anchorId="72D01CF4" wp14:editId="42023DB5">
                <wp:simplePos x="0" y="0"/>
                <wp:positionH relativeFrom="margin">
                  <wp:posOffset>2579370</wp:posOffset>
                </wp:positionH>
                <wp:positionV relativeFrom="paragraph">
                  <wp:posOffset>42545</wp:posOffset>
                </wp:positionV>
                <wp:extent cx="4164965" cy="330200"/>
                <wp:effectExtent l="0" t="0" r="635" b="0"/>
                <wp:wrapNone/>
                <wp:docPr id="16" name="Text Box 16"/>
                <wp:cNvGraphicFramePr/>
                <a:graphic xmlns:a="http://schemas.openxmlformats.org/drawingml/2006/main">
                  <a:graphicData uri="http://schemas.microsoft.com/office/word/2010/wordprocessingShape">
                    <wps:wsp>
                      <wps:cNvSpPr txBox="1"/>
                      <wps:spPr>
                        <a:xfrm>
                          <a:off x="0" y="0"/>
                          <a:ext cx="4164965" cy="330200"/>
                        </a:xfrm>
                        <a:prstGeom prst="rect">
                          <a:avLst/>
                        </a:prstGeom>
                        <a:solidFill>
                          <a:schemeClr val="lt1"/>
                        </a:solidFill>
                        <a:ln w="6350">
                          <a:noFill/>
                        </a:ln>
                      </wps:spPr>
                      <wps:txbx>
                        <w:txbxContent>
                          <w:p w14:paraId="6B0614E1" w14:textId="77777777" w:rsidR="002525A1" w:rsidRDefault="002525A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D01CF4" id="Text Box 16" o:spid="_x0000_s1039" type="#_x0000_t202" style="position:absolute;margin-left:203.1pt;margin-top:3.35pt;width:327.95pt;height:26pt;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5H8bUMAIAAFsEAAAOAAAAZHJzL2Uyb0RvYy54bWysVE2P2yAQvVfqf0DcGzuf3URxVmlWqSqt&#13;&#10;dlfKVnsmGGIkzFAgsdNf3wHnq9ueql7IwIwfM+89Mr9va00OwnkFpqD9Xk6JMBxKZXYF/f66/nRH&#13;&#10;iQ/MlEyDEQU9Ck/vFx8/zBs7EwOoQJfCEQQxftbYglYh2FmWeV6JmvkeWGEwKcHVLODW7bLSsQbR&#13;&#10;a50N8nySNeBK64AL7/H0oUvSRcKXUvDwLKUXgeiCYm8hrS6t27hmizmb7RyzleKnNtg/dFEzZfDS&#13;&#10;C9QDC4zsnfoDqlbcgQcZehzqDKRUXKQZcJp+/m6aTcWsSLMgOd5eaPL/D5Y/HTb2xZHQfoEWBYyE&#13;&#10;NNbPPB7GeVrp6viLnRLMI4XHC22iDYTj4ag/GU0nY0o45obDHHWJMNn1a+t8+CqgJjEoqENZElvs&#13;&#10;8OhDV3ouiZd50KpcK63TJlpBrLQjB4Yi6pB6RPDfqrQhTUEnw3GegA3EzztkbbCX60wxCu22Jaos&#13;&#10;6PQ87xbKI9LgoHOIt3ytsNdH5sMLc2gJnBxtHp5xkRrwLjhFlFTgfv7tPNajUpilpEGLFdT/2DMn&#13;&#10;KNHfDGo47Y9G0ZNpMxp/HuDG3Wa2txmzr1eABPTxQVmewlgf9DmUDuo3fA3LeCummOF4d0HDOVyF&#13;&#10;zvj4mrhYLlMRutCy8Gg2lkfoSHhU4rV9Y86e5Aoo9BOczchm71TrauOXBpb7AFIlSSPPHasn+tHB&#13;&#10;yRSn1xafyO0+VV3/Exa/AAAA//8DAFBLAwQUAAYACAAAACEAhqb79OMAAAAOAQAADwAAAGRycy9k&#13;&#10;b3ducmV2LnhtbExPy07DMBC8I/EP1iJxQdRpS5MqzaZCvCpxo+Ehbm68JBGxHcVuEv6e7QkuI41m&#13;&#10;dx7ZdjKtGKj3jbMI81kEgmzpdGMrhNfi8XoNwgdltWqdJYQf8rDNz88ylWo32hca9qESbGJ9qhDq&#13;&#10;ELpUSl/WZJSfuY4sa1+uNyow7SupezWyuWnlIopiaVRjOaFWHd3VVH7vjwbh86r6ePbT09u4XC27&#13;&#10;h91QJO+6QLy8mO43DLcbEIGm8PcBpw3cH3IudnBHq71oEW6ieMGnCHEC4qQzn4M4IKzWCcg8k/9n&#13;&#10;5L8AAAD//wMAUEsBAi0AFAAGAAgAAAAhALaDOJL+AAAA4QEAABMAAAAAAAAAAAAAAAAAAAAAAFtD&#13;&#10;b250ZW50X1R5cGVzXS54bWxQSwECLQAUAAYACAAAACEAOP0h/9YAAACUAQAACwAAAAAAAAAAAAAA&#13;&#10;AAAvAQAAX3JlbHMvLnJlbHNQSwECLQAUAAYACAAAACEA+R/G1DACAABbBAAADgAAAAAAAAAAAAAA&#13;&#10;AAAuAgAAZHJzL2Uyb0RvYy54bWxQSwECLQAUAAYACAAAACEAhqb79OMAAAAOAQAADwAAAAAAAAAA&#13;&#10;AAAAAACKBAAAZHJzL2Rvd25yZXYueG1sUEsFBgAAAAAEAAQA8wAAAJoFAAAAAA==&#13;&#10;" fillcolor="white [3201]" stroked="f" strokeweight=".5pt">
                <v:textbox>
                  <w:txbxContent>
                    <w:p w14:paraId="6B0614E1" w14:textId="77777777" w:rsidR="002525A1" w:rsidRDefault="002525A1"/>
                  </w:txbxContent>
                </v:textbox>
                <w10:wrap anchorx="margin"/>
              </v:shape>
            </w:pict>
          </mc:Fallback>
        </mc:AlternateContent>
      </w:r>
    </w:p>
    <w:p w14:paraId="0D6CA9B1" w14:textId="0ECF0616" w:rsidR="003C0A5A" w:rsidRDefault="0051173D" w:rsidP="002525A1">
      <w:pPr>
        <w:pStyle w:val="normaltext"/>
        <w:ind w:left="0" w:firstLine="0"/>
      </w:pPr>
      <w:r>
        <w:rPr>
          <w:noProof/>
          <w:color w:val="2B579A"/>
          <w:shd w:val="clear" w:color="auto" w:fill="E6E6E6"/>
        </w:rPr>
        <mc:AlternateContent>
          <mc:Choice Requires="wpg">
            <w:drawing>
              <wp:anchor distT="0" distB="0" distL="114300" distR="114300" simplePos="0" relativeHeight="251658242" behindDoc="1" locked="0" layoutInCell="1" allowOverlap="1" wp14:anchorId="55C7AACC" wp14:editId="288A1326">
                <wp:simplePos x="0" y="0"/>
                <wp:positionH relativeFrom="margin">
                  <wp:posOffset>6296025</wp:posOffset>
                </wp:positionH>
                <wp:positionV relativeFrom="paragraph">
                  <wp:posOffset>1537970</wp:posOffset>
                </wp:positionV>
                <wp:extent cx="314325" cy="197485"/>
                <wp:effectExtent l="19050" t="38100" r="9525" b="12065"/>
                <wp:wrapNone/>
                <wp:docPr id="20" name="Group 2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rot="1839757">
                          <a:off x="0" y="0"/>
                          <a:ext cx="314325" cy="197485"/>
                          <a:chOff x="0" y="0"/>
                          <a:chExt cx="815650" cy="514661"/>
                        </a:xfrm>
                      </wpg:grpSpPr>
                      <wps:wsp>
                        <wps:cNvPr id="21" name="Shape 110"/>
                        <wps:cNvSpPr/>
                        <wps:spPr>
                          <a:xfrm rot="11219348">
                            <a:off x="0" y="21266"/>
                            <a:ext cx="337185" cy="493395"/>
                          </a:xfrm>
                          <a:custGeom>
                            <a:avLst/>
                            <a:gdLst/>
                            <a:ahLst/>
                            <a:cxnLst/>
                            <a:rect l="0" t="0" r="0" b="0"/>
                            <a:pathLst>
                              <a:path w="505282" h="789482">
                                <a:moveTo>
                                  <a:pt x="380296" y="0"/>
                                </a:moveTo>
                                <a:lnTo>
                                  <a:pt x="406238" y="39977"/>
                                </a:lnTo>
                                <a:cubicBezTo>
                                  <a:pt x="227590" y="156310"/>
                                  <a:pt x="138302" y="272675"/>
                                  <a:pt x="138302" y="388977"/>
                                </a:cubicBezTo>
                                <a:cubicBezTo>
                                  <a:pt x="138302" y="390370"/>
                                  <a:pt x="138522" y="391513"/>
                                  <a:pt x="138522" y="392865"/>
                                </a:cubicBezTo>
                                <a:cubicBezTo>
                                  <a:pt x="177465" y="358854"/>
                                  <a:pt x="228354" y="338086"/>
                                  <a:pt x="284257" y="338086"/>
                                </a:cubicBezTo>
                                <a:cubicBezTo>
                                  <a:pt x="406301" y="338086"/>
                                  <a:pt x="505282" y="436396"/>
                                  <a:pt x="505282" y="557553"/>
                                </a:cubicBezTo>
                                <a:cubicBezTo>
                                  <a:pt x="505282" y="611613"/>
                                  <a:pt x="485507" y="660976"/>
                                  <a:pt x="452949" y="699217"/>
                                </a:cubicBezTo>
                                <a:cubicBezTo>
                                  <a:pt x="450322" y="702647"/>
                                  <a:pt x="446856" y="705776"/>
                                  <a:pt x="443998" y="709061"/>
                                </a:cubicBezTo>
                                <a:cubicBezTo>
                                  <a:pt x="442617" y="710516"/>
                                  <a:pt x="441350" y="711971"/>
                                  <a:pt x="439937" y="713364"/>
                                </a:cubicBezTo>
                                <a:cubicBezTo>
                                  <a:pt x="434587" y="719216"/>
                                  <a:pt x="429740" y="725348"/>
                                  <a:pt x="423490" y="730805"/>
                                </a:cubicBezTo>
                                <a:cubicBezTo>
                                  <a:pt x="379333" y="769930"/>
                                  <a:pt x="321201" y="789482"/>
                                  <a:pt x="249187" y="789482"/>
                                </a:cubicBezTo>
                                <a:cubicBezTo>
                                  <a:pt x="177172" y="789482"/>
                                  <a:pt x="117626" y="765180"/>
                                  <a:pt x="70601" y="716513"/>
                                </a:cubicBezTo>
                                <a:cubicBezTo>
                                  <a:pt x="23513" y="667941"/>
                                  <a:pt x="0" y="600710"/>
                                  <a:pt x="0" y="514905"/>
                                </a:cubicBezTo>
                                <a:cubicBezTo>
                                  <a:pt x="0" y="328014"/>
                                  <a:pt x="126766" y="156383"/>
                                  <a:pt x="380296" y="0"/>
                                </a:cubicBezTo>
                                <a:close/>
                              </a:path>
                            </a:pathLst>
                          </a:custGeom>
                          <a:solidFill>
                            <a:srgbClr val="00BAD2"/>
                          </a:solidFill>
                          <a:ln w="0" cap="flat">
                            <a:miter lim="127000"/>
                          </a:ln>
                        </wps:spPr>
                        <wps:style>
                          <a:lnRef idx="0">
                            <a:srgbClr val="000000">
                              <a:alpha val="0"/>
                            </a:srgbClr>
                          </a:lnRef>
                          <a:fillRef idx="1">
                            <a:srgbClr val="303030"/>
                          </a:fillRef>
                          <a:effectRef idx="0">
                            <a:scrgbClr r="0" g="0" b="0"/>
                          </a:effectRef>
                          <a:fontRef idx="none"/>
                        </wps:style>
                        <wps:bodyPr/>
                      </wps:wsp>
                      <wps:wsp>
                        <wps:cNvPr id="22" name="Shape 110"/>
                        <wps:cNvSpPr/>
                        <wps:spPr>
                          <a:xfrm rot="11238838">
                            <a:off x="478465" y="0"/>
                            <a:ext cx="337185" cy="493395"/>
                          </a:xfrm>
                          <a:custGeom>
                            <a:avLst/>
                            <a:gdLst/>
                            <a:ahLst/>
                            <a:cxnLst/>
                            <a:rect l="0" t="0" r="0" b="0"/>
                            <a:pathLst>
                              <a:path w="505282" h="789482">
                                <a:moveTo>
                                  <a:pt x="380296" y="0"/>
                                </a:moveTo>
                                <a:lnTo>
                                  <a:pt x="406238" y="39977"/>
                                </a:lnTo>
                                <a:cubicBezTo>
                                  <a:pt x="227590" y="156310"/>
                                  <a:pt x="138302" y="272675"/>
                                  <a:pt x="138302" y="388977"/>
                                </a:cubicBezTo>
                                <a:cubicBezTo>
                                  <a:pt x="138302" y="390370"/>
                                  <a:pt x="138522" y="391513"/>
                                  <a:pt x="138522" y="392865"/>
                                </a:cubicBezTo>
                                <a:cubicBezTo>
                                  <a:pt x="177465" y="358854"/>
                                  <a:pt x="228354" y="338086"/>
                                  <a:pt x="284257" y="338086"/>
                                </a:cubicBezTo>
                                <a:cubicBezTo>
                                  <a:pt x="406301" y="338086"/>
                                  <a:pt x="505282" y="436396"/>
                                  <a:pt x="505282" y="557553"/>
                                </a:cubicBezTo>
                                <a:cubicBezTo>
                                  <a:pt x="505282" y="611613"/>
                                  <a:pt x="485507" y="660976"/>
                                  <a:pt x="452949" y="699217"/>
                                </a:cubicBezTo>
                                <a:cubicBezTo>
                                  <a:pt x="450322" y="702647"/>
                                  <a:pt x="446856" y="705776"/>
                                  <a:pt x="443998" y="709061"/>
                                </a:cubicBezTo>
                                <a:cubicBezTo>
                                  <a:pt x="442617" y="710516"/>
                                  <a:pt x="441350" y="711971"/>
                                  <a:pt x="439937" y="713364"/>
                                </a:cubicBezTo>
                                <a:cubicBezTo>
                                  <a:pt x="434587" y="719216"/>
                                  <a:pt x="429740" y="725348"/>
                                  <a:pt x="423490" y="730805"/>
                                </a:cubicBezTo>
                                <a:cubicBezTo>
                                  <a:pt x="379333" y="769930"/>
                                  <a:pt x="321201" y="789482"/>
                                  <a:pt x="249187" y="789482"/>
                                </a:cubicBezTo>
                                <a:cubicBezTo>
                                  <a:pt x="177172" y="789482"/>
                                  <a:pt x="117626" y="765180"/>
                                  <a:pt x="70601" y="716513"/>
                                </a:cubicBezTo>
                                <a:cubicBezTo>
                                  <a:pt x="23513" y="667941"/>
                                  <a:pt x="0" y="600710"/>
                                  <a:pt x="0" y="514905"/>
                                </a:cubicBezTo>
                                <a:cubicBezTo>
                                  <a:pt x="0" y="328014"/>
                                  <a:pt x="126766" y="156383"/>
                                  <a:pt x="380296" y="0"/>
                                </a:cubicBezTo>
                                <a:close/>
                              </a:path>
                            </a:pathLst>
                          </a:custGeom>
                          <a:solidFill>
                            <a:srgbClr val="00BAD2"/>
                          </a:solidFill>
                          <a:ln w="0" cap="flat">
                            <a:miter lim="127000"/>
                          </a:ln>
                        </wps:spPr>
                        <wps:style>
                          <a:lnRef idx="0">
                            <a:srgbClr val="000000">
                              <a:alpha val="0"/>
                            </a:srgbClr>
                          </a:lnRef>
                          <a:fillRef idx="1">
                            <a:srgbClr val="303030"/>
                          </a:fillRef>
                          <a:effectRef idx="0">
                            <a:scrgbClr r="0" g="0" b="0"/>
                          </a:effectRef>
                          <a:fontRef idx="none"/>
                        </wps:style>
                        <wps:bodyPr/>
                      </wps:wsp>
                    </wpg:wgp>
                  </a:graphicData>
                </a:graphic>
                <wp14:sizeRelH relativeFrom="margin">
                  <wp14:pctWidth>0</wp14:pctWidth>
                </wp14:sizeRelH>
                <wp14:sizeRelV relativeFrom="margin">
                  <wp14:pctHeight>0</wp14:pctHeight>
                </wp14:sizeRelV>
              </wp:anchor>
            </w:drawing>
          </mc:Choice>
          <mc:Fallback>
            <w:pict>
              <v:group w14:anchorId="0D442A82" id="Group 20" o:spid="_x0000_s1026" alt="&quot;&quot;" style="position:absolute;margin-left:495.75pt;margin-top:121.1pt;width:24.75pt;height:15.55pt;rotation:2009505fd;z-index:-251658238;mso-position-horizontal-relative:margin;mso-width-relative:margin;mso-height-relative:margin" coordsize="8156,514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suyiVngQAAEcUAAAOAAAAZHJzL2Uyb0RvYy54bWzsWG1r5DYQ/l7ofzD+3qzeJS/ZHL2md19K&#13;&#10;e/SuP0Dx2rsG2zKWk0366zt6sWNlQ0lTKBSWhUXyaN6eGc0Muv7w2LXZQzXaxvS7HF+hPKv60uyb&#13;&#10;/rDL//j26QeVZ3bS/V63pq92+VNl8w833393fRq2FTFH0+6rMQMhvd2ehl1+nKZhu9nY8lh12l6Z&#13;&#10;oeqBWJux0xNsx8NmP+oTSO/aDUFIbE5m3A+jKStr4ettIOY3Xn5dV+X0W13basraXQ62Tf5/9P93&#13;&#10;7n9zc623h1EPx6aMZuh3WNHppgeli6hbPensfmzORHVNORpr6umqNN3G1HVTVt4H8AajF958Hs39&#13;&#10;4H05bE+HYYEJoH2B07vFlr8+fB6Hr8OXEZA4DQfAwu+cL4/12GWjAcywooXk0nsINmePHsCnBcDq&#13;&#10;ccpK+Egxo4TnWQkkXEimeAC4PEIUzrjK48+RT2EuOITH8XHMhMCObxNMgEVi2GmAVLHPaNh/h8bX&#13;&#10;ox4qD7LdAhpfxqzZ73KC86zXHWSsp2cY+1xxuuHQgpfdWoDuBViY4IIydY4WwUSIgMiCGJUYUPKe&#13;&#10;s4LSwiO2eK635b2dPlemczr0wy92Chm7n1f6OK/Kx35ejpD3f5vxg54cnxPqltkJcEecKJJnx10u&#13;&#10;VcFg6aideai+GX9ucgGkCpFC5Nkce7D0+Ujbr48yJAiF6w9HaVFIGUM6Hyrv75ryY/XnmoUQyQvI&#13;&#10;A5c+XNCAOZjoVWOqKAIDgUgkETLm1hmRKvWsLdWS7s45C0RlrAkLkZOgkxaYYxqi9wqRKDGHLtWS&#13;&#10;7iKnlAyOe2i4UpytxRKiKHzxRIBbxYwJnEQxAhcxJUIQUi3pLnBCOCiCrHbhOBM7Bx+IjAoKEfZp&#13;&#10;FjhXRM4l5x6EN+lccQqMRQofVAeOgitCoEImOhknBSu8taIoCJ6zJ/Us3UU/OaIxZBIRwTznnEOM&#13;&#10;CcVD+krE5QudDPI0JKxEBVqKUKol3UWdjAgcXJEYcZy6wjB1xQ2wlRiqoq9ti0Ggks6clAqfCW/C&#13;&#10;llHG1cwJCKU6CVTfqJNwV4xW8WSEsnjLJEUKvT1vqYQSRYMrEBaa3BUK5S0mWCwgK52EFXi2NlQX&#13;&#10;IL7JTywlluEKnovFWAoS4yk4VolBEonZHgzEt6ctoe60C5gQsmBJwAKoAiEI9BrU8B2aV/EP8AxM&#13;&#10;lCiEkxIAfUJCp3AWuDqokrLzSglOc7Jsja0CvK64e5yXgu8xf24p1rTN/lPTtq7E2/Fw91M7Zg/a&#13;&#10;TUvo44+3xLkILMmxtnf9AmwvNUxsdaun0CqaCUa5tunAaCIR8vAAb9v7Dj63StdC7fTUVk5j2/9e&#13;&#10;1dBw/UDxigkgBXnhuh2OOho22xSs9fZ5OY6/BlcWkdizJl5R5H5RQjzs+Co/Ky6cQaktIyBhYISx&#13;&#10;C5yex0bwbGHymk0/Lfw9DLteycpbt7wz+yc/asFI46cYN3T9F+MMXKD3jzPQUaGROyfj8MekmvtX&#13;&#10;vASXeSa9g6EvXOYZuNiXeQZAuMwz62n/tbtymWcgTS7zjG/naX5c5pk4Iv0v5hn/WAOvVT6Q8WXN&#13;&#10;PYet97Bev//d/AUAAP//AwBQSwMEFAAGAAgAAAAhAHQfqQ/mAAAAEQEAAA8AAABkcnMvZG93bnJl&#13;&#10;di54bWxMj91OwzAMhe+ReIfIk7hjSX+ArWs6IRCCiwlpGw+QNVlbLXGqJt0KT493BTeWbB8fn69c&#13;&#10;T86ysxlC51FCMhfADNZed9hI+Nq/3S+AhahQK+vRSPg2AdbV7U2pCu0vuDXnXWwYmWAolIQ2xr7g&#13;&#10;PNStcSrMfW+Qdkc/OBWpHRquB3Uhc2d5KsQjd6pD+tCq3ry0pj7tRifh6Lfa1naxec9jyOw+jB/i&#13;&#10;51PKu9n0uqLyvAIWzRT/LuDKQPmhomAHP6IOzEpYLpMHkkpI8zQFdlWIPCHGA42esgx4VfL/JNUv&#13;&#10;AAAA//8DAFBLAQItABQABgAIAAAAIQC2gziS/gAAAOEBAAATAAAAAAAAAAAAAAAAAAAAAABbQ29u&#13;&#10;dGVudF9UeXBlc10ueG1sUEsBAi0AFAAGAAgAAAAhADj9If/WAAAAlAEAAAsAAAAAAAAAAAAAAAAA&#13;&#10;LwEAAF9yZWxzLy5yZWxzUEsBAi0AFAAGAAgAAAAhACy7KJWeBAAARxQAAA4AAAAAAAAAAAAAAAAA&#13;&#10;LgIAAGRycy9lMm9Eb2MueG1sUEsBAi0AFAAGAAgAAAAhAHQfqQ/mAAAAEQEAAA8AAAAAAAAAAAAA&#13;&#10;AAAA+AYAAGRycy9kb3ducmV2LnhtbFBLBQYAAAAABAAEAPMAAAALCAAAAAA=&#13;&#10;">
                <v:shape id="Shape 110" o:spid="_x0000_s1027" style="position:absolute;top:212;width:3371;height:4934;rotation:-11338440fd;visibility:visible;mso-wrap-style:square;v-text-anchor:top" coordsize="505282,789482"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TkO8jxwAAAOAAAAAPAAAAZHJzL2Rvd25yZXYueG1sRI9Ba8JA&#13;&#10;FITvQv/D8oRexGwSpJSYVWyLxaONhV4f2Wc2bfZtml01/feuIPQyMAzzDVOuR9uJMw2+dawgS1IQ&#13;&#10;xLXTLTcKPg/b+TMIH5A1do5JwR95WK8eJiUW2l34g85VaESEsC9QgQmhL6T0tSGLPnE9ccyObrAY&#13;&#10;oh0aqQe8RLjtZJ6mT9Jiy3HBYE+vhuqf6mQV/H7XL6ev7cGkhpsq373vF9lsr9TjdHxbRtksQQQa&#13;&#10;w3/jjthpBXkGt0PxDMjVFQAA//8DAFBLAQItABQABgAIAAAAIQDb4fbL7gAAAIUBAAATAAAAAAAA&#13;&#10;AAAAAAAAAAAAAABbQ29udGVudF9UeXBlc10ueG1sUEsBAi0AFAAGAAgAAAAhAFr0LFu/AAAAFQEA&#13;&#10;AAsAAAAAAAAAAAAAAAAAHwEAAF9yZWxzLy5yZWxzUEsBAi0AFAAGAAgAAAAhAFOQ7yPHAAAA4AAA&#13;&#10;AA8AAAAAAAAAAAAAAAAABwIAAGRycy9kb3ducmV2LnhtbFBLBQYAAAAAAwADALcAAAD7AgAAAAA=&#13;&#10;" path="m380296,r25942,39977c227590,156310,138302,272675,138302,388977v,1393,220,2536,220,3888c177465,358854,228354,338086,284257,338086v122044,,221025,98310,221025,219467c505282,611613,485507,660976,452949,699217v-2627,3430,-6093,6559,-8951,9844c442617,710516,441350,711971,439937,713364v-5350,5852,-10197,11984,-16447,17441c379333,769930,321201,789482,249187,789482v-72015,,-131561,-24302,-178586,-72969c23513,667941,,600710,,514905,,328014,126766,156383,380296,xe" fillcolor="#00bad2" stroked="f" strokeweight="0">
                  <v:stroke miterlimit="83231f" joinstyle="miter"/>
                  <v:path arrowok="t" textboxrect="0,0,505282,789482"/>
                </v:shape>
                <v:shape id="Shape 110" o:spid="_x0000_s1028" style="position:absolute;left:4784;width:3372;height:4933;rotation:-11317152fd;visibility:visible;mso-wrap-style:square;v-text-anchor:top" coordsize="505282,789482"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3+Y26xwAAAOAAAAAPAAAAZHJzL2Rvd25yZXYueG1sRI9Ba8JA&#13;&#10;FITvgv9heUJvujHQItFVNCIthR6iIh4f2Wc2mH0bs1tN/323UPAyMAzzDbNY9bYRd+p87VjBdJKA&#13;&#10;IC6drrlScDzsxjMQPiBrbByTgh/ysFoOBwvMtHtwQfd9qESEsM9QgQmhzaT0pSGLfuJa4phdXGcx&#13;&#10;RNtVUnf4iHDbyDRJ3qTFmuOCwZZyQ+V1/20VOL25mOo9P32eX11ezIpgbrsvpV5G/XYeZT0HEagP&#13;&#10;z8Y/4kMrSFP4OxTPgFz+AgAA//8DAFBLAQItABQABgAIAAAAIQDb4fbL7gAAAIUBAAATAAAAAAAA&#13;&#10;AAAAAAAAAAAAAABbQ29udGVudF9UeXBlc10ueG1sUEsBAi0AFAAGAAgAAAAhAFr0LFu/AAAAFQEA&#13;&#10;AAsAAAAAAAAAAAAAAAAAHwEAAF9yZWxzLy5yZWxzUEsBAi0AFAAGAAgAAAAhADf5jbrHAAAA4AAA&#13;&#10;AA8AAAAAAAAAAAAAAAAABwIAAGRycy9kb3ducmV2LnhtbFBLBQYAAAAAAwADALcAAAD7AgAAAAA=&#13;&#10;" path="m380296,r25942,39977c227590,156310,138302,272675,138302,388977v,1393,220,2536,220,3888c177465,358854,228354,338086,284257,338086v122044,,221025,98310,221025,219467c505282,611613,485507,660976,452949,699217v-2627,3430,-6093,6559,-8951,9844c442617,710516,441350,711971,439937,713364v-5350,5852,-10197,11984,-16447,17441c379333,769930,321201,789482,249187,789482v-72015,,-131561,-24302,-178586,-72969c23513,667941,,600710,,514905,,328014,126766,156383,380296,xe" fillcolor="#00bad2" stroked="f" strokeweight="0">
                  <v:stroke miterlimit="83231f" joinstyle="miter"/>
                  <v:path arrowok="t" textboxrect="0,0,505282,789482"/>
                </v:shape>
                <w10:wrap anchorx="margin"/>
              </v:group>
            </w:pict>
          </mc:Fallback>
        </mc:AlternateContent>
      </w:r>
      <w:r>
        <w:rPr>
          <w:noProof/>
          <w:color w:val="2B579A"/>
          <w:shd w:val="clear" w:color="auto" w:fill="E6E6E6"/>
        </w:rPr>
        <mc:AlternateContent>
          <mc:Choice Requires="wpg">
            <w:drawing>
              <wp:anchor distT="0" distB="0" distL="114300" distR="114300" simplePos="0" relativeHeight="251658245" behindDoc="1" locked="0" layoutInCell="1" allowOverlap="1" wp14:anchorId="06CB6EC5" wp14:editId="540D5C20">
                <wp:simplePos x="0" y="0"/>
                <wp:positionH relativeFrom="margin">
                  <wp:posOffset>0</wp:posOffset>
                </wp:positionH>
                <wp:positionV relativeFrom="paragraph">
                  <wp:posOffset>249555</wp:posOffset>
                </wp:positionV>
                <wp:extent cx="314325" cy="197485"/>
                <wp:effectExtent l="0" t="38100" r="9525" b="31115"/>
                <wp:wrapNone/>
                <wp:docPr id="17" name="Group 1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rot="9954100">
                          <a:off x="0" y="0"/>
                          <a:ext cx="314325" cy="197485"/>
                          <a:chOff x="0" y="0"/>
                          <a:chExt cx="815650" cy="514661"/>
                        </a:xfrm>
                      </wpg:grpSpPr>
                      <wps:wsp>
                        <wps:cNvPr id="18" name="Shape 110"/>
                        <wps:cNvSpPr/>
                        <wps:spPr>
                          <a:xfrm rot="11219348">
                            <a:off x="0" y="21266"/>
                            <a:ext cx="337185" cy="493395"/>
                          </a:xfrm>
                          <a:custGeom>
                            <a:avLst/>
                            <a:gdLst/>
                            <a:ahLst/>
                            <a:cxnLst/>
                            <a:rect l="0" t="0" r="0" b="0"/>
                            <a:pathLst>
                              <a:path w="505282" h="789482">
                                <a:moveTo>
                                  <a:pt x="380296" y="0"/>
                                </a:moveTo>
                                <a:lnTo>
                                  <a:pt x="406238" y="39977"/>
                                </a:lnTo>
                                <a:cubicBezTo>
                                  <a:pt x="227590" y="156310"/>
                                  <a:pt x="138302" y="272675"/>
                                  <a:pt x="138302" y="388977"/>
                                </a:cubicBezTo>
                                <a:cubicBezTo>
                                  <a:pt x="138302" y="390370"/>
                                  <a:pt x="138522" y="391513"/>
                                  <a:pt x="138522" y="392865"/>
                                </a:cubicBezTo>
                                <a:cubicBezTo>
                                  <a:pt x="177465" y="358854"/>
                                  <a:pt x="228354" y="338086"/>
                                  <a:pt x="284257" y="338086"/>
                                </a:cubicBezTo>
                                <a:cubicBezTo>
                                  <a:pt x="406301" y="338086"/>
                                  <a:pt x="505282" y="436396"/>
                                  <a:pt x="505282" y="557553"/>
                                </a:cubicBezTo>
                                <a:cubicBezTo>
                                  <a:pt x="505282" y="611613"/>
                                  <a:pt x="485507" y="660976"/>
                                  <a:pt x="452949" y="699217"/>
                                </a:cubicBezTo>
                                <a:cubicBezTo>
                                  <a:pt x="450322" y="702647"/>
                                  <a:pt x="446856" y="705776"/>
                                  <a:pt x="443998" y="709061"/>
                                </a:cubicBezTo>
                                <a:cubicBezTo>
                                  <a:pt x="442617" y="710516"/>
                                  <a:pt x="441350" y="711971"/>
                                  <a:pt x="439937" y="713364"/>
                                </a:cubicBezTo>
                                <a:cubicBezTo>
                                  <a:pt x="434587" y="719216"/>
                                  <a:pt x="429740" y="725348"/>
                                  <a:pt x="423490" y="730805"/>
                                </a:cubicBezTo>
                                <a:cubicBezTo>
                                  <a:pt x="379333" y="769930"/>
                                  <a:pt x="321201" y="789482"/>
                                  <a:pt x="249187" y="789482"/>
                                </a:cubicBezTo>
                                <a:cubicBezTo>
                                  <a:pt x="177172" y="789482"/>
                                  <a:pt x="117626" y="765180"/>
                                  <a:pt x="70601" y="716513"/>
                                </a:cubicBezTo>
                                <a:cubicBezTo>
                                  <a:pt x="23513" y="667941"/>
                                  <a:pt x="0" y="600710"/>
                                  <a:pt x="0" y="514905"/>
                                </a:cubicBezTo>
                                <a:cubicBezTo>
                                  <a:pt x="0" y="328014"/>
                                  <a:pt x="126766" y="156383"/>
                                  <a:pt x="380296" y="0"/>
                                </a:cubicBezTo>
                                <a:close/>
                              </a:path>
                            </a:pathLst>
                          </a:custGeom>
                          <a:solidFill>
                            <a:srgbClr val="00BAD2"/>
                          </a:solidFill>
                          <a:ln w="0" cap="flat">
                            <a:miter lim="127000"/>
                          </a:ln>
                        </wps:spPr>
                        <wps:style>
                          <a:lnRef idx="0">
                            <a:srgbClr val="000000">
                              <a:alpha val="0"/>
                            </a:srgbClr>
                          </a:lnRef>
                          <a:fillRef idx="1">
                            <a:srgbClr val="303030"/>
                          </a:fillRef>
                          <a:effectRef idx="0">
                            <a:scrgbClr r="0" g="0" b="0"/>
                          </a:effectRef>
                          <a:fontRef idx="none"/>
                        </wps:style>
                        <wps:bodyPr/>
                      </wps:wsp>
                      <wps:wsp>
                        <wps:cNvPr id="19" name="Shape 110"/>
                        <wps:cNvSpPr/>
                        <wps:spPr>
                          <a:xfrm rot="11238838">
                            <a:off x="478465" y="0"/>
                            <a:ext cx="337185" cy="493395"/>
                          </a:xfrm>
                          <a:custGeom>
                            <a:avLst/>
                            <a:gdLst/>
                            <a:ahLst/>
                            <a:cxnLst/>
                            <a:rect l="0" t="0" r="0" b="0"/>
                            <a:pathLst>
                              <a:path w="505282" h="789482">
                                <a:moveTo>
                                  <a:pt x="380296" y="0"/>
                                </a:moveTo>
                                <a:lnTo>
                                  <a:pt x="406238" y="39977"/>
                                </a:lnTo>
                                <a:cubicBezTo>
                                  <a:pt x="227590" y="156310"/>
                                  <a:pt x="138302" y="272675"/>
                                  <a:pt x="138302" y="388977"/>
                                </a:cubicBezTo>
                                <a:cubicBezTo>
                                  <a:pt x="138302" y="390370"/>
                                  <a:pt x="138522" y="391513"/>
                                  <a:pt x="138522" y="392865"/>
                                </a:cubicBezTo>
                                <a:cubicBezTo>
                                  <a:pt x="177465" y="358854"/>
                                  <a:pt x="228354" y="338086"/>
                                  <a:pt x="284257" y="338086"/>
                                </a:cubicBezTo>
                                <a:cubicBezTo>
                                  <a:pt x="406301" y="338086"/>
                                  <a:pt x="505282" y="436396"/>
                                  <a:pt x="505282" y="557553"/>
                                </a:cubicBezTo>
                                <a:cubicBezTo>
                                  <a:pt x="505282" y="611613"/>
                                  <a:pt x="485507" y="660976"/>
                                  <a:pt x="452949" y="699217"/>
                                </a:cubicBezTo>
                                <a:cubicBezTo>
                                  <a:pt x="450322" y="702647"/>
                                  <a:pt x="446856" y="705776"/>
                                  <a:pt x="443998" y="709061"/>
                                </a:cubicBezTo>
                                <a:cubicBezTo>
                                  <a:pt x="442617" y="710516"/>
                                  <a:pt x="441350" y="711971"/>
                                  <a:pt x="439937" y="713364"/>
                                </a:cubicBezTo>
                                <a:cubicBezTo>
                                  <a:pt x="434587" y="719216"/>
                                  <a:pt x="429740" y="725348"/>
                                  <a:pt x="423490" y="730805"/>
                                </a:cubicBezTo>
                                <a:cubicBezTo>
                                  <a:pt x="379333" y="769930"/>
                                  <a:pt x="321201" y="789482"/>
                                  <a:pt x="249187" y="789482"/>
                                </a:cubicBezTo>
                                <a:cubicBezTo>
                                  <a:pt x="177172" y="789482"/>
                                  <a:pt x="117626" y="765180"/>
                                  <a:pt x="70601" y="716513"/>
                                </a:cubicBezTo>
                                <a:cubicBezTo>
                                  <a:pt x="23513" y="667941"/>
                                  <a:pt x="0" y="600710"/>
                                  <a:pt x="0" y="514905"/>
                                </a:cubicBezTo>
                                <a:cubicBezTo>
                                  <a:pt x="0" y="328014"/>
                                  <a:pt x="126766" y="156383"/>
                                  <a:pt x="380296" y="0"/>
                                </a:cubicBezTo>
                                <a:close/>
                              </a:path>
                            </a:pathLst>
                          </a:custGeom>
                          <a:solidFill>
                            <a:srgbClr val="00BAD2"/>
                          </a:solidFill>
                          <a:ln w="0" cap="flat">
                            <a:miter lim="127000"/>
                          </a:ln>
                        </wps:spPr>
                        <wps:style>
                          <a:lnRef idx="0">
                            <a:srgbClr val="000000">
                              <a:alpha val="0"/>
                            </a:srgbClr>
                          </a:lnRef>
                          <a:fillRef idx="1">
                            <a:srgbClr val="303030"/>
                          </a:fillRef>
                          <a:effectRef idx="0">
                            <a:scrgbClr r="0" g="0" b="0"/>
                          </a:effectRef>
                          <a:fontRef idx="none"/>
                        </wps:style>
                        <wps:bodyPr/>
                      </wps:wsp>
                    </wpg:wgp>
                  </a:graphicData>
                </a:graphic>
                <wp14:sizeRelH relativeFrom="margin">
                  <wp14:pctWidth>0</wp14:pctWidth>
                </wp14:sizeRelH>
                <wp14:sizeRelV relativeFrom="margin">
                  <wp14:pctHeight>0</wp14:pctHeight>
                </wp14:sizeRelV>
              </wp:anchor>
            </w:drawing>
          </mc:Choice>
          <mc:Fallback>
            <w:pict>
              <v:group w14:anchorId="3874CF0C" id="Group 17" o:spid="_x0000_s1026" alt="&quot;&quot;" style="position:absolute;margin-left:0;margin-top:19.65pt;width:24.75pt;height:15.55pt;rotation:10872532fd;z-index:-251658235;mso-position-horizontal-relative:margin;mso-width-relative:margin;mso-height-relative:margin" coordsize="8156,514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R4tw0nAQAAEcUAAAOAAAAZHJzL2Uyb0RvYy54bWzsWNtq5EYQfQ/kH4Te4+n7ZfB4ycbZfQnJ&#13;&#10;kt18QFsjzQh0Qy177Hx9qi+S1R4THAcCgWFg6FZ1dVWdKlUddP3hsW2yh3K0dd/tcnyF8qzsin5f&#13;&#10;d4dd/se3Tz+oPLOT6fam6btylz+VNv9w8/1316dhW5L+2Df7cszgks5uT8MuP07TsN1sbHEsW2Ov&#13;&#10;+qHsQFj1Y2sm2I6HzX40J7i9bTYEIbE59eN+GPuitBae3gZhfuPvr6qymH6rKltOWbPLwbfJ/4/+&#13;&#10;/879b26uzfYwmuFYF9EN8w4vWlN3YHS56tZMJrsf67Or2roYe9tX01XRt5u+quqi9DFANBi9iObz&#13;&#10;2N8PPpbD9nQYFpgA2hc4vfva4teHz+PwdfgyAhKn4QBY+J2L5bEa22zsATOtOcMI+QjB5+zRA/i0&#13;&#10;AFg+TlkBDylmlPA8K0CEtWSKB4CLI2ThTKs4/hz1FOaCQ3qcHsdMCOz0NsEFWCSOnQYoFfuMhv13&#13;&#10;aHw9mqH0INstoPFlzOo9eA9125kWKtbLM4x9rTjbcGjBy24tQJeChTHBmjJ1jhbBRIiAyIIYlRhQ&#13;&#10;8pEzTan2iC2Rm21xb6fPZd86G+bhFzuFit3PK3OcV8VjNy9HqPu/rfjBTE7PXeqW2QlwR5wokmfH&#13;&#10;XS6VZrB00rZ/KL/1/tzkEkgVIlrk2Zx78PT5SNOtjzIkCAUY4SjVWsqY0vlQcX9XFx/LP9cqhEiu&#13;&#10;oQ5c+XBBA+bgojeNqaIIHAQhkUTIWFtnQqrUs7XUSro719SIytgTFiEnwSbVmGMasveKkCgxpy61&#13;&#10;ku6ippQMjntouFKcra8lRFF44oUAt4oVEzSJYoTLF0JIQmol3QVNSAdF+IXmjO2cfMCWUUEhw77M&#13;&#10;guZKyLnk3IPwJpsrTYGxSOGD7sBRCEUIpGVik3GimfbeCq0JnqsnjSzdxTg5ojFlEhHBvOYcJ2NC&#13;&#10;8VC+EnH5wiaDOg0FK5FGSxNKraS7aJMRgUMoEiOO01AYpq65AbYSQ1f0vW1xCEzSWZNS4SvhTdgy&#13;&#10;yriaNQGh1CaB7httEu6a0SqfjFAW3zJJkUJvr1sqoUXREAqkhSbvCoX2FgssNpCVTcI0nr0N3QWE&#13;&#10;b4oTS4lleAXPr8VYChLzKThWiUMSidkfDMK3ly2h7rRLmBBSsyRhAVSBECR6DWp4DsNL/wM8gxIl&#13;&#10;CuGkBcCckDApnAeuD6qk7bzSgtOaLJrelgFe19w9zkvD95g/jxTbN/X+U900rsXb8XD3UzNmD8ax&#13;&#10;JfTxx1viQgSV5FjTuXkBvhcGGFvVmCmMinoCKtfULThNJAK6EHSbzk/weVS6EWqnp6Z0Fpvu97KC&#13;&#10;gesJxSsuwC2BdZhmOJro2OxT8Nb75+9x+hWEslyJvV9JVBS5X7whHnZ6peeKi2YwaosISCCMQLsg&#13;&#10;6Jk2AiqLkrfcd9Oi3wHZ9UZW0brlXb9/8lQLKI1nMY50/Rd0Blrp++kMTFQY5C7ISP6YVPP8ii/B&#13;&#10;hc+k72CYCxc+Ay/2hc8ACBc+s2b7r70rFz4DZXLhM36cp/Vx4TORIv0v+Iz/WANfq3wi45c19zls&#13;&#10;vYf1+vvfzV8AAAD//wMAUEsDBBQABgAIAAAAIQAhV4V74AAAAAoBAAAPAAAAZHJzL2Rvd25yZXYu&#13;&#10;eG1sTI/NTsMwEITvSLyDtUjcqAMtlKbZVBUV3KjUlgdw4s1PG68j221Dnh5zgstIq9HOzJetBtOJ&#13;&#10;CznfWkZ4nCQgiEurW64Rvg7vD68gfFCsVWeZEL7Jwyq/vclUqu2Vd3TZh1rEEPapQmhC6FMpfdmQ&#13;&#10;UX5ie+LoVdYZFeLpaqmdusZw08mnJHmRRrUcGxrV01tD5Wl/NgjV56ay63Hux+3w0R2YjoXbjYj3&#13;&#10;d8NmGWW9BBFoCH8f8MsQ90MehxX2zNqLDiHSBITpYgoiurPFM4gCYZ7MQOaZ/I+Q/wAAAP//AwBQ&#13;&#10;SwECLQAUAAYACAAAACEAtoM4kv4AAADhAQAAEwAAAAAAAAAAAAAAAAAAAAAAW0NvbnRlbnRfVHlw&#13;&#10;ZXNdLnhtbFBLAQItABQABgAIAAAAIQA4/SH/1gAAAJQBAAALAAAAAAAAAAAAAAAAAC8BAABfcmVs&#13;&#10;cy8ucmVsc1BLAQItABQABgAIAAAAIQDR4tw0nAQAAEcUAAAOAAAAAAAAAAAAAAAAAC4CAABkcnMv&#13;&#10;ZTJvRG9jLnhtbFBLAQItABQABgAIAAAAIQAhV4V74AAAAAoBAAAPAAAAAAAAAAAAAAAAAPYGAABk&#13;&#10;cnMvZG93bnJldi54bWxQSwUGAAAAAAQABADzAAAAAwgAAAAA&#13;&#10;">
                <v:shape id="Shape 110" o:spid="_x0000_s1027" style="position:absolute;top:212;width:3371;height:4934;rotation:-11338440fd;visibility:visible;mso-wrap-style:square;v-text-anchor:top" coordsize="505282,789482"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MxowDxwAAAOAAAAAPAAAAZHJzL2Rvd25yZXYueG1sRI9Ba8JA&#13;&#10;EIXvQv/DMkIvohuliERXsS0WjxoLvQ7ZMRvNzqbZVdN/3zkUennM4zHfzFttet+oO3WxDmxgOslA&#13;&#10;EZfB1lwZ+DztxgtQMSFbbAKTgR+KsFk/DVaY2/DgI92LVCmBcMzRgEupzbWOpSOPcRJaYsnOofOY&#13;&#10;xHaVth0+BO4bPcuyufZYs1xw2NKbo/Ja3LyB70v5evvanVzmuCpm+4/Dy3R0MOZ52L8vRbZLUIn6&#13;&#10;9L/xh9hb6SAfSyEZQK9/AQAA//8DAFBLAQItABQABgAIAAAAIQDb4fbL7gAAAIUBAAATAAAAAAAA&#13;&#10;AAAAAAAAAAAAAABbQ29udGVudF9UeXBlc10ueG1sUEsBAi0AFAAGAAgAAAAhAFr0LFu/AAAAFQEA&#13;&#10;AAsAAAAAAAAAAAAAAAAAHwEAAF9yZWxzLy5yZWxzUEsBAi0AFAAGAAgAAAAhAAzGjAPHAAAA4AAA&#13;&#10;AA8AAAAAAAAAAAAAAAAABwIAAGRycy9kb3ducmV2LnhtbFBLBQYAAAAAAwADALcAAAD7AgAAAAA=&#13;&#10;" path="m380296,r25942,39977c227590,156310,138302,272675,138302,388977v,1393,220,2536,220,3888c177465,358854,228354,338086,284257,338086v122044,,221025,98310,221025,219467c505282,611613,485507,660976,452949,699217v-2627,3430,-6093,6559,-8951,9844c442617,710516,441350,711971,439937,713364v-5350,5852,-10197,11984,-16447,17441c379333,769930,321201,789482,249187,789482v-72015,,-131561,-24302,-178586,-72969c23513,667941,,600710,,514905,,328014,126766,156383,380296,xe" fillcolor="#00bad2" stroked="f" strokeweight="0">
                  <v:stroke miterlimit="83231f" joinstyle="miter"/>
                  <v:path arrowok="t" textboxrect="0,0,505282,789482"/>
                </v:shape>
                <v:shape id="Shape 110" o:spid="_x0000_s1028" style="position:absolute;left:4784;width:3372;height:4933;rotation:-11317152fd;visibility:visible;mso-wrap-style:square;v-text-anchor:top" coordsize="505282,789482"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3MdV2yAAAAOAAAAAPAAAAZHJzL2Rvd25yZXYueG1sRI/BasJA&#13;&#10;EIbvhb7DMoXe6qaFio1upI2IIniILaXHITvJhmZnY3bV+PauIHgZZvj5v+GbzQfbiiP1vnGs4HWU&#13;&#10;gCAunW64VvDzvXyZgPABWWPrmBScycM8e3yYYardiQs67kItIoR9igpMCF0qpS8NWfQj1xHHrHK9&#13;&#10;xRDPvpa6x1OE21a+JclYWmw4fjDYUW6o/N8drAKnvypTr/Lfzd+7y4tJEcx+uVXq+WlYTOP4nIII&#13;&#10;NIR744ZY6+jwAVehuIDMLgAAAP//AwBQSwECLQAUAAYACAAAACEA2+H2y+4AAACFAQAAEwAAAAAA&#13;&#10;AAAAAAAAAAAAAAAAW0NvbnRlbnRfVHlwZXNdLnhtbFBLAQItABQABgAIAAAAIQBa9CxbvwAAABUB&#13;&#10;AAALAAAAAAAAAAAAAAAAAB8BAABfcmVscy8ucmVsc1BLAQItABQABgAIAAAAIQD3MdV2yAAAAOAA&#13;&#10;AAAPAAAAAAAAAAAAAAAAAAcCAABkcnMvZG93bnJldi54bWxQSwUGAAAAAAMAAwC3AAAA/AIAAAAA&#13;&#10;" path="m380296,r25942,39977c227590,156310,138302,272675,138302,388977v,1393,220,2536,220,3888c177465,358854,228354,338086,284257,338086v122044,,221025,98310,221025,219467c505282,611613,485507,660976,452949,699217v-2627,3430,-6093,6559,-8951,9844c442617,710516,441350,711971,439937,713364v-5350,5852,-10197,11984,-16447,17441c379333,769930,321201,789482,249187,789482v-72015,,-131561,-24302,-178586,-72969c23513,667941,,600710,,514905,,328014,126766,156383,380296,xe" fillcolor="#00bad2" stroked="f" strokeweight="0">
                  <v:stroke miterlimit="83231f" joinstyle="miter"/>
                  <v:path arrowok="t" textboxrect="0,0,505282,789482"/>
                </v:shape>
                <w10:wrap anchorx="margin"/>
              </v:group>
            </w:pict>
          </mc:Fallback>
        </mc:AlternateContent>
      </w:r>
    </w:p>
    <w:p w14:paraId="1CB6B1E3" w14:textId="7A1D58A0" w:rsidR="003C0A5A" w:rsidRDefault="0051173D" w:rsidP="003C0A5A">
      <w:pPr>
        <w:spacing w:after="160" w:line="259" w:lineRule="auto"/>
        <w:ind w:left="0" w:firstLine="0"/>
        <w:rPr>
          <w:b w:val="0"/>
          <w:color w:val="auto"/>
          <w:sz w:val="44"/>
        </w:rPr>
      </w:pPr>
      <w:r>
        <w:rPr>
          <w:noProof/>
          <w:color w:val="auto"/>
          <w:shd w:val="clear" w:color="auto" w:fill="E6E6E6"/>
        </w:rPr>
        <mc:AlternateContent>
          <mc:Choice Requires="wps">
            <w:drawing>
              <wp:anchor distT="0" distB="0" distL="114300" distR="114300" simplePos="0" relativeHeight="251658241" behindDoc="0" locked="0" layoutInCell="1" allowOverlap="1" wp14:anchorId="04AC6E9E" wp14:editId="4BA0E9E3">
                <wp:simplePos x="0" y="0"/>
                <wp:positionH relativeFrom="margin">
                  <wp:align>center</wp:align>
                </wp:positionH>
                <wp:positionV relativeFrom="paragraph">
                  <wp:posOffset>187313</wp:posOffset>
                </wp:positionV>
                <wp:extent cx="5753100" cy="1129239"/>
                <wp:effectExtent l="0" t="0" r="0" b="0"/>
                <wp:wrapNone/>
                <wp:docPr id="23" name="Text Box 23"/>
                <wp:cNvGraphicFramePr/>
                <a:graphic xmlns:a="http://schemas.openxmlformats.org/drawingml/2006/main">
                  <a:graphicData uri="http://schemas.microsoft.com/office/word/2010/wordprocessingShape">
                    <wps:wsp>
                      <wps:cNvSpPr txBox="1"/>
                      <wps:spPr>
                        <a:xfrm>
                          <a:off x="0" y="0"/>
                          <a:ext cx="5753100" cy="1129239"/>
                        </a:xfrm>
                        <a:prstGeom prst="rect">
                          <a:avLst/>
                        </a:prstGeom>
                        <a:solidFill>
                          <a:srgbClr val="0072CE"/>
                        </a:solidFill>
                        <a:ln w="6350">
                          <a:noFill/>
                        </a:ln>
                      </wps:spPr>
                      <wps:txbx>
                        <w:txbxContent>
                          <w:p w14:paraId="6C0ABE16" w14:textId="545C5F6B" w:rsidR="003C0A5A" w:rsidRDefault="003C0A5A" w:rsidP="003C0A5A">
                            <w:pPr>
                              <w:spacing w:after="0" w:line="240" w:lineRule="auto"/>
                              <w:ind w:left="11" w:hanging="11"/>
                              <w:rPr>
                                <w:b w:val="0"/>
                                <w:bCs/>
                                <w:i/>
                                <w:iCs/>
                                <w:color w:val="FFFFFF" w:themeColor="background1"/>
                                <w:sz w:val="28"/>
                                <w:szCs w:val="28"/>
                              </w:rPr>
                            </w:pPr>
                            <w:r w:rsidRPr="00BE695E">
                              <w:rPr>
                                <w:bCs/>
                                <w:i/>
                                <w:iCs/>
                                <w:color w:val="FFFFFF" w:themeColor="background1"/>
                                <w:sz w:val="28"/>
                                <w:szCs w:val="28"/>
                              </w:rPr>
                              <w:t>Our project could not have gone ahead without this funding. It allowed us to scale the project, improve communication and create a strong community collaboration.</w:t>
                            </w:r>
                          </w:p>
                          <w:p w14:paraId="732B3246" w14:textId="77777777" w:rsidR="003C0A5A" w:rsidRPr="009E288E" w:rsidRDefault="003C0A5A" w:rsidP="003C0A5A">
                            <w:pPr>
                              <w:spacing w:after="0" w:line="240" w:lineRule="auto"/>
                              <w:ind w:left="11" w:hanging="11"/>
                              <w:rPr>
                                <w:b w:val="0"/>
                                <w:bCs/>
                                <w:color w:val="FFFFFF" w:themeColor="background1"/>
                                <w:szCs w:val="24"/>
                              </w:rPr>
                            </w:pPr>
                            <w:r w:rsidRPr="009E288E">
                              <w:rPr>
                                <w:bCs/>
                                <w:color w:val="FFFFFF" w:themeColor="background1"/>
                                <w:szCs w:val="24"/>
                              </w:rPr>
                              <w:br/>
                              <w:t xml:space="preserve">2023 grants recipient </w:t>
                            </w:r>
                          </w:p>
                          <w:p w14:paraId="5B34A7EE" w14:textId="77777777" w:rsidR="003C0A5A" w:rsidRPr="00495FB3" w:rsidRDefault="003C0A5A" w:rsidP="003C0A5A">
                            <w:pPr>
                              <w:rPr>
                                <w:b w:val="0"/>
                                <w:bCs/>
                                <w:i/>
                                <w:iCs/>
                                <w:color w:val="FFFFFF" w:themeColor="background1"/>
                                <w:sz w:val="32"/>
                                <w:szCs w:val="32"/>
                              </w:rPr>
                            </w:pPr>
                            <w:r>
                              <w:rPr>
                                <w:bCs/>
                                <w:i/>
                                <w:iCs/>
                                <w:color w:val="FFFFFF" w:themeColor="background1"/>
                                <w:sz w:val="32"/>
                                <w:szCs w:val="32"/>
                              </w:rPr>
                              <w:br/>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AC6E9E" id="Text Box 23" o:spid="_x0000_s1040" type="#_x0000_t202" style="position:absolute;margin-left:0;margin-top:14.75pt;width:453pt;height:88.9pt;z-index:251658241;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n+tbfMwIAAF4EAAAOAAAAZHJzL2Uyb0RvYy54bWysVE2P2jAQvVfqf7B8L/kAlgURVpQtVSW0&#13;&#10;uxJb7dk4DonkeFzbkNBf37ETPrrtqerFmfGMn2fePGf+0NaSHIWxFaiMJoOYEqE45JXaZ/T76/rT&#13;&#10;PSXWMZUzCUpk9CQsfVh8/DBv9EykUILMhSEIouys0RktndOzKLK8FDWzA9BCYbAAUzOHrtlHuWEN&#13;&#10;otcySuP4LmrA5NoAF9bi7mMXpIuAXxSCu+eisMIRmVGszYXVhHXn12gxZ7O9YbqseF8G+4cqalYp&#13;&#10;vPQC9cgcIwdT/QFVV9yAhcINONQRFEXFRegBu0nid91sS6ZF6AXJsfpCk/1/sPzpuNUvhrj2M7Q4&#13;&#10;QE9Io+3M4qbvpy1M7b9YKcE4Uni60CZaRzhujifjYRJjiGMsSdJpOpx6nOh6XBvrvgqoiTcyanAu&#13;&#10;gS523FjXpZ5T/G0WZJWvKymDY/a7lTTkyPwM40m6+tKj/5YmFWkyejccxwFZgT/fQUuFxVy78pZr&#13;&#10;dy2pcqw3aMBv7SA/IRMGOpFYzdcVVrth1r0wg6rADlHp7hmXQgJeBr1FSQnm59/2fT4OC6OUNKiy&#13;&#10;jNofB2YEJfKbwjFOk9HIyzI4o/EkRcfcRna3EXWoV4AkJPimNA+mz3fybBYG6jd8EEt/K4aY4nh3&#13;&#10;Rt3ZXLlO+/iguFguQxIKUTO3UVvNPbSn3M/itX1jRvcDczjrJzjrkc3eza3L9ScVLA8OiioM9cpq&#13;&#10;zz+KOMiif3D+ldz6Iev6W1j8AgAA//8DAFBLAwQUAAYACAAAACEAA5UjKeIAAAAMAQAADwAAAGRy&#13;&#10;cy9kb3ducmV2LnhtbEyPQUvDQBCF74L/YRnBm91t1Nam2RRRBOlBSSPicZMdk2B2NmS3afz3jie9&#13;&#10;DMx7zJv3ZbvZ9WLCMXSeNCwXCgRS7W1HjYa38unqDkSIhqzpPaGGbwywy8/PMpNaf6ICp0NsBIdQ&#13;&#10;SI2GNsYhlTLULToTFn5AYu/Tj85EXsdG2tGcONz1MlFqJZ3piD+0ZsCHFuuvw9FpKD9equkmPu/X&#13;&#10;RViWr++zm4t9ovXlxfy45XG/BRFxjn8X8MvA/SHnYpU/kg2i18A0UUOyuQXB7katWKhYUOtrkHkm&#13;&#10;/0PkPwAAAP//AwBQSwECLQAUAAYACAAAACEAtoM4kv4AAADhAQAAEwAAAAAAAAAAAAAAAAAAAAAA&#13;&#10;W0NvbnRlbnRfVHlwZXNdLnhtbFBLAQItABQABgAIAAAAIQA4/SH/1gAAAJQBAAALAAAAAAAAAAAA&#13;&#10;AAAAAC8BAABfcmVscy8ucmVsc1BLAQItABQABgAIAAAAIQDn+tbfMwIAAF4EAAAOAAAAAAAAAAAA&#13;&#10;AAAAAC4CAABkcnMvZTJvRG9jLnhtbFBLAQItABQABgAIAAAAIQADlSMp4gAAAAwBAAAPAAAAAAAA&#13;&#10;AAAAAAAAAI0EAABkcnMvZG93bnJldi54bWxQSwUGAAAAAAQABADzAAAAnAUAAAAA&#13;&#10;" fillcolor="#0072ce" stroked="f" strokeweight=".5pt">
                <v:textbox>
                  <w:txbxContent>
                    <w:p w14:paraId="6C0ABE16" w14:textId="545C5F6B" w:rsidR="003C0A5A" w:rsidRDefault="003C0A5A" w:rsidP="003C0A5A">
                      <w:pPr>
                        <w:spacing w:after="0" w:line="240" w:lineRule="auto"/>
                        <w:ind w:left="11" w:hanging="11"/>
                        <w:rPr>
                          <w:b w:val="0"/>
                          <w:bCs/>
                          <w:i/>
                          <w:iCs/>
                          <w:color w:val="FFFFFF" w:themeColor="background1"/>
                          <w:sz w:val="28"/>
                          <w:szCs w:val="28"/>
                        </w:rPr>
                      </w:pPr>
                      <w:r w:rsidRPr="00BE695E">
                        <w:rPr>
                          <w:bCs/>
                          <w:i/>
                          <w:iCs/>
                          <w:color w:val="FFFFFF" w:themeColor="background1"/>
                          <w:sz w:val="28"/>
                          <w:szCs w:val="28"/>
                        </w:rPr>
                        <w:t>Our project could not have gone ahead without this funding. It allowed us to scale the project, improve communication and create a strong community collaboration.</w:t>
                      </w:r>
                    </w:p>
                    <w:p w14:paraId="732B3246" w14:textId="77777777" w:rsidR="003C0A5A" w:rsidRPr="009E288E" w:rsidRDefault="003C0A5A" w:rsidP="003C0A5A">
                      <w:pPr>
                        <w:spacing w:after="0" w:line="240" w:lineRule="auto"/>
                        <w:ind w:left="11" w:hanging="11"/>
                        <w:rPr>
                          <w:b w:val="0"/>
                          <w:bCs/>
                          <w:color w:val="FFFFFF" w:themeColor="background1"/>
                          <w:szCs w:val="24"/>
                        </w:rPr>
                      </w:pPr>
                      <w:r w:rsidRPr="009E288E">
                        <w:rPr>
                          <w:bCs/>
                          <w:color w:val="FFFFFF" w:themeColor="background1"/>
                          <w:szCs w:val="24"/>
                        </w:rPr>
                        <w:br/>
                        <w:t xml:space="preserve">2023 grants recipient </w:t>
                      </w:r>
                    </w:p>
                    <w:p w14:paraId="5B34A7EE" w14:textId="77777777" w:rsidR="003C0A5A" w:rsidRPr="00495FB3" w:rsidRDefault="003C0A5A" w:rsidP="003C0A5A">
                      <w:pPr>
                        <w:rPr>
                          <w:b w:val="0"/>
                          <w:bCs/>
                          <w:i/>
                          <w:iCs/>
                          <w:color w:val="FFFFFF" w:themeColor="background1"/>
                          <w:sz w:val="32"/>
                          <w:szCs w:val="32"/>
                        </w:rPr>
                      </w:pPr>
                      <w:r>
                        <w:rPr>
                          <w:bCs/>
                          <w:i/>
                          <w:iCs/>
                          <w:color w:val="FFFFFF" w:themeColor="background1"/>
                          <w:sz w:val="32"/>
                          <w:szCs w:val="32"/>
                        </w:rPr>
                        <w:br/>
                      </w:r>
                    </w:p>
                  </w:txbxContent>
                </v:textbox>
                <w10:wrap anchorx="margin"/>
              </v:shape>
            </w:pict>
          </mc:Fallback>
        </mc:AlternateContent>
      </w:r>
      <w:r w:rsidR="003C0A5A">
        <w:rPr>
          <w:color w:val="auto"/>
        </w:rPr>
        <w:br w:type="page"/>
      </w:r>
    </w:p>
    <w:p w14:paraId="6E1ABDAC" w14:textId="77777777" w:rsidR="00DD6AB6" w:rsidRDefault="003C0A5A" w:rsidP="00C97D9F">
      <w:pPr>
        <w:pStyle w:val="Style1"/>
        <w:rPr>
          <w:sz w:val="28"/>
          <w:szCs w:val="20"/>
        </w:rPr>
      </w:pPr>
      <w:bookmarkStart w:id="229" w:name="_Toc147936035"/>
      <w:bookmarkStart w:id="230" w:name="_Toc142060842"/>
      <w:r w:rsidRPr="00EE2AFE">
        <w:rPr>
          <w:szCs w:val="44"/>
        </w:rPr>
        <w:lastRenderedPageBreak/>
        <w:t>COMMUNITY STRENGTHENING GRANTS</w:t>
      </w:r>
      <w:bookmarkEnd w:id="229"/>
      <w:r>
        <w:rPr>
          <w:sz w:val="28"/>
          <w:szCs w:val="20"/>
        </w:rPr>
        <w:t xml:space="preserve"> </w:t>
      </w:r>
    </w:p>
    <w:bookmarkStart w:id="231" w:name="_Toc147918667"/>
    <w:bookmarkStart w:id="232" w:name="_Toc147933901"/>
    <w:p w14:paraId="349DBB90" w14:textId="216D88A9" w:rsidR="00DD6AB6" w:rsidRPr="0084125B" w:rsidRDefault="00B34044" w:rsidP="00DD6AB6">
      <w:pPr>
        <w:pStyle w:val="Style2"/>
        <w:rPr>
          <w:sz w:val="28"/>
          <w:szCs w:val="20"/>
        </w:rPr>
      </w:pPr>
      <w:r w:rsidRPr="0084125B">
        <w:rPr>
          <w:sz w:val="28"/>
          <w:szCs w:val="20"/>
        </w:rPr>
        <w:fldChar w:fldCharType="begin"/>
      </w:r>
      <w:r w:rsidRPr="0084125B">
        <w:rPr>
          <w:sz w:val="28"/>
          <w:szCs w:val="20"/>
        </w:rPr>
        <w:instrText xml:space="preserve"> HYPERLINK  \l "strengthcriteria" </w:instrText>
      </w:r>
      <w:r w:rsidRPr="0084125B">
        <w:rPr>
          <w:sz w:val="28"/>
          <w:szCs w:val="20"/>
        </w:rPr>
      </w:r>
      <w:r w:rsidRPr="0084125B">
        <w:rPr>
          <w:sz w:val="28"/>
          <w:szCs w:val="20"/>
        </w:rPr>
        <w:fldChar w:fldCharType="separate"/>
      </w:r>
      <w:bookmarkStart w:id="233" w:name="_Toc147936036"/>
      <w:bookmarkStart w:id="234" w:name="_Toc147935901"/>
      <w:bookmarkStart w:id="235" w:name="_Toc147935674"/>
      <w:r w:rsidR="00DD6AB6" w:rsidRPr="0084125B">
        <w:rPr>
          <w:rStyle w:val="Hyperlink"/>
          <w:color w:val="0072CE"/>
          <w:sz w:val="28"/>
          <w:szCs w:val="20"/>
        </w:rPr>
        <w:t>Stream 1: $1000 - $5000</w:t>
      </w:r>
      <w:bookmarkEnd w:id="231"/>
      <w:bookmarkEnd w:id="232"/>
      <w:bookmarkEnd w:id="233"/>
      <w:bookmarkEnd w:id="234"/>
      <w:bookmarkEnd w:id="235"/>
      <w:r w:rsidRPr="0084125B">
        <w:rPr>
          <w:sz w:val="28"/>
          <w:szCs w:val="20"/>
        </w:rPr>
        <w:fldChar w:fldCharType="end"/>
      </w:r>
    </w:p>
    <w:bookmarkStart w:id="236" w:name="_Toc147918668"/>
    <w:bookmarkStart w:id="237" w:name="_Toc147933902"/>
    <w:p w14:paraId="44F070EA" w14:textId="43B15E53" w:rsidR="002E27E7" w:rsidRDefault="00B34044" w:rsidP="00DD6AB6">
      <w:pPr>
        <w:pStyle w:val="Style2"/>
        <w:rPr>
          <w:rStyle w:val="normaltextChar"/>
          <w:b w:val="0"/>
          <w:bCs/>
        </w:rPr>
      </w:pPr>
      <w:r w:rsidRPr="0084125B">
        <w:rPr>
          <w:sz w:val="28"/>
          <w:szCs w:val="20"/>
        </w:rPr>
        <w:fldChar w:fldCharType="begin"/>
      </w:r>
      <w:r w:rsidRPr="0084125B">
        <w:rPr>
          <w:sz w:val="28"/>
          <w:szCs w:val="20"/>
        </w:rPr>
        <w:instrText xml:space="preserve"> HYPERLINK  \l "strengthcriteria2" </w:instrText>
      </w:r>
      <w:r w:rsidRPr="0084125B">
        <w:rPr>
          <w:sz w:val="28"/>
          <w:szCs w:val="20"/>
        </w:rPr>
      </w:r>
      <w:r w:rsidRPr="0084125B">
        <w:rPr>
          <w:sz w:val="28"/>
          <w:szCs w:val="20"/>
        </w:rPr>
        <w:fldChar w:fldCharType="separate"/>
      </w:r>
      <w:bookmarkStart w:id="238" w:name="_Toc147936037"/>
      <w:bookmarkStart w:id="239" w:name="_Toc147935902"/>
      <w:bookmarkStart w:id="240" w:name="_Toc147935675"/>
      <w:r w:rsidR="00DD6AB6" w:rsidRPr="0084125B">
        <w:rPr>
          <w:rStyle w:val="Hyperlink"/>
          <w:color w:val="0072CE"/>
          <w:sz w:val="28"/>
          <w:szCs w:val="20"/>
        </w:rPr>
        <w:t>Stream 2: $5001 - $30,000</w:t>
      </w:r>
      <w:bookmarkEnd w:id="236"/>
      <w:bookmarkEnd w:id="237"/>
      <w:bookmarkEnd w:id="238"/>
      <w:bookmarkEnd w:id="239"/>
      <w:bookmarkEnd w:id="240"/>
      <w:r w:rsidRPr="0084125B">
        <w:rPr>
          <w:sz w:val="28"/>
          <w:szCs w:val="20"/>
        </w:rPr>
        <w:fldChar w:fldCharType="end"/>
      </w:r>
      <w:r w:rsidR="00DD6AB6" w:rsidRPr="0084125B">
        <w:rPr>
          <w:sz w:val="28"/>
          <w:szCs w:val="20"/>
        </w:rPr>
        <w:t xml:space="preserve"> </w:t>
      </w:r>
      <w:r w:rsidR="003C0A5A" w:rsidRPr="0084125B">
        <w:br/>
      </w:r>
      <w:bookmarkEnd w:id="230"/>
    </w:p>
    <w:p w14:paraId="6889E5A6" w14:textId="6926EF57" w:rsidR="003C0A5A" w:rsidRDefault="000D1EBD" w:rsidP="00C97D9F">
      <w:pPr>
        <w:pStyle w:val="Style1"/>
        <w:rPr>
          <w:rStyle w:val="normaltextChar"/>
          <w:b w:val="0"/>
          <w:bCs/>
        </w:rPr>
      </w:pPr>
      <w:bookmarkStart w:id="241" w:name="_Toc143009830"/>
      <w:bookmarkStart w:id="242" w:name="_Toc143076405"/>
      <w:bookmarkStart w:id="243" w:name="_Toc143076485"/>
      <w:bookmarkStart w:id="244" w:name="_Toc143185859"/>
      <w:bookmarkStart w:id="245" w:name="_Toc144375842"/>
      <w:bookmarkStart w:id="246" w:name="_Toc144385452"/>
      <w:bookmarkStart w:id="247" w:name="_Toc147227094"/>
      <w:bookmarkStart w:id="248" w:name="_Toc147348868"/>
      <w:bookmarkStart w:id="249" w:name="_Toc147349575"/>
      <w:bookmarkStart w:id="250" w:name="_Toc147396235"/>
      <w:bookmarkStart w:id="251" w:name="_Toc147396393"/>
      <w:bookmarkStart w:id="252" w:name="_Toc147918669"/>
      <w:bookmarkStart w:id="253" w:name="_Toc147933903"/>
      <w:bookmarkStart w:id="254" w:name="_Toc147935676"/>
      <w:bookmarkStart w:id="255" w:name="_Toc147935903"/>
      <w:bookmarkStart w:id="256" w:name="_Toc147936038"/>
      <w:r w:rsidRPr="00C97D9F">
        <w:rPr>
          <w:rStyle w:val="normaltextChar"/>
          <w:b w:val="0"/>
          <w:bCs/>
          <w:noProof/>
        </w:rPr>
        <w:drawing>
          <wp:anchor distT="0" distB="0" distL="114300" distR="114300" simplePos="0" relativeHeight="251658251" behindDoc="1" locked="0" layoutInCell="1" allowOverlap="1" wp14:anchorId="289BDC9A" wp14:editId="50BAD161">
            <wp:simplePos x="0" y="0"/>
            <wp:positionH relativeFrom="margin">
              <wp:posOffset>3943804</wp:posOffset>
            </wp:positionH>
            <wp:positionV relativeFrom="paragraph">
              <wp:posOffset>37828</wp:posOffset>
            </wp:positionV>
            <wp:extent cx="2683510" cy="6186170"/>
            <wp:effectExtent l="19050" t="19050" r="21590" b="24130"/>
            <wp:wrapTight wrapText="bothSides">
              <wp:wrapPolygon edited="0">
                <wp:start x="-153" y="-67"/>
                <wp:lineTo x="-153" y="21618"/>
                <wp:lineTo x="21620" y="21618"/>
                <wp:lineTo x="21620" y="-67"/>
                <wp:lineTo x="-153" y="-67"/>
              </wp:wrapPolygon>
            </wp:wrapTight>
            <wp:docPr id="42" name="Picture 4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2" name="Picture 42">
                      <a:extLst>
                        <a:ext uri="{C183D7F6-B498-43B3-948B-1728B52AA6E4}">
                          <adec:decorative xmlns:adec="http://schemas.microsoft.com/office/drawing/2017/decorative" val="1"/>
                        </a:ext>
                      </a:extLst>
                    </pic:cNvPr>
                    <pic:cNvPicPr/>
                  </pic:nvPicPr>
                  <pic:blipFill rotWithShape="1">
                    <a:blip r:embed="rId30">
                      <a:extLst>
                        <a:ext uri="{BEBA8EAE-BF5A-486C-A8C5-ECC9F3942E4B}">
                          <a14:imgProps xmlns:a14="http://schemas.microsoft.com/office/drawing/2010/main">
                            <a14:imgLayer r:embed="rId31">
                              <a14:imgEffect>
                                <a14:saturation sat="0"/>
                              </a14:imgEffect>
                            </a14:imgLayer>
                          </a14:imgProps>
                        </a:ext>
                        <a:ext uri="{28A0092B-C50C-407E-A947-70E740481C1C}">
                          <a14:useLocalDpi xmlns:a14="http://schemas.microsoft.com/office/drawing/2010/main" val="0"/>
                        </a:ext>
                      </a:extLst>
                    </a:blip>
                    <a:srcRect l="20755" t="762" r="19268" b="23582"/>
                    <a:stretch/>
                  </pic:blipFill>
                  <pic:spPr bwMode="auto">
                    <a:xfrm>
                      <a:off x="0" y="0"/>
                      <a:ext cx="2683510" cy="618617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End w:id="241"/>
      <w:bookmarkEnd w:id="242"/>
      <w:bookmarkEnd w:id="243"/>
      <w:bookmarkEnd w:id="244"/>
      <w:bookmarkEnd w:id="245"/>
      <w:bookmarkEnd w:id="246"/>
      <w:bookmarkEnd w:id="247"/>
      <w:r w:rsidR="003C0A5A" w:rsidRPr="00C97D9F">
        <w:rPr>
          <w:rStyle w:val="normaltextChar"/>
          <w:b w:val="0"/>
          <w:bCs/>
        </w:rPr>
        <w:t>Community Strengthening</w:t>
      </w:r>
      <w:r w:rsidR="00640B59" w:rsidRPr="00C97D9F">
        <w:rPr>
          <w:rStyle w:val="normaltextChar"/>
          <w:b w:val="0"/>
          <w:bCs/>
        </w:rPr>
        <w:t xml:space="preserve"> </w:t>
      </w:r>
      <w:r w:rsidR="00B9632B" w:rsidRPr="00C97D9F">
        <w:rPr>
          <w:rStyle w:val="normaltextChar"/>
          <w:b w:val="0"/>
          <w:bCs/>
        </w:rPr>
        <w:t>G</w:t>
      </w:r>
      <w:r w:rsidR="00640B59" w:rsidRPr="00C97D9F">
        <w:rPr>
          <w:rStyle w:val="normaltextChar"/>
          <w:b w:val="0"/>
          <w:bCs/>
        </w:rPr>
        <w:t>rants</w:t>
      </w:r>
      <w:r w:rsidR="0006094E">
        <w:rPr>
          <w:rStyle w:val="normaltextChar"/>
          <w:b w:val="0"/>
          <w:bCs/>
        </w:rPr>
        <w:t xml:space="preserve"> are available for </w:t>
      </w:r>
      <w:r w:rsidR="003C0A5A" w:rsidRPr="00C97D9F">
        <w:rPr>
          <w:rStyle w:val="normaltextChar"/>
          <w:b w:val="0"/>
          <w:bCs/>
        </w:rPr>
        <w:t>projects that:</w:t>
      </w:r>
      <w:bookmarkEnd w:id="248"/>
      <w:bookmarkEnd w:id="249"/>
      <w:bookmarkEnd w:id="250"/>
      <w:bookmarkEnd w:id="251"/>
      <w:bookmarkEnd w:id="252"/>
      <w:bookmarkEnd w:id="253"/>
      <w:bookmarkEnd w:id="254"/>
      <w:bookmarkEnd w:id="255"/>
      <w:bookmarkEnd w:id="256"/>
    </w:p>
    <w:p w14:paraId="383A1DB2" w14:textId="77777777" w:rsidR="0057306E" w:rsidRPr="0057306E" w:rsidRDefault="0057306E" w:rsidP="00C97D9F">
      <w:pPr>
        <w:pStyle w:val="Style1"/>
        <w:rPr>
          <w:rStyle w:val="normaltextChar"/>
          <w:b w:val="0"/>
          <w:bCs/>
          <w:sz w:val="6"/>
          <w:szCs w:val="6"/>
        </w:rPr>
      </w:pPr>
    </w:p>
    <w:p w14:paraId="43CD8B48" w14:textId="3CA2AB1C" w:rsidR="00936801" w:rsidRDefault="00973B36">
      <w:pPr>
        <w:pStyle w:val="normaltext"/>
        <w:numPr>
          <w:ilvl w:val="0"/>
          <w:numId w:val="5"/>
        </w:numPr>
      </w:pPr>
      <w:r>
        <w:t>Identify</w:t>
      </w:r>
      <w:r w:rsidR="00E2512F">
        <w:t xml:space="preserve"> and c</w:t>
      </w:r>
      <w:r>
        <w:t xml:space="preserve">ommemorate the history, heritage and culture </w:t>
      </w:r>
      <w:r w:rsidR="0083380F">
        <w:t xml:space="preserve">of Aboriginal and Torres Strait Islander people </w:t>
      </w:r>
    </w:p>
    <w:p w14:paraId="0D3BFB8E" w14:textId="7EBD6B62" w:rsidR="003C0A5A" w:rsidRDefault="003C0A5A">
      <w:pPr>
        <w:pStyle w:val="normaltext"/>
        <w:numPr>
          <w:ilvl w:val="0"/>
          <w:numId w:val="5"/>
        </w:numPr>
      </w:pPr>
      <w:r>
        <w:t xml:space="preserve">Increase social connection and participation in local activities </w:t>
      </w:r>
    </w:p>
    <w:p w14:paraId="512E3FCA" w14:textId="77777777" w:rsidR="003C0A5A" w:rsidRDefault="003C0A5A">
      <w:pPr>
        <w:pStyle w:val="normaltext"/>
        <w:numPr>
          <w:ilvl w:val="0"/>
          <w:numId w:val="5"/>
        </w:numPr>
      </w:pPr>
      <w:r>
        <w:t>Respond to existing and emerging community needs</w:t>
      </w:r>
    </w:p>
    <w:p w14:paraId="765213FA" w14:textId="77777777" w:rsidR="003C0A5A" w:rsidRDefault="003C0A5A">
      <w:pPr>
        <w:pStyle w:val="normaltext"/>
        <w:numPr>
          <w:ilvl w:val="0"/>
          <w:numId w:val="5"/>
        </w:numPr>
      </w:pPr>
      <w:r>
        <w:t>Enhance current services within the North Richmond Precinct</w:t>
      </w:r>
    </w:p>
    <w:p w14:paraId="45D557BB" w14:textId="77777777" w:rsidR="003C0A5A" w:rsidRDefault="003C0A5A">
      <w:pPr>
        <w:pStyle w:val="normaltext"/>
        <w:numPr>
          <w:ilvl w:val="0"/>
          <w:numId w:val="5"/>
        </w:numPr>
      </w:pPr>
      <w:r>
        <w:t>Increase skills, knowledge and leadership</w:t>
      </w:r>
    </w:p>
    <w:p w14:paraId="249368CB" w14:textId="77777777" w:rsidR="003C0A5A" w:rsidRDefault="003C0A5A">
      <w:pPr>
        <w:pStyle w:val="normaltext"/>
        <w:numPr>
          <w:ilvl w:val="0"/>
          <w:numId w:val="5"/>
        </w:numPr>
      </w:pPr>
      <w:r>
        <w:t xml:space="preserve">Job creation and employment pathways </w:t>
      </w:r>
    </w:p>
    <w:p w14:paraId="4627EEA4" w14:textId="77777777" w:rsidR="003C0A5A" w:rsidRPr="004371F2" w:rsidRDefault="003C0A5A">
      <w:pPr>
        <w:pStyle w:val="normaltext"/>
        <w:numPr>
          <w:ilvl w:val="0"/>
          <w:numId w:val="5"/>
        </w:numPr>
      </w:pPr>
      <w:r w:rsidRPr="004371F2">
        <w:t>Revitalise</w:t>
      </w:r>
      <w:r>
        <w:t xml:space="preserve"> the</w:t>
      </w:r>
      <w:r w:rsidRPr="004371F2">
        <w:t xml:space="preserve"> Victoria Street</w:t>
      </w:r>
      <w:r>
        <w:t xml:space="preserve"> shopping strip</w:t>
      </w:r>
    </w:p>
    <w:p w14:paraId="04FADA94" w14:textId="77777777" w:rsidR="003C0A5A" w:rsidRDefault="003C0A5A">
      <w:pPr>
        <w:pStyle w:val="normaltext"/>
        <w:numPr>
          <w:ilvl w:val="0"/>
          <w:numId w:val="5"/>
        </w:numPr>
      </w:pPr>
      <w:r>
        <w:t>Support environmental sustainability</w:t>
      </w:r>
    </w:p>
    <w:p w14:paraId="26A020CE" w14:textId="1D2AD3D4" w:rsidR="00A43551" w:rsidRDefault="003C0A5A">
      <w:pPr>
        <w:pStyle w:val="normaltext"/>
        <w:numPr>
          <w:ilvl w:val="0"/>
          <w:numId w:val="5"/>
        </w:numPr>
      </w:pPr>
      <w:r>
        <w:t>Activate existing infrastructure</w:t>
      </w:r>
      <w:r w:rsidR="00E71D65">
        <w:t xml:space="preserve"> such as open spaces an</w:t>
      </w:r>
      <w:r w:rsidR="00A903BB">
        <w:t>d sport</w:t>
      </w:r>
      <w:r w:rsidR="00AC19CC">
        <w:t>s facilities</w:t>
      </w:r>
      <w:r w:rsidR="005A0447">
        <w:t>.</w:t>
      </w:r>
    </w:p>
    <w:p w14:paraId="774C5791" w14:textId="77777777" w:rsidR="00A43551" w:rsidRDefault="00A43551" w:rsidP="00A43551">
      <w:pPr>
        <w:pStyle w:val="normaltext"/>
      </w:pPr>
    </w:p>
    <w:p w14:paraId="60C34CC3" w14:textId="164B4E53" w:rsidR="003C0A5A" w:rsidRDefault="001127F7" w:rsidP="003C0A5A">
      <w:pPr>
        <w:pStyle w:val="Style2"/>
      </w:pPr>
      <w:bookmarkStart w:id="257" w:name="_Toc144385455"/>
      <w:bookmarkStart w:id="258" w:name="_Toc147227097"/>
      <w:bookmarkStart w:id="259" w:name="_Toc147348869"/>
      <w:bookmarkStart w:id="260" w:name="_Toc147349406"/>
      <w:bookmarkStart w:id="261" w:name="_Toc147349576"/>
      <w:bookmarkStart w:id="262" w:name="_Toc147396236"/>
      <w:bookmarkStart w:id="263" w:name="_Toc147396394"/>
      <w:bookmarkStart w:id="264" w:name="_Toc147918670"/>
      <w:bookmarkStart w:id="265" w:name="_Toc147933904"/>
      <w:bookmarkStart w:id="266" w:name="_Toc147936039"/>
      <w:bookmarkStart w:id="267" w:name="_Toc142060843"/>
      <w:bookmarkStart w:id="268" w:name="_Toc144375845"/>
      <w:r>
        <w:t xml:space="preserve">WHAT </w:t>
      </w:r>
      <w:r w:rsidR="00D37E5D">
        <w:t>TYPES OF PROJECTS CAN BE FUNDED?</w:t>
      </w:r>
      <w:bookmarkEnd w:id="257"/>
      <w:bookmarkEnd w:id="258"/>
      <w:bookmarkEnd w:id="259"/>
      <w:bookmarkEnd w:id="260"/>
      <w:bookmarkEnd w:id="261"/>
      <w:bookmarkEnd w:id="262"/>
      <w:bookmarkEnd w:id="263"/>
      <w:bookmarkEnd w:id="264"/>
      <w:bookmarkEnd w:id="265"/>
      <w:bookmarkEnd w:id="266"/>
      <w:r>
        <w:t xml:space="preserve"> </w:t>
      </w:r>
      <w:bookmarkEnd w:id="267"/>
      <w:bookmarkEnd w:id="268"/>
    </w:p>
    <w:p w14:paraId="3F64C083" w14:textId="77777777" w:rsidR="003C0A5A" w:rsidRDefault="003C0A5A">
      <w:pPr>
        <w:pStyle w:val="Body"/>
        <w:numPr>
          <w:ilvl w:val="0"/>
          <w:numId w:val="6"/>
        </w:numPr>
      </w:pPr>
      <w:r>
        <w:t>Education programs</w:t>
      </w:r>
    </w:p>
    <w:p w14:paraId="173A3C1B" w14:textId="77777777" w:rsidR="003C0A5A" w:rsidRDefault="003C0A5A">
      <w:pPr>
        <w:pStyle w:val="Body"/>
        <w:numPr>
          <w:ilvl w:val="0"/>
          <w:numId w:val="6"/>
        </w:numPr>
      </w:pPr>
      <w:r>
        <w:t>Social inclusion</w:t>
      </w:r>
    </w:p>
    <w:p w14:paraId="30209B78" w14:textId="77777777" w:rsidR="003C0A5A" w:rsidRDefault="003C0A5A">
      <w:pPr>
        <w:pStyle w:val="Body"/>
        <w:numPr>
          <w:ilvl w:val="0"/>
          <w:numId w:val="6"/>
        </w:numPr>
      </w:pPr>
      <w:r>
        <w:t xml:space="preserve">Health promotion </w:t>
      </w:r>
    </w:p>
    <w:p w14:paraId="4F218DA2" w14:textId="14E37F76" w:rsidR="00877912" w:rsidRDefault="00877912">
      <w:pPr>
        <w:pStyle w:val="Body"/>
        <w:numPr>
          <w:ilvl w:val="0"/>
          <w:numId w:val="6"/>
        </w:numPr>
      </w:pPr>
      <w:r>
        <w:t>Sports programs</w:t>
      </w:r>
    </w:p>
    <w:p w14:paraId="6DF92541" w14:textId="33469297" w:rsidR="003C0A5A" w:rsidRDefault="003C0A5A">
      <w:pPr>
        <w:pStyle w:val="Body"/>
        <w:numPr>
          <w:ilvl w:val="0"/>
          <w:numId w:val="6"/>
        </w:numPr>
      </w:pPr>
      <w:r>
        <w:t xml:space="preserve">Sustainability </w:t>
      </w:r>
      <w:r w:rsidR="007D498A">
        <w:t>projects</w:t>
      </w:r>
    </w:p>
    <w:p w14:paraId="0A172694" w14:textId="12B8216E" w:rsidR="003C0A5A" w:rsidRPr="000E7F58" w:rsidRDefault="003C0A5A">
      <w:pPr>
        <w:pStyle w:val="Body"/>
        <w:numPr>
          <w:ilvl w:val="0"/>
          <w:numId w:val="6"/>
        </w:numPr>
      </w:pPr>
      <w:r w:rsidRPr="000E7F58">
        <w:t>Community/public art</w:t>
      </w:r>
    </w:p>
    <w:p w14:paraId="352FA7E6" w14:textId="3707D75E" w:rsidR="003C0A5A" w:rsidRDefault="003C0A5A">
      <w:pPr>
        <w:pStyle w:val="Body"/>
        <w:numPr>
          <w:ilvl w:val="0"/>
          <w:numId w:val="6"/>
        </w:numPr>
      </w:pPr>
      <w:r w:rsidRPr="000E7F58">
        <w:t>Festivals</w:t>
      </w:r>
      <w:r>
        <w:t xml:space="preserve">, markets, </w:t>
      </w:r>
      <w:r w:rsidRPr="000E7F58">
        <w:t>events</w:t>
      </w:r>
    </w:p>
    <w:p w14:paraId="0048FBE0" w14:textId="675DBE5F" w:rsidR="003C0A5A" w:rsidRDefault="003C0A5A">
      <w:pPr>
        <w:pStyle w:val="Body"/>
        <w:numPr>
          <w:ilvl w:val="0"/>
          <w:numId w:val="6"/>
        </w:numPr>
      </w:pPr>
      <w:r>
        <w:t xml:space="preserve">Programs to increase access to support services </w:t>
      </w:r>
    </w:p>
    <w:p w14:paraId="5C7A7AED" w14:textId="7C238C6A" w:rsidR="008E4287" w:rsidRDefault="008E4287">
      <w:pPr>
        <w:pStyle w:val="Body"/>
        <w:numPr>
          <w:ilvl w:val="0"/>
          <w:numId w:val="6"/>
        </w:numPr>
      </w:pPr>
      <w:r>
        <w:t xml:space="preserve">Guest speakers, classes and workshops </w:t>
      </w:r>
    </w:p>
    <w:p w14:paraId="2A90C787" w14:textId="2AEB8B8E" w:rsidR="008E4287" w:rsidRDefault="008E4287">
      <w:pPr>
        <w:pStyle w:val="Body"/>
        <w:numPr>
          <w:ilvl w:val="0"/>
          <w:numId w:val="6"/>
        </w:numPr>
      </w:pPr>
      <w:r>
        <w:t>Social outings</w:t>
      </w:r>
    </w:p>
    <w:p w14:paraId="4C2698AE" w14:textId="00D0D96B" w:rsidR="00FD6F4D" w:rsidRDefault="00FD6F4D">
      <w:pPr>
        <w:pStyle w:val="Body"/>
        <w:numPr>
          <w:ilvl w:val="0"/>
          <w:numId w:val="6"/>
        </w:numPr>
      </w:pPr>
      <w:r>
        <w:t xml:space="preserve">Training and capacity building </w:t>
      </w:r>
    </w:p>
    <w:p w14:paraId="0AF36146" w14:textId="0F0D2723" w:rsidR="003C0A5A" w:rsidRPr="000E7F58" w:rsidRDefault="003C0A5A">
      <w:pPr>
        <w:pStyle w:val="Body"/>
        <w:numPr>
          <w:ilvl w:val="0"/>
          <w:numId w:val="6"/>
        </w:numPr>
      </w:pPr>
      <w:r>
        <w:t>Programs that provide support to access employment and education</w:t>
      </w:r>
      <w:r w:rsidR="005A0447">
        <w:t>.</w:t>
      </w:r>
    </w:p>
    <w:p w14:paraId="7A0B0F94" w14:textId="77777777" w:rsidR="00C97D9F" w:rsidRDefault="00C97D9F" w:rsidP="00283300">
      <w:pPr>
        <w:pStyle w:val="Style2"/>
      </w:pPr>
      <w:bookmarkStart w:id="269" w:name="_Toc144385456"/>
      <w:bookmarkStart w:id="270" w:name="_Toc147227098"/>
    </w:p>
    <w:p w14:paraId="585729B5" w14:textId="77777777" w:rsidR="002E27E7" w:rsidRDefault="002E27E7">
      <w:pPr>
        <w:spacing w:after="160" w:line="259" w:lineRule="auto"/>
        <w:ind w:left="0" w:firstLine="0"/>
        <w:rPr>
          <w:b w:val="0"/>
          <w:color w:val="00BED2"/>
          <w:sz w:val="32"/>
        </w:rPr>
      </w:pPr>
      <w:r>
        <w:br w:type="page"/>
      </w:r>
    </w:p>
    <w:p w14:paraId="180F5C5C" w14:textId="1B16E4E0" w:rsidR="00D37E5D" w:rsidRDefault="00D37E5D" w:rsidP="00283300">
      <w:pPr>
        <w:pStyle w:val="Style2"/>
      </w:pPr>
      <w:bookmarkStart w:id="271" w:name="_Toc147348870"/>
      <w:bookmarkStart w:id="272" w:name="_Toc147349407"/>
      <w:bookmarkStart w:id="273" w:name="_Toc147349577"/>
      <w:bookmarkStart w:id="274" w:name="_Toc147396237"/>
      <w:bookmarkStart w:id="275" w:name="_Toc147396395"/>
      <w:bookmarkStart w:id="276" w:name="_Toc147918671"/>
      <w:bookmarkStart w:id="277" w:name="_Toc147933905"/>
      <w:bookmarkStart w:id="278" w:name="_Toc147936040"/>
      <w:r>
        <w:lastRenderedPageBreak/>
        <w:t>WHAT CAN I USE MY FUNDING FOR?</w:t>
      </w:r>
      <w:bookmarkEnd w:id="269"/>
      <w:bookmarkEnd w:id="270"/>
      <w:bookmarkEnd w:id="271"/>
      <w:bookmarkEnd w:id="272"/>
      <w:bookmarkEnd w:id="273"/>
      <w:bookmarkEnd w:id="274"/>
      <w:bookmarkEnd w:id="275"/>
      <w:bookmarkEnd w:id="276"/>
      <w:bookmarkEnd w:id="277"/>
      <w:bookmarkEnd w:id="278"/>
    </w:p>
    <w:p w14:paraId="0381E6D4" w14:textId="5960C266" w:rsidR="00D37E5D" w:rsidRDefault="00586F38">
      <w:pPr>
        <w:pStyle w:val="normaltext"/>
        <w:numPr>
          <w:ilvl w:val="0"/>
          <w:numId w:val="7"/>
        </w:numPr>
      </w:pPr>
      <w:r>
        <w:t xml:space="preserve">Temporary staff costs </w:t>
      </w:r>
    </w:p>
    <w:p w14:paraId="289D0E9A" w14:textId="20EE6F53" w:rsidR="00586F38" w:rsidRDefault="00586F38">
      <w:pPr>
        <w:pStyle w:val="normaltext"/>
        <w:numPr>
          <w:ilvl w:val="0"/>
          <w:numId w:val="7"/>
        </w:numPr>
      </w:pPr>
      <w:r>
        <w:t xml:space="preserve">Promotional </w:t>
      </w:r>
      <w:r w:rsidR="00370393">
        <w:t xml:space="preserve">activities </w:t>
      </w:r>
    </w:p>
    <w:p w14:paraId="2553A2C2" w14:textId="2BF9C8E7" w:rsidR="00586F38" w:rsidRDefault="00586F38">
      <w:pPr>
        <w:pStyle w:val="normaltext"/>
        <w:numPr>
          <w:ilvl w:val="0"/>
          <w:numId w:val="7"/>
        </w:numPr>
      </w:pPr>
      <w:r>
        <w:t>Printing, translations</w:t>
      </w:r>
    </w:p>
    <w:p w14:paraId="221B16E0" w14:textId="490F1456" w:rsidR="00370393" w:rsidRDefault="00370393">
      <w:pPr>
        <w:pStyle w:val="normaltext"/>
        <w:numPr>
          <w:ilvl w:val="0"/>
          <w:numId w:val="7"/>
        </w:numPr>
      </w:pPr>
      <w:r>
        <w:t>Costs to encourage participation including transport, interpreters</w:t>
      </w:r>
    </w:p>
    <w:p w14:paraId="24C3C42E" w14:textId="57566B3B" w:rsidR="003C0A5A" w:rsidRDefault="003C0A5A">
      <w:pPr>
        <w:pStyle w:val="normaltext"/>
        <w:numPr>
          <w:ilvl w:val="0"/>
          <w:numId w:val="7"/>
        </w:numPr>
      </w:pPr>
      <w:r>
        <w:t xml:space="preserve">Volunteer expenses </w:t>
      </w:r>
    </w:p>
    <w:p w14:paraId="30E18F85" w14:textId="44C99AE5" w:rsidR="00370393" w:rsidRDefault="00370393">
      <w:pPr>
        <w:pStyle w:val="normaltext"/>
        <w:numPr>
          <w:ilvl w:val="0"/>
          <w:numId w:val="7"/>
        </w:numPr>
      </w:pPr>
      <w:bookmarkStart w:id="279" w:name="_Toc142060845"/>
      <w:r>
        <w:t>Room and equipment hire</w:t>
      </w:r>
    </w:p>
    <w:p w14:paraId="3514A8C2" w14:textId="06A32942" w:rsidR="00370393" w:rsidRDefault="00370393">
      <w:pPr>
        <w:pStyle w:val="normaltext"/>
        <w:numPr>
          <w:ilvl w:val="0"/>
          <w:numId w:val="7"/>
        </w:numPr>
      </w:pPr>
      <w:r>
        <w:t>Purchases of small equipment useful</w:t>
      </w:r>
      <w:r w:rsidR="00E533A3">
        <w:t xml:space="preserve"> for the community and needed for the project (up to $500)</w:t>
      </w:r>
      <w:r w:rsidR="005A0447">
        <w:t>.</w:t>
      </w:r>
    </w:p>
    <w:p w14:paraId="4EF242FC" w14:textId="51983DF8" w:rsidR="00D37E5D" w:rsidRPr="009C1962" w:rsidRDefault="00D37E5D" w:rsidP="009C1962">
      <w:pPr>
        <w:pStyle w:val="Style2"/>
        <w:spacing w:line="240" w:lineRule="auto"/>
        <w:ind w:left="11" w:hanging="11"/>
        <w:rPr>
          <w:sz w:val="14"/>
          <w:szCs w:val="8"/>
        </w:rPr>
      </w:pPr>
    </w:p>
    <w:p w14:paraId="507104A5" w14:textId="77777777" w:rsidR="00FD6F4D" w:rsidRDefault="00FD6F4D" w:rsidP="00F13714">
      <w:pPr>
        <w:pStyle w:val="Style2"/>
      </w:pPr>
      <w:bookmarkStart w:id="280" w:name="_Toc144375848"/>
      <w:bookmarkStart w:id="281" w:name="_Toc144385457"/>
      <w:bookmarkStart w:id="282" w:name="_Toc147227099"/>
    </w:p>
    <w:p w14:paraId="6C3C2F04" w14:textId="686D9EC6" w:rsidR="00F13714" w:rsidRDefault="00F13714" w:rsidP="00F13714">
      <w:pPr>
        <w:pStyle w:val="Style2"/>
      </w:pPr>
      <w:bookmarkStart w:id="283" w:name="_Toc147348871"/>
      <w:bookmarkStart w:id="284" w:name="_Toc147349408"/>
      <w:bookmarkStart w:id="285" w:name="_Toc147349578"/>
      <w:bookmarkStart w:id="286" w:name="_Toc147396238"/>
      <w:bookmarkStart w:id="287" w:name="_Toc147396396"/>
      <w:bookmarkStart w:id="288" w:name="_Toc147918672"/>
      <w:bookmarkStart w:id="289" w:name="_Toc147933906"/>
      <w:bookmarkStart w:id="290" w:name="_Toc147936041"/>
      <w:r>
        <w:t>ELIGIBILITY</w:t>
      </w:r>
      <w:bookmarkEnd w:id="280"/>
      <w:bookmarkEnd w:id="281"/>
      <w:bookmarkEnd w:id="282"/>
      <w:bookmarkEnd w:id="283"/>
      <w:bookmarkEnd w:id="284"/>
      <w:bookmarkEnd w:id="285"/>
      <w:bookmarkEnd w:id="286"/>
      <w:bookmarkEnd w:id="287"/>
      <w:bookmarkEnd w:id="288"/>
      <w:bookmarkEnd w:id="289"/>
      <w:bookmarkEnd w:id="290"/>
      <w:r>
        <w:t xml:space="preserve"> </w:t>
      </w:r>
    </w:p>
    <w:p w14:paraId="128A362A" w14:textId="77777777" w:rsidR="00F82D9C" w:rsidRPr="009C1962" w:rsidRDefault="00F82D9C" w:rsidP="00AA68AA">
      <w:pPr>
        <w:pStyle w:val="Style2"/>
        <w:spacing w:line="240" w:lineRule="auto"/>
        <w:ind w:left="0" w:firstLine="0"/>
        <w:rPr>
          <w:b w:val="0"/>
          <w:sz w:val="14"/>
          <w:szCs w:val="14"/>
        </w:rPr>
      </w:pPr>
    </w:p>
    <w:p w14:paraId="6A3EEE70" w14:textId="10585467" w:rsidR="00F13714" w:rsidRDefault="0063381B">
      <w:pPr>
        <w:pStyle w:val="normaltext"/>
        <w:numPr>
          <w:ilvl w:val="0"/>
          <w:numId w:val="8"/>
        </w:numPr>
      </w:pPr>
      <w:r>
        <w:t>Ap</w:t>
      </w:r>
      <w:r w:rsidR="00B74F7C">
        <w:t>plicant can demonstrate an e</w:t>
      </w:r>
      <w:r w:rsidR="00F13714" w:rsidRPr="00D96DEF">
        <w:t>xisting connection with the North Richmond Precinct</w:t>
      </w:r>
    </w:p>
    <w:p w14:paraId="1BF7D869" w14:textId="3D2CD3FB" w:rsidR="00464821" w:rsidRDefault="00EC5563">
      <w:pPr>
        <w:pStyle w:val="normaltext"/>
        <w:numPr>
          <w:ilvl w:val="0"/>
          <w:numId w:val="8"/>
        </w:numPr>
      </w:pPr>
      <w:r>
        <w:t>All applications must be submitted by an i</w:t>
      </w:r>
      <w:r w:rsidR="00F13714">
        <w:t>ncorporated</w:t>
      </w:r>
      <w:r w:rsidR="005E61BB">
        <w:t xml:space="preserve"> </w:t>
      </w:r>
      <w:r w:rsidR="001406DA">
        <w:t>organisation</w:t>
      </w:r>
      <w:r w:rsidR="00F13714">
        <w:t xml:space="preserve"> or auspiced by an </w:t>
      </w:r>
      <w:r w:rsidR="00DB04A0">
        <w:t xml:space="preserve">incorporated </w:t>
      </w:r>
      <w:r w:rsidR="001406DA">
        <w:t xml:space="preserve">organisation. </w:t>
      </w:r>
    </w:p>
    <w:p w14:paraId="37B044DB" w14:textId="2B11DE19" w:rsidR="00156AAA" w:rsidRDefault="00124F5B">
      <w:pPr>
        <w:pStyle w:val="normaltext"/>
        <w:numPr>
          <w:ilvl w:val="0"/>
          <w:numId w:val="8"/>
        </w:numPr>
      </w:pPr>
      <w:r>
        <w:t xml:space="preserve">Applications must include </w:t>
      </w:r>
      <w:r w:rsidR="00156AAA">
        <w:t>certificate of currency</w:t>
      </w:r>
      <w:r>
        <w:t xml:space="preserve"> as evidence of </w:t>
      </w:r>
      <w:r w:rsidR="00317D0A">
        <w:t xml:space="preserve">public liability insurance </w:t>
      </w:r>
      <w:r w:rsidR="00156AAA">
        <w:t>with a minimum value of $20 million</w:t>
      </w:r>
      <w:r w:rsidR="00317D0A">
        <w:t>.</w:t>
      </w:r>
    </w:p>
    <w:p w14:paraId="4BBD0A2E" w14:textId="5BB16254" w:rsidR="00EC5563" w:rsidRDefault="00EC5563">
      <w:pPr>
        <w:pStyle w:val="normaltext"/>
        <w:numPr>
          <w:ilvl w:val="0"/>
          <w:numId w:val="8"/>
        </w:numPr>
      </w:pPr>
      <w:r>
        <w:t>No outstanding acquittal reports or unspent funds from previous grants rounds (except for projects that were funded in the previous (20</w:t>
      </w:r>
      <w:r w:rsidR="002B0C38">
        <w:t>22-</w:t>
      </w:r>
      <w:r>
        <w:t>23) grants round and are currently underway).</w:t>
      </w:r>
    </w:p>
    <w:p w14:paraId="6F1D2262" w14:textId="77777777" w:rsidR="00EC5563" w:rsidRDefault="00EC5563" w:rsidP="00EC5563">
      <w:pPr>
        <w:pStyle w:val="normaltext"/>
        <w:ind w:left="742" w:firstLine="0"/>
      </w:pPr>
    </w:p>
    <w:p w14:paraId="2CB149DC" w14:textId="6CE0E028" w:rsidR="006547AE" w:rsidRPr="00464821" w:rsidRDefault="00F541E2" w:rsidP="00EC5563">
      <w:pPr>
        <w:pStyle w:val="normaltext"/>
        <w:ind w:left="742" w:firstLine="0"/>
      </w:pPr>
      <w:r>
        <w:rPr>
          <w:noProof/>
          <w:color w:val="2B579A"/>
          <w:shd w:val="clear" w:color="auto" w:fill="E6E6E6"/>
        </w:rPr>
        <w:drawing>
          <wp:anchor distT="0" distB="0" distL="114300" distR="114300" simplePos="0" relativeHeight="251658263" behindDoc="1" locked="0" layoutInCell="1" allowOverlap="1" wp14:anchorId="1F59EC3E" wp14:editId="29FF65E2">
            <wp:simplePos x="0" y="0"/>
            <wp:positionH relativeFrom="margin">
              <wp:align>left</wp:align>
            </wp:positionH>
            <wp:positionV relativeFrom="paragraph">
              <wp:posOffset>891761</wp:posOffset>
            </wp:positionV>
            <wp:extent cx="6570345" cy="3348990"/>
            <wp:effectExtent l="19050" t="19050" r="20955" b="22860"/>
            <wp:wrapTight wrapText="bothSides">
              <wp:wrapPolygon edited="0">
                <wp:start x="-63" y="-123"/>
                <wp:lineTo x="-63" y="21625"/>
                <wp:lineTo x="21606" y="21625"/>
                <wp:lineTo x="21606" y="-123"/>
                <wp:lineTo x="-63" y="-123"/>
              </wp:wrapPolygon>
            </wp:wrapTight>
            <wp:docPr id="26" name="Picture 2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a:extLst>
                        <a:ext uri="{C183D7F6-B498-43B3-948B-1728B52AA6E4}">
                          <adec:decorative xmlns:adec="http://schemas.microsoft.com/office/drawing/2017/decorative" val="1"/>
                        </a:ext>
                      </a:extLst>
                    </pic:cNvPr>
                    <pic:cNvPicPr/>
                  </pic:nvPicPr>
                  <pic:blipFill rotWithShape="1">
                    <a:blip r:embed="rId32" cstate="print">
                      <a:extLst>
                        <a:ext uri="{BEBA8EAE-BF5A-486C-A8C5-ECC9F3942E4B}">
                          <a14:imgProps xmlns:a14="http://schemas.microsoft.com/office/drawing/2010/main">
                            <a14:imgLayer r:embed="rId33">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rcRect t="5930" b="9227"/>
                    <a:stretch/>
                  </pic:blipFill>
                  <pic:spPr bwMode="auto">
                    <a:xfrm>
                      <a:off x="0" y="0"/>
                      <a:ext cx="6570345" cy="334899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EC5563">
        <w:t xml:space="preserve"> </w:t>
      </w:r>
      <w:r w:rsidR="006547AE">
        <w:br w:type="page"/>
      </w:r>
    </w:p>
    <w:p w14:paraId="1CE44125" w14:textId="77777777" w:rsidR="00E92ACB" w:rsidRDefault="00A6400E" w:rsidP="00A6400E">
      <w:pPr>
        <w:pStyle w:val="Style2"/>
      </w:pPr>
      <w:bookmarkStart w:id="291" w:name="_Toc144375851"/>
      <w:bookmarkStart w:id="292" w:name="_Toc144385460"/>
      <w:bookmarkStart w:id="293" w:name="_Toc147227101"/>
      <w:bookmarkStart w:id="294" w:name="_Toc147348872"/>
      <w:bookmarkStart w:id="295" w:name="_Toc147349409"/>
      <w:bookmarkStart w:id="296" w:name="_Toc147349579"/>
      <w:bookmarkStart w:id="297" w:name="_Toc147396239"/>
      <w:bookmarkStart w:id="298" w:name="_Toc147396397"/>
      <w:bookmarkStart w:id="299" w:name="_Toc147918673"/>
      <w:bookmarkStart w:id="300" w:name="_Toc147933907"/>
      <w:bookmarkStart w:id="301" w:name="_Toc147936042"/>
      <w:r>
        <w:lastRenderedPageBreak/>
        <w:t>WHAT CAN’T BE FUNDED?</w:t>
      </w:r>
      <w:bookmarkEnd w:id="291"/>
      <w:bookmarkEnd w:id="292"/>
      <w:bookmarkEnd w:id="293"/>
      <w:bookmarkEnd w:id="294"/>
      <w:bookmarkEnd w:id="295"/>
      <w:bookmarkEnd w:id="296"/>
      <w:bookmarkEnd w:id="297"/>
      <w:bookmarkEnd w:id="298"/>
      <w:bookmarkEnd w:id="299"/>
      <w:bookmarkEnd w:id="300"/>
      <w:bookmarkEnd w:id="301"/>
      <w:r>
        <w:t xml:space="preserve">   </w:t>
      </w:r>
    </w:p>
    <w:p w14:paraId="5E96844A" w14:textId="45072C6F" w:rsidR="00E92ACB" w:rsidRDefault="00E92ACB" w:rsidP="00E92ACB">
      <w:pPr>
        <w:pStyle w:val="normaltext"/>
      </w:pPr>
      <w:r>
        <w:t xml:space="preserve">Funding for Community Strengthening Grants </w:t>
      </w:r>
      <w:r w:rsidR="00E222AA">
        <w:t>cannot be used to</w:t>
      </w:r>
      <w:r>
        <w:t xml:space="preserve"> cover: </w:t>
      </w:r>
    </w:p>
    <w:p w14:paraId="1B4D1844" w14:textId="7BA3E91A" w:rsidR="00E92ACB" w:rsidRDefault="00E92ACB" w:rsidP="00A6400E">
      <w:pPr>
        <w:pStyle w:val="Style2"/>
        <w:sectPr w:rsidR="00E92ACB" w:rsidSect="00794E21">
          <w:type w:val="continuous"/>
          <w:pgSz w:w="11899" w:h="16845" w:code="9"/>
          <w:pgMar w:top="1440" w:right="737" w:bottom="1440" w:left="737" w:header="595" w:footer="539" w:gutter="0"/>
          <w:cols w:space="720"/>
        </w:sectPr>
      </w:pPr>
    </w:p>
    <w:p w14:paraId="30895FEC" w14:textId="49D4F43E" w:rsidR="00A6400E" w:rsidRDefault="00A6400E" w:rsidP="00A6400E">
      <w:pPr>
        <w:pStyle w:val="Style2"/>
      </w:pPr>
    </w:p>
    <w:p w14:paraId="77A8A804" w14:textId="77777777" w:rsidR="00E92ACB" w:rsidRDefault="00E92ACB" w:rsidP="00A6400E">
      <w:pPr>
        <w:pStyle w:val="normaltext"/>
        <w:sectPr w:rsidR="00E92ACB" w:rsidSect="00794E21">
          <w:type w:val="continuous"/>
          <w:pgSz w:w="11899" w:h="16845" w:code="9"/>
          <w:pgMar w:top="1440" w:right="737" w:bottom="1440" w:left="737" w:header="595" w:footer="539" w:gutter="0"/>
          <w:cols w:space="720"/>
        </w:sectPr>
      </w:pPr>
    </w:p>
    <w:p w14:paraId="090F2AC3" w14:textId="0F4B3DBF" w:rsidR="00A6400E" w:rsidRDefault="00A6400E">
      <w:pPr>
        <w:pStyle w:val="normaltext"/>
        <w:numPr>
          <w:ilvl w:val="0"/>
          <w:numId w:val="9"/>
        </w:numPr>
        <w:ind w:right="-65"/>
      </w:pPr>
      <w:r>
        <w:t>Projects that do not align with these guidelines</w:t>
      </w:r>
    </w:p>
    <w:p w14:paraId="25E83A15" w14:textId="5C071D4E" w:rsidR="00A6400E" w:rsidRDefault="00A6400E">
      <w:pPr>
        <w:pStyle w:val="normaltext"/>
        <w:numPr>
          <w:ilvl w:val="0"/>
          <w:numId w:val="9"/>
        </w:numPr>
        <w:ind w:right="-65"/>
      </w:pPr>
      <w:r>
        <w:t xml:space="preserve">Projects that </w:t>
      </w:r>
      <w:r w:rsidR="00AB1503">
        <w:t xml:space="preserve">predominantly </w:t>
      </w:r>
      <w:r>
        <w:t xml:space="preserve">take place outside the North Richmond Precinct </w:t>
      </w:r>
    </w:p>
    <w:p w14:paraId="47F0A84E" w14:textId="19303A26" w:rsidR="00A6400E" w:rsidRPr="004834ED" w:rsidRDefault="00A6400E">
      <w:pPr>
        <w:pStyle w:val="normaltext"/>
        <w:numPr>
          <w:ilvl w:val="0"/>
          <w:numId w:val="9"/>
        </w:numPr>
        <w:ind w:right="-65"/>
      </w:pPr>
      <w:r w:rsidRPr="004834ED">
        <w:t>Projects that are the</w:t>
      </w:r>
      <w:r>
        <w:t xml:space="preserve"> funding </w:t>
      </w:r>
      <w:r w:rsidRPr="004834ED">
        <w:t xml:space="preserve">responsibility of </w:t>
      </w:r>
      <w:r w:rsidR="00A84E0B">
        <w:t xml:space="preserve">the Commonwealth, state or local </w:t>
      </w:r>
      <w:r w:rsidR="00621CDA">
        <w:t xml:space="preserve">government </w:t>
      </w:r>
    </w:p>
    <w:p w14:paraId="18C8CAC3" w14:textId="61AF720B" w:rsidR="00A6400E" w:rsidRDefault="00A6400E">
      <w:pPr>
        <w:pStyle w:val="normaltext"/>
        <w:numPr>
          <w:ilvl w:val="0"/>
          <w:numId w:val="9"/>
        </w:numPr>
        <w:ind w:right="-65"/>
      </w:pPr>
      <w:r>
        <w:t xml:space="preserve">Projects that have already started or have been completed </w:t>
      </w:r>
    </w:p>
    <w:p w14:paraId="21097C8D" w14:textId="6423FD58" w:rsidR="00BD0E97" w:rsidRDefault="00BD0E97">
      <w:pPr>
        <w:pStyle w:val="normaltext"/>
        <w:numPr>
          <w:ilvl w:val="0"/>
          <w:numId w:val="9"/>
        </w:numPr>
        <w:ind w:right="-65"/>
      </w:pPr>
      <w:r>
        <w:t xml:space="preserve">Projects </w:t>
      </w:r>
      <w:r w:rsidR="00AB3C5F">
        <w:t>t</w:t>
      </w:r>
      <w:r w:rsidR="0090211B">
        <w:t>o support private business</w:t>
      </w:r>
      <w:r w:rsidR="00CB2E80">
        <w:t xml:space="preserve"> with no </w:t>
      </w:r>
      <w:r w:rsidR="00957084">
        <w:t xml:space="preserve">demonstrated </w:t>
      </w:r>
      <w:r w:rsidR="00CB2E80">
        <w:t>community benefit</w:t>
      </w:r>
    </w:p>
    <w:p w14:paraId="103489B6" w14:textId="157B3AC2" w:rsidR="23DF0BC8" w:rsidRDefault="23DF0BC8">
      <w:pPr>
        <w:pStyle w:val="normaltext"/>
        <w:numPr>
          <w:ilvl w:val="0"/>
          <w:numId w:val="9"/>
        </w:numPr>
        <w:ind w:right="-65"/>
        <w:rPr>
          <w:szCs w:val="21"/>
        </w:rPr>
      </w:pPr>
      <w:r w:rsidRPr="3D63BBEA">
        <w:rPr>
          <w:szCs w:val="21"/>
        </w:rPr>
        <w:t>Applications from individual applicants</w:t>
      </w:r>
    </w:p>
    <w:p w14:paraId="040F6125" w14:textId="5DDA19FD" w:rsidR="005005F3" w:rsidRDefault="005005F3">
      <w:pPr>
        <w:pStyle w:val="normaltext"/>
        <w:numPr>
          <w:ilvl w:val="0"/>
          <w:numId w:val="9"/>
        </w:numPr>
        <w:ind w:right="-65"/>
      </w:pPr>
      <w:r>
        <w:t xml:space="preserve">Applications from individual small businesses </w:t>
      </w:r>
    </w:p>
    <w:p w14:paraId="10A55A4F" w14:textId="61322603" w:rsidR="006F7612" w:rsidRDefault="006C0D7F">
      <w:pPr>
        <w:pStyle w:val="normaltext"/>
        <w:numPr>
          <w:ilvl w:val="0"/>
          <w:numId w:val="9"/>
        </w:numPr>
        <w:ind w:right="-65"/>
      </w:pPr>
      <w:r>
        <w:t xml:space="preserve">Costs for feasibility studies, research / study placements, business cases </w:t>
      </w:r>
    </w:p>
    <w:p w14:paraId="294B0DDD" w14:textId="1200440E" w:rsidR="00BD0E97" w:rsidRDefault="00BD0E97">
      <w:pPr>
        <w:pStyle w:val="normaltext"/>
        <w:numPr>
          <w:ilvl w:val="0"/>
          <w:numId w:val="9"/>
        </w:numPr>
        <w:ind w:right="-65"/>
      </w:pPr>
      <w:r>
        <w:t>Ongoing maintenance costs</w:t>
      </w:r>
    </w:p>
    <w:p w14:paraId="6A175A4D" w14:textId="68DEABA1" w:rsidR="00A6400E" w:rsidRDefault="00B2480F">
      <w:pPr>
        <w:pStyle w:val="normaltext"/>
        <w:numPr>
          <w:ilvl w:val="0"/>
          <w:numId w:val="10"/>
        </w:numPr>
        <w:ind w:right="-65"/>
      </w:pPr>
      <w:r>
        <w:t xml:space="preserve">Operational expenses that are </w:t>
      </w:r>
      <w:r w:rsidR="00D55144">
        <w:t>ongoing costs for a business, such as rent, utilities,</w:t>
      </w:r>
      <w:r w:rsidR="00550F83">
        <w:t xml:space="preserve"> insurance,</w:t>
      </w:r>
      <w:r w:rsidR="00D55144">
        <w:t xml:space="preserve"> legal and marketing costs</w:t>
      </w:r>
      <w:r w:rsidR="00550F83">
        <w:t xml:space="preserve">, wages, personal expenses </w:t>
      </w:r>
    </w:p>
    <w:p w14:paraId="7EFEDFAD" w14:textId="0F8E6F69" w:rsidR="00F01DD0" w:rsidRDefault="005857C6">
      <w:pPr>
        <w:pStyle w:val="normaltext"/>
        <w:numPr>
          <w:ilvl w:val="0"/>
          <w:numId w:val="10"/>
        </w:numPr>
        <w:ind w:right="-65"/>
      </w:pPr>
      <w:r>
        <w:t>Refurbishments and improvements to businesses</w:t>
      </w:r>
      <w:r w:rsidR="00550F83">
        <w:t>, for example shopfront</w:t>
      </w:r>
      <w:r w:rsidR="00432A3B">
        <w:t xml:space="preserve">s (facades), </w:t>
      </w:r>
      <w:r w:rsidR="005A0447">
        <w:t>fit outs</w:t>
      </w:r>
      <w:r w:rsidR="00432A3B">
        <w:t xml:space="preserve"> </w:t>
      </w:r>
    </w:p>
    <w:p w14:paraId="1CF03668" w14:textId="54211D3C" w:rsidR="00A6400E" w:rsidRDefault="00A6400E">
      <w:pPr>
        <w:pStyle w:val="normaltext"/>
        <w:numPr>
          <w:ilvl w:val="0"/>
          <w:numId w:val="10"/>
        </w:numPr>
        <w:ind w:right="-65"/>
      </w:pPr>
      <w:r w:rsidRPr="004834ED">
        <w:t>Gifts and prizes</w:t>
      </w:r>
    </w:p>
    <w:p w14:paraId="466405FA" w14:textId="563D0FFB" w:rsidR="00A6400E" w:rsidRDefault="00A6400E">
      <w:pPr>
        <w:pStyle w:val="normaltext"/>
        <w:numPr>
          <w:ilvl w:val="0"/>
          <w:numId w:val="10"/>
        </w:numPr>
        <w:ind w:right="-65"/>
      </w:pPr>
      <w:r>
        <w:t xml:space="preserve">Fundraising activities </w:t>
      </w:r>
    </w:p>
    <w:p w14:paraId="275A8B33" w14:textId="58D99CC6" w:rsidR="00A6400E" w:rsidRDefault="00A6400E">
      <w:pPr>
        <w:pStyle w:val="normaltext"/>
        <w:numPr>
          <w:ilvl w:val="0"/>
          <w:numId w:val="10"/>
        </w:numPr>
        <w:ind w:right="-65"/>
      </w:pPr>
      <w:r>
        <w:t>Repair works to broken items and equipment</w:t>
      </w:r>
    </w:p>
    <w:p w14:paraId="4D0470DE" w14:textId="5AA967D7" w:rsidR="00A6400E" w:rsidRDefault="00A6400E">
      <w:pPr>
        <w:pStyle w:val="normaltext"/>
        <w:numPr>
          <w:ilvl w:val="0"/>
          <w:numId w:val="10"/>
        </w:numPr>
        <w:ind w:right="-65"/>
      </w:pPr>
      <w:r>
        <w:t xml:space="preserve">Equipment and appliances including barbeques, dishwashers, commercial kitchen equipment </w:t>
      </w:r>
    </w:p>
    <w:p w14:paraId="3E6AC306" w14:textId="45421B5E" w:rsidR="00A6400E" w:rsidRDefault="00A6400E">
      <w:pPr>
        <w:pStyle w:val="normaltext"/>
        <w:numPr>
          <w:ilvl w:val="0"/>
          <w:numId w:val="10"/>
        </w:numPr>
        <w:ind w:right="-65"/>
      </w:pPr>
      <w:r>
        <w:t>Pro</w:t>
      </w:r>
      <w:r w:rsidR="004C0B28">
        <w:t>posals that are identical to previously funded projects</w:t>
      </w:r>
    </w:p>
    <w:p w14:paraId="2C16920F" w14:textId="23215C77" w:rsidR="00EC1D42" w:rsidRDefault="001B0E9C">
      <w:pPr>
        <w:pStyle w:val="normaltext"/>
        <w:numPr>
          <w:ilvl w:val="0"/>
          <w:numId w:val="10"/>
        </w:numPr>
        <w:ind w:right="-65"/>
      </w:pPr>
      <w:r>
        <w:t>Projects undertaken for profit</w:t>
      </w:r>
    </w:p>
    <w:p w14:paraId="20C896DF" w14:textId="090933F1" w:rsidR="00A6400E" w:rsidRDefault="00A6400E">
      <w:pPr>
        <w:pStyle w:val="normaltext"/>
        <w:numPr>
          <w:ilvl w:val="0"/>
          <w:numId w:val="10"/>
        </w:numPr>
        <w:ind w:right="-65"/>
      </w:pPr>
      <w:r w:rsidRPr="004834ED">
        <w:t xml:space="preserve">Projects that cannot be delivered by </w:t>
      </w:r>
      <w:r>
        <w:t>3</w:t>
      </w:r>
      <w:r w:rsidR="00A84E0B">
        <w:t>1</w:t>
      </w:r>
      <w:r>
        <w:t xml:space="preserve"> </w:t>
      </w:r>
      <w:r w:rsidR="00A84E0B">
        <w:t>October</w:t>
      </w:r>
      <w:r>
        <w:t xml:space="preserve"> 2024</w:t>
      </w:r>
      <w:r w:rsidR="005A0447">
        <w:t>.</w:t>
      </w:r>
    </w:p>
    <w:p w14:paraId="1C428DF4" w14:textId="77777777" w:rsidR="00E92ACB" w:rsidRDefault="00E92ACB" w:rsidP="00F247D3">
      <w:pPr>
        <w:pStyle w:val="normaltext"/>
        <w:sectPr w:rsidR="00E92ACB" w:rsidSect="00E92ACB">
          <w:type w:val="continuous"/>
          <w:pgSz w:w="11899" w:h="16845" w:code="9"/>
          <w:pgMar w:top="1440" w:right="737" w:bottom="1440" w:left="737" w:header="595" w:footer="539" w:gutter="0"/>
          <w:cols w:num="2" w:space="720"/>
        </w:sectPr>
      </w:pPr>
    </w:p>
    <w:p w14:paraId="7796AC2C" w14:textId="75722742" w:rsidR="00D01CBB" w:rsidRDefault="00D01CBB" w:rsidP="00F247D3">
      <w:pPr>
        <w:pStyle w:val="normaltext"/>
      </w:pPr>
    </w:p>
    <w:p w14:paraId="4C375EAB" w14:textId="3C358D27" w:rsidR="00D01CBB" w:rsidRDefault="00D01CBB" w:rsidP="00F247D3">
      <w:pPr>
        <w:pStyle w:val="normaltext"/>
      </w:pPr>
    </w:p>
    <w:p w14:paraId="07CF943E" w14:textId="02CF1A5D" w:rsidR="00D01CBB" w:rsidRDefault="00606BEC" w:rsidP="00F247D3">
      <w:pPr>
        <w:pStyle w:val="normaltext"/>
      </w:pPr>
      <w:r>
        <w:rPr>
          <w:noProof/>
          <w:color w:val="auto"/>
          <w:shd w:val="clear" w:color="auto" w:fill="E6E6E6"/>
        </w:rPr>
        <w:drawing>
          <wp:anchor distT="0" distB="0" distL="114300" distR="114300" simplePos="0" relativeHeight="251658248" behindDoc="1" locked="0" layoutInCell="1" allowOverlap="1" wp14:anchorId="47989845" wp14:editId="45F45B4E">
            <wp:simplePos x="0" y="0"/>
            <wp:positionH relativeFrom="margin">
              <wp:align>center</wp:align>
            </wp:positionH>
            <wp:positionV relativeFrom="paragraph">
              <wp:posOffset>-33103</wp:posOffset>
            </wp:positionV>
            <wp:extent cx="5748020" cy="3687445"/>
            <wp:effectExtent l="19050" t="19050" r="24130" b="27305"/>
            <wp:wrapTight wrapText="bothSides">
              <wp:wrapPolygon edited="0">
                <wp:start x="-72" y="-112"/>
                <wp:lineTo x="-72" y="21648"/>
                <wp:lineTo x="21619" y="21648"/>
                <wp:lineTo x="21619" y="-112"/>
                <wp:lineTo x="-72" y="-112"/>
              </wp:wrapPolygon>
            </wp:wrapTight>
            <wp:docPr id="33" name="Picture 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a:extLst>
                        <a:ext uri="{C183D7F6-B498-43B3-948B-1728B52AA6E4}">
                          <adec:decorative xmlns:adec="http://schemas.microsoft.com/office/drawing/2017/decorative" val="1"/>
                        </a:ext>
                      </a:extLst>
                    </pic:cNvPr>
                    <pic:cNvPicPr/>
                  </pic:nvPicPr>
                  <pic:blipFill>
                    <a:blip r:embed="rId34" cstate="print">
                      <a:extLst>
                        <a:ext uri="{BEBA8EAE-BF5A-486C-A8C5-ECC9F3942E4B}">
                          <a14:imgProps xmlns:a14="http://schemas.microsoft.com/office/drawing/2010/main">
                            <a14:imgLayer r:embed="rId35">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ic:blipFill>
                  <pic:spPr>
                    <a:xfrm>
                      <a:off x="0" y="0"/>
                      <a:ext cx="5748020" cy="3687445"/>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p>
    <w:p w14:paraId="42645D96" w14:textId="34F053E4" w:rsidR="00D01CBB" w:rsidRDefault="00D01CBB" w:rsidP="00F247D3">
      <w:pPr>
        <w:pStyle w:val="normaltext"/>
      </w:pPr>
    </w:p>
    <w:p w14:paraId="5116C079" w14:textId="4C86CC49" w:rsidR="00D01CBB" w:rsidRDefault="00D01CBB" w:rsidP="00F247D3">
      <w:pPr>
        <w:pStyle w:val="normaltext"/>
      </w:pPr>
    </w:p>
    <w:p w14:paraId="5981BF4A" w14:textId="4A09270C" w:rsidR="00D01CBB" w:rsidRDefault="00D01CBB" w:rsidP="00956338">
      <w:pPr>
        <w:pStyle w:val="Style2"/>
      </w:pPr>
    </w:p>
    <w:p w14:paraId="15B68D4F" w14:textId="33CC48F5" w:rsidR="00D01CBB" w:rsidRDefault="00D01CBB" w:rsidP="00956338">
      <w:pPr>
        <w:pStyle w:val="Style2"/>
      </w:pPr>
    </w:p>
    <w:p w14:paraId="1FB326D2" w14:textId="79D796EA" w:rsidR="00D01CBB" w:rsidRDefault="00D01CBB" w:rsidP="00956338">
      <w:pPr>
        <w:pStyle w:val="Style2"/>
      </w:pPr>
    </w:p>
    <w:p w14:paraId="57654C45" w14:textId="422F6665" w:rsidR="00A6400E" w:rsidRDefault="009668BD" w:rsidP="00D01CBB">
      <w:pPr>
        <w:pStyle w:val="Style2"/>
        <w:spacing w:line="240" w:lineRule="auto"/>
        <w:ind w:left="11" w:hanging="11"/>
      </w:pPr>
      <w:r>
        <w:br/>
      </w:r>
    </w:p>
    <w:p w14:paraId="7E4CBE5D" w14:textId="465757C0" w:rsidR="00A6400E" w:rsidRDefault="00A6400E">
      <w:pPr>
        <w:spacing w:after="160" w:line="259" w:lineRule="auto"/>
        <w:ind w:left="0" w:firstLine="0"/>
        <w:rPr>
          <w:b w:val="0"/>
          <w:color w:val="00BED2"/>
          <w:sz w:val="32"/>
        </w:rPr>
      </w:pPr>
      <w:r>
        <w:br w:type="page"/>
      </w:r>
    </w:p>
    <w:p w14:paraId="3E4B05FC" w14:textId="42861EB6" w:rsidR="003711D9" w:rsidRDefault="003711D9" w:rsidP="003711D9">
      <w:pPr>
        <w:pStyle w:val="Style2"/>
        <w:ind w:hanging="8"/>
      </w:pPr>
      <w:bookmarkStart w:id="302" w:name="_Toc144375852"/>
      <w:bookmarkStart w:id="303" w:name="_Toc144385461"/>
      <w:bookmarkStart w:id="304" w:name="_Toc147227102"/>
      <w:bookmarkStart w:id="305" w:name="_Toc147348873"/>
      <w:bookmarkStart w:id="306" w:name="_Toc147349410"/>
      <w:bookmarkStart w:id="307" w:name="_Toc147349580"/>
      <w:bookmarkStart w:id="308" w:name="_Toc147396240"/>
      <w:bookmarkStart w:id="309" w:name="_Toc147396398"/>
      <w:bookmarkStart w:id="310" w:name="_Toc147918674"/>
      <w:bookmarkStart w:id="311" w:name="_Toc147933908"/>
      <w:bookmarkStart w:id="312" w:name="_Toc147936043"/>
      <w:r>
        <w:lastRenderedPageBreak/>
        <w:t>PAYMENT GUIDE</w:t>
      </w:r>
      <w:bookmarkEnd w:id="302"/>
      <w:bookmarkEnd w:id="303"/>
      <w:bookmarkEnd w:id="304"/>
      <w:bookmarkEnd w:id="305"/>
      <w:bookmarkEnd w:id="306"/>
      <w:bookmarkEnd w:id="307"/>
      <w:bookmarkEnd w:id="308"/>
      <w:bookmarkEnd w:id="309"/>
      <w:bookmarkEnd w:id="310"/>
      <w:bookmarkEnd w:id="311"/>
      <w:bookmarkEnd w:id="312"/>
      <w:r>
        <w:t xml:space="preserve"> </w:t>
      </w:r>
    </w:p>
    <w:p w14:paraId="5F315D4D" w14:textId="3341DFC9" w:rsidR="003711D9" w:rsidRDefault="003711D9" w:rsidP="003711D9">
      <w:pPr>
        <w:pStyle w:val="normaltext"/>
      </w:pPr>
      <w:r>
        <w:t xml:space="preserve">All Community Strengthening Grant recipients will receive 100 per cent of their grant funding upfront. </w:t>
      </w:r>
    </w:p>
    <w:p w14:paraId="264A0089" w14:textId="77777777" w:rsidR="003711D9" w:rsidRDefault="003711D9" w:rsidP="003711D9">
      <w:pPr>
        <w:pStyle w:val="normaltext"/>
      </w:pPr>
    </w:p>
    <w:p w14:paraId="5A99E4EA" w14:textId="03D53B21" w:rsidR="00956338" w:rsidRDefault="00956338" w:rsidP="00D01CBB">
      <w:pPr>
        <w:pStyle w:val="Style2"/>
        <w:spacing w:line="240" w:lineRule="auto"/>
        <w:ind w:left="11" w:hanging="11"/>
      </w:pPr>
      <w:bookmarkStart w:id="313" w:name="_Toc144375853"/>
      <w:bookmarkStart w:id="314" w:name="_Toc144385462"/>
      <w:bookmarkStart w:id="315" w:name="_Toc147227103"/>
      <w:bookmarkStart w:id="316" w:name="_Toc147348874"/>
      <w:bookmarkStart w:id="317" w:name="_Toc147349411"/>
      <w:bookmarkStart w:id="318" w:name="_Toc147349581"/>
      <w:bookmarkStart w:id="319" w:name="_Toc147396241"/>
      <w:bookmarkStart w:id="320" w:name="_Toc147396399"/>
      <w:bookmarkStart w:id="321" w:name="_Toc147918675"/>
      <w:bookmarkStart w:id="322" w:name="_Toc147933909"/>
      <w:bookmarkStart w:id="323" w:name="_Toc147936044"/>
      <w:r>
        <w:t>MONITORING AND REPORTING</w:t>
      </w:r>
      <w:bookmarkEnd w:id="313"/>
      <w:bookmarkEnd w:id="314"/>
      <w:bookmarkEnd w:id="315"/>
      <w:bookmarkEnd w:id="316"/>
      <w:bookmarkEnd w:id="317"/>
      <w:bookmarkEnd w:id="318"/>
      <w:bookmarkEnd w:id="319"/>
      <w:bookmarkEnd w:id="320"/>
      <w:bookmarkEnd w:id="321"/>
      <w:bookmarkEnd w:id="322"/>
      <w:bookmarkEnd w:id="323"/>
      <w:r>
        <w:t xml:space="preserve"> </w:t>
      </w:r>
    </w:p>
    <w:p w14:paraId="181BC14C" w14:textId="032737BE" w:rsidR="00E80773" w:rsidRPr="00AA68AA" w:rsidRDefault="00FB092F" w:rsidP="007A338B">
      <w:pPr>
        <w:pStyle w:val="normaltext"/>
        <w:rPr>
          <w:rStyle w:val="normaltextChar"/>
          <w:color w:val="0072CE"/>
        </w:rPr>
      </w:pPr>
      <w:bookmarkStart w:id="324" w:name="_Toc142408188"/>
      <w:bookmarkStart w:id="325" w:name="_Toc142643077"/>
      <w:bookmarkStart w:id="326" w:name="_Toc142644368"/>
      <w:bookmarkStart w:id="327" w:name="_Toc142990287"/>
      <w:r w:rsidRPr="00AA68AA">
        <w:rPr>
          <w:rStyle w:val="normaltextChar"/>
          <w:color w:val="0072CE"/>
        </w:rPr>
        <w:t>$</w:t>
      </w:r>
      <w:r w:rsidR="0CDFF442" w:rsidRPr="00AA68AA">
        <w:rPr>
          <w:rStyle w:val="normaltextChar"/>
          <w:color w:val="0072CE"/>
        </w:rPr>
        <w:t>1</w:t>
      </w:r>
      <w:r w:rsidRPr="00AA68AA">
        <w:rPr>
          <w:rStyle w:val="normaltextChar"/>
          <w:color w:val="0072CE"/>
        </w:rPr>
        <w:t>000 - $</w:t>
      </w:r>
      <w:r w:rsidR="000F1C67" w:rsidRPr="00AA68AA">
        <w:rPr>
          <w:rStyle w:val="normaltextChar"/>
          <w:color w:val="0072CE"/>
        </w:rPr>
        <w:t>5</w:t>
      </w:r>
      <w:r w:rsidRPr="00AA68AA">
        <w:rPr>
          <w:rStyle w:val="normaltextChar"/>
          <w:color w:val="0072CE"/>
        </w:rPr>
        <w:t>,000 stream</w:t>
      </w:r>
      <w:bookmarkEnd w:id="324"/>
      <w:bookmarkEnd w:id="325"/>
      <w:bookmarkEnd w:id="326"/>
      <w:r w:rsidR="00DD6EF1" w:rsidRPr="00AA68AA">
        <w:rPr>
          <w:rStyle w:val="normaltextChar"/>
          <w:color w:val="0072CE"/>
        </w:rPr>
        <w:t>:</w:t>
      </w:r>
    </w:p>
    <w:p w14:paraId="59DB14B2" w14:textId="1DBD4517" w:rsidR="000C38EF" w:rsidRDefault="000C38EF">
      <w:pPr>
        <w:pStyle w:val="normaltext"/>
        <w:numPr>
          <w:ilvl w:val="0"/>
          <w:numId w:val="38"/>
        </w:numPr>
      </w:pPr>
      <w:r>
        <w:t>Evidence of expenditure of grant funding including all receipts and invoices</w:t>
      </w:r>
      <w:r w:rsidR="008E3655">
        <w:t>.</w:t>
      </w:r>
      <w:r>
        <w:t xml:space="preserve"> </w:t>
      </w:r>
    </w:p>
    <w:p w14:paraId="64C558AF" w14:textId="7877874F" w:rsidR="00F50B72" w:rsidRDefault="00B01389">
      <w:pPr>
        <w:pStyle w:val="normaltext"/>
        <w:numPr>
          <w:ilvl w:val="0"/>
          <w:numId w:val="38"/>
        </w:numPr>
      </w:pPr>
      <w:bookmarkStart w:id="328" w:name="_Toc143004436"/>
      <w:r>
        <w:rPr>
          <w:rStyle w:val="normaltextChar"/>
          <w:bCs/>
        </w:rPr>
        <w:t>M</w:t>
      </w:r>
      <w:r w:rsidR="000F1C67" w:rsidRPr="00DD6EF1">
        <w:rPr>
          <w:rStyle w:val="normaltextChar"/>
          <w:bCs/>
        </w:rPr>
        <w:t>onitoring</w:t>
      </w:r>
      <w:r w:rsidR="0081788E">
        <w:rPr>
          <w:rStyle w:val="normaltextChar"/>
          <w:bCs/>
        </w:rPr>
        <w:t xml:space="preserve"> (progress)</w:t>
      </w:r>
      <w:r w:rsidR="000F1C67" w:rsidRPr="00DD6EF1">
        <w:rPr>
          <w:rStyle w:val="normaltextChar"/>
          <w:bCs/>
        </w:rPr>
        <w:t xml:space="preserve"> </w:t>
      </w:r>
      <w:r w:rsidR="0081788E">
        <w:rPr>
          <w:rStyle w:val="normaltextChar"/>
          <w:bCs/>
        </w:rPr>
        <w:t xml:space="preserve">reports </w:t>
      </w:r>
      <w:r w:rsidR="000F1C67" w:rsidRPr="00DD6EF1">
        <w:rPr>
          <w:rStyle w:val="normaltextChar"/>
          <w:bCs/>
        </w:rPr>
        <w:t xml:space="preserve">and a final acquittal report </w:t>
      </w:r>
      <w:r w:rsidR="00E5383A" w:rsidRPr="004B4D1E">
        <w:rPr>
          <w:rStyle w:val="normaltextChar"/>
          <w:b/>
        </w:rPr>
        <w:t>are</w:t>
      </w:r>
      <w:r w:rsidR="00E5383A" w:rsidRPr="00DD6EF1">
        <w:rPr>
          <w:rStyle w:val="normaltextChar"/>
          <w:b/>
        </w:rPr>
        <w:t xml:space="preserve"> </w:t>
      </w:r>
      <w:r w:rsidR="000F1C67" w:rsidRPr="00DD6EF1">
        <w:rPr>
          <w:rStyle w:val="normaltextChar"/>
          <w:b/>
        </w:rPr>
        <w:t>not required</w:t>
      </w:r>
      <w:bookmarkEnd w:id="327"/>
      <w:bookmarkEnd w:id="328"/>
      <w:r w:rsidR="008E3655">
        <w:rPr>
          <w:rStyle w:val="normaltextChar"/>
          <w:bCs/>
        </w:rPr>
        <w:t>.</w:t>
      </w:r>
    </w:p>
    <w:p w14:paraId="2D67AD1B" w14:textId="7EC4C668" w:rsidR="000F1C67" w:rsidRDefault="000F1C67" w:rsidP="007263EF">
      <w:pPr>
        <w:pStyle w:val="normaltext"/>
        <w:spacing w:after="0" w:line="200" w:lineRule="atLeast"/>
      </w:pPr>
    </w:p>
    <w:p w14:paraId="3383F937" w14:textId="1C8ECB5A" w:rsidR="000F1C67" w:rsidRPr="00AA68AA" w:rsidRDefault="00560587" w:rsidP="00DD6EF1">
      <w:pPr>
        <w:pStyle w:val="normaltext"/>
        <w:rPr>
          <w:color w:val="0072CE"/>
        </w:rPr>
      </w:pPr>
      <w:bookmarkStart w:id="329" w:name="_Toc142408189"/>
      <w:bookmarkStart w:id="330" w:name="_Toc142643078"/>
      <w:bookmarkStart w:id="331" w:name="_Toc142644369"/>
      <w:r w:rsidRPr="00AA68AA">
        <w:rPr>
          <w:noProof/>
          <w:color w:val="0072CE"/>
          <w:shd w:val="clear" w:color="auto" w:fill="E6E6E6"/>
        </w:rPr>
        <w:drawing>
          <wp:anchor distT="0" distB="0" distL="114300" distR="114300" simplePos="0" relativeHeight="251658250" behindDoc="1" locked="0" layoutInCell="1" allowOverlap="1" wp14:anchorId="65FB9B4E" wp14:editId="4A5F8EC2">
            <wp:simplePos x="0" y="0"/>
            <wp:positionH relativeFrom="margin">
              <wp:align>right</wp:align>
            </wp:positionH>
            <wp:positionV relativeFrom="margin">
              <wp:posOffset>2523490</wp:posOffset>
            </wp:positionV>
            <wp:extent cx="7162800" cy="2732405"/>
            <wp:effectExtent l="24447" t="13653" r="24448" b="24447"/>
            <wp:wrapTight wrapText="bothSides">
              <wp:wrapPolygon edited="0">
                <wp:start x="-41" y="21793"/>
                <wp:lineTo x="21616" y="21793"/>
                <wp:lineTo x="21616" y="-43"/>
                <wp:lineTo x="-41" y="-43"/>
                <wp:lineTo x="-41" y="21793"/>
              </wp:wrapPolygon>
            </wp:wrapTight>
            <wp:docPr id="31" name="Picture 3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a:extLst>
                        <a:ext uri="{C183D7F6-B498-43B3-948B-1728B52AA6E4}">
                          <adec:decorative xmlns:adec="http://schemas.microsoft.com/office/drawing/2017/decorative" val="1"/>
                        </a:ext>
                      </a:extLst>
                    </pic:cNvPr>
                    <pic:cNvPicPr/>
                  </pic:nvPicPr>
                  <pic:blipFill rotWithShape="1">
                    <a:blip r:embed="rId36">
                      <a:extLst>
                        <a:ext uri="{BEBA8EAE-BF5A-486C-A8C5-ECC9F3942E4B}">
                          <a14:imgProps xmlns:a14="http://schemas.microsoft.com/office/drawing/2010/main">
                            <a14:imgLayer r:embed="rId37">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rcRect t="16929" b="23097"/>
                    <a:stretch/>
                  </pic:blipFill>
                  <pic:spPr bwMode="auto">
                    <a:xfrm rot="5400000">
                      <a:off x="0" y="0"/>
                      <a:ext cx="7162800" cy="2732405"/>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F1C67" w:rsidRPr="00AA68AA">
        <w:rPr>
          <w:color w:val="0072CE"/>
        </w:rPr>
        <w:t>$5,001 - $30,000 stream</w:t>
      </w:r>
      <w:bookmarkEnd w:id="329"/>
      <w:bookmarkEnd w:id="330"/>
      <w:bookmarkEnd w:id="331"/>
      <w:r w:rsidR="00DD6EF1" w:rsidRPr="00AA68AA">
        <w:rPr>
          <w:color w:val="0072CE"/>
        </w:rPr>
        <w:t xml:space="preserve">: </w:t>
      </w:r>
    </w:p>
    <w:p w14:paraId="79D86A70" w14:textId="78401C5B" w:rsidR="00D72F31" w:rsidRDefault="008E7DE7">
      <w:pPr>
        <w:pStyle w:val="normaltext"/>
        <w:numPr>
          <w:ilvl w:val="0"/>
          <w:numId w:val="39"/>
        </w:numPr>
      </w:pPr>
      <w:r>
        <w:t>One monitoring / progress meeting between p</w:t>
      </w:r>
      <w:r w:rsidR="00E27DA3">
        <w:t>roject leads</w:t>
      </w:r>
      <w:r>
        <w:t xml:space="preserve"> </w:t>
      </w:r>
      <w:r w:rsidR="00B81AA4">
        <w:t xml:space="preserve">or your </w:t>
      </w:r>
      <w:r>
        <w:t xml:space="preserve">auspice organisation and the </w:t>
      </w:r>
      <w:r w:rsidR="00E27DA3">
        <w:t>North Richmond Precinct team</w:t>
      </w:r>
      <w:r w:rsidR="008E3655">
        <w:t>.</w:t>
      </w:r>
      <w:r w:rsidR="00E27DA3">
        <w:t xml:space="preserve"> </w:t>
      </w:r>
    </w:p>
    <w:p w14:paraId="1C88E80F" w14:textId="4F9EADB8" w:rsidR="00013B4D" w:rsidRDefault="00ED61C5">
      <w:pPr>
        <w:pStyle w:val="normaltext"/>
        <w:numPr>
          <w:ilvl w:val="0"/>
          <w:numId w:val="39"/>
        </w:numPr>
      </w:pPr>
      <w:r>
        <w:t>Final</w:t>
      </w:r>
      <w:r w:rsidR="007653CF">
        <w:t xml:space="preserve"> acquittal report</w:t>
      </w:r>
      <w:r w:rsidR="00671EEF">
        <w:t xml:space="preserve"> must be submitted by 30 </w:t>
      </w:r>
      <w:r w:rsidR="00B87F8E">
        <w:t xml:space="preserve">October </w:t>
      </w:r>
      <w:r w:rsidR="00671EEF">
        <w:t>2024 on a template provided by the North Richmond Precinct Team</w:t>
      </w:r>
      <w:r w:rsidR="00172AFD">
        <w:t>, including</w:t>
      </w:r>
      <w:r w:rsidR="00F57CC9">
        <w:t xml:space="preserve"> s</w:t>
      </w:r>
      <w:r w:rsidR="00172AFD">
        <w:t>upporting documentation</w:t>
      </w:r>
      <w:r w:rsidR="00406FA7">
        <w:br/>
      </w:r>
      <w:r w:rsidR="00172AFD">
        <w:t>(</w:t>
      </w:r>
      <w:proofErr w:type="spellStart"/>
      <w:r w:rsidR="00172AFD">
        <w:t>eg</w:t>
      </w:r>
      <w:proofErr w:type="spellEnd"/>
      <w:r w:rsidR="00172AFD">
        <w:t xml:space="preserve"> photos, social media posts)</w:t>
      </w:r>
      <w:r w:rsidR="00F57CC9">
        <w:t xml:space="preserve"> and e</w:t>
      </w:r>
      <w:r w:rsidR="00A0543B">
        <w:t>vidence of expenditure of grant funding</w:t>
      </w:r>
      <w:r w:rsidR="00656A49">
        <w:t xml:space="preserve"> including </w:t>
      </w:r>
      <w:r w:rsidR="00013B4D">
        <w:t xml:space="preserve">all </w:t>
      </w:r>
      <w:r w:rsidR="00656A49">
        <w:t>receipts and invoices</w:t>
      </w:r>
      <w:r w:rsidR="008E3655">
        <w:t>.</w:t>
      </w:r>
    </w:p>
    <w:p w14:paraId="33F70506" w14:textId="3FF003D6" w:rsidR="00C245D7" w:rsidRDefault="00C245D7" w:rsidP="00C245D7">
      <w:pPr>
        <w:pStyle w:val="normaltext"/>
      </w:pPr>
    </w:p>
    <w:p w14:paraId="50F92D69" w14:textId="51E82653" w:rsidR="00C245D7" w:rsidRDefault="00C245D7" w:rsidP="00C245D7">
      <w:pPr>
        <w:pStyle w:val="normaltext"/>
        <w:ind w:left="371" w:firstLine="0"/>
      </w:pPr>
    </w:p>
    <w:p w14:paraId="1E028B18" w14:textId="0FEF85BB" w:rsidR="00013B4D" w:rsidRDefault="00013B4D" w:rsidP="00B92334">
      <w:pPr>
        <w:pStyle w:val="normaltext"/>
        <w:ind w:left="1451" w:firstLine="0"/>
      </w:pPr>
    </w:p>
    <w:p w14:paraId="718DA01C" w14:textId="36E0DC48" w:rsidR="00836C0E" w:rsidRDefault="00F36B1C" w:rsidP="00D66E5F">
      <w:pPr>
        <w:spacing w:after="160" w:line="259" w:lineRule="auto"/>
        <w:ind w:left="0" w:firstLine="0"/>
      </w:pPr>
      <w:r>
        <w:br w:type="page"/>
      </w:r>
    </w:p>
    <w:p w14:paraId="377D56ED" w14:textId="0AA79765" w:rsidR="00B36E5A" w:rsidRDefault="00B36E5A" w:rsidP="00E36CBE">
      <w:pPr>
        <w:pStyle w:val="Style2"/>
      </w:pPr>
      <w:bookmarkStart w:id="332" w:name="commstrength"/>
      <w:bookmarkStart w:id="333" w:name="strengthcriteria"/>
      <w:bookmarkStart w:id="334" w:name="_Toc144375854"/>
      <w:bookmarkStart w:id="335" w:name="_Toc144385463"/>
      <w:bookmarkStart w:id="336" w:name="_Toc147227104"/>
      <w:bookmarkStart w:id="337" w:name="_Toc147348875"/>
      <w:bookmarkStart w:id="338" w:name="_Toc147349412"/>
      <w:bookmarkStart w:id="339" w:name="_Toc147349582"/>
      <w:bookmarkStart w:id="340" w:name="_Toc147396242"/>
      <w:bookmarkStart w:id="341" w:name="_Toc147396400"/>
      <w:bookmarkStart w:id="342" w:name="_Toc147918676"/>
      <w:bookmarkStart w:id="343" w:name="_Toc147933910"/>
      <w:bookmarkStart w:id="344" w:name="_Toc147936045"/>
      <w:bookmarkEnd w:id="332"/>
      <w:bookmarkEnd w:id="333"/>
      <w:r w:rsidRPr="00DA690C">
        <w:lastRenderedPageBreak/>
        <w:t>COMMUNITY STRENGTHENING GRANTS ASSESSMENT CRITERIA</w:t>
      </w:r>
      <w:bookmarkEnd w:id="334"/>
      <w:bookmarkEnd w:id="335"/>
      <w:bookmarkEnd w:id="336"/>
      <w:bookmarkEnd w:id="337"/>
      <w:bookmarkEnd w:id="338"/>
      <w:bookmarkEnd w:id="339"/>
      <w:bookmarkEnd w:id="340"/>
      <w:bookmarkEnd w:id="341"/>
      <w:bookmarkEnd w:id="342"/>
      <w:bookmarkEnd w:id="343"/>
      <w:r w:rsidR="00DA690C" w:rsidRPr="00DA690C">
        <w:t xml:space="preserve">: </w:t>
      </w:r>
      <w:bookmarkStart w:id="345" w:name="_Toc142990289"/>
      <w:bookmarkStart w:id="346" w:name="_Toc143004438"/>
      <w:bookmarkStart w:id="347" w:name="_Toc143009842"/>
      <w:bookmarkStart w:id="348" w:name="_Toc143076417"/>
      <w:bookmarkStart w:id="349" w:name="_Toc143076497"/>
      <w:bookmarkStart w:id="350" w:name="_Toc143185871"/>
      <w:bookmarkStart w:id="351" w:name="_Toc144375855"/>
      <w:bookmarkStart w:id="352" w:name="_Toc144385464"/>
      <w:bookmarkStart w:id="353" w:name="_Toc147227105"/>
      <w:bookmarkStart w:id="354" w:name="_Toc147348876"/>
      <w:bookmarkStart w:id="355" w:name="_Toc147349413"/>
      <w:bookmarkStart w:id="356" w:name="_Toc147349583"/>
      <w:bookmarkStart w:id="357" w:name="_Toc147396243"/>
      <w:bookmarkStart w:id="358" w:name="_Toc147396401"/>
      <w:bookmarkStart w:id="359" w:name="_Toc147918677"/>
      <w:bookmarkStart w:id="360" w:name="_Toc147933911"/>
      <w:bookmarkStart w:id="361" w:name="_Toc147935684"/>
      <w:r w:rsidR="00DA690C">
        <w:br/>
      </w:r>
      <w:r w:rsidRPr="00DA690C">
        <w:t>$1</w:t>
      </w:r>
      <w:r w:rsidR="00266DAE" w:rsidRPr="00DA690C">
        <w:t>,</w:t>
      </w:r>
      <w:r w:rsidRPr="00DA690C">
        <w:t xml:space="preserve">000 - $5,000 </w:t>
      </w:r>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r w:rsidR="00DA690C">
        <w:t>GRANTS</w:t>
      </w:r>
      <w:bookmarkEnd w:id="344"/>
    </w:p>
    <w:p w14:paraId="72AF6362" w14:textId="77777777" w:rsidR="000F56E0" w:rsidRPr="000F56E0" w:rsidRDefault="000F56E0" w:rsidP="000F56E0">
      <w:pPr>
        <w:pStyle w:val="Body"/>
        <w:spacing w:after="0" w:line="240" w:lineRule="auto"/>
        <w:rPr>
          <w:rFonts w:asciiTheme="minorHAnsi" w:hAnsiTheme="minorHAnsi" w:cstheme="minorHAnsi"/>
          <w:sz w:val="16"/>
          <w:szCs w:val="16"/>
        </w:rPr>
      </w:pPr>
    </w:p>
    <w:p w14:paraId="5A67B5A9" w14:textId="349B86AC" w:rsidR="006925CB" w:rsidRPr="00DA690C" w:rsidRDefault="000F56E0" w:rsidP="000F56E0">
      <w:pPr>
        <w:pStyle w:val="Body"/>
      </w:pPr>
      <w:r>
        <w:t xml:space="preserve">A copy of the application form questions is available in the </w:t>
      </w:r>
      <w:hyperlink r:id="rId38" w:history="1">
        <w:r w:rsidRPr="000F56E0">
          <w:rPr>
            <w:rStyle w:val="Hyperlink"/>
          </w:rPr>
          <w:t>Resources and Support section of the Precinct website.</w:t>
        </w:r>
      </w:hyperlink>
      <w:r>
        <w:t xml:space="preserve"> </w:t>
      </w:r>
    </w:p>
    <w:p w14:paraId="3B19EBB9" w14:textId="2EDE85B6" w:rsidR="00CE6CC3" w:rsidRPr="000F56E0" w:rsidRDefault="00CE6CC3" w:rsidP="000F56E0">
      <w:pPr>
        <w:pStyle w:val="normaltext"/>
        <w:spacing w:after="0" w:line="240" w:lineRule="auto"/>
        <w:ind w:right="-62"/>
        <w:rPr>
          <w:rFonts w:asciiTheme="minorHAnsi" w:hAnsiTheme="minorHAnsi" w:cstheme="minorHAnsi"/>
          <w:sz w:val="16"/>
          <w:szCs w:val="16"/>
        </w:rPr>
      </w:pPr>
    </w:p>
    <w:tbl>
      <w:tblPr>
        <w:tblStyle w:val="TableGrid"/>
        <w:tblW w:w="10632" w:type="dxa"/>
        <w:tblInd w:w="-5" w:type="dxa"/>
        <w:tblLook w:val="04A0" w:firstRow="1" w:lastRow="0" w:firstColumn="1" w:lastColumn="0" w:noHBand="0" w:noVBand="1"/>
      </w:tblPr>
      <w:tblGrid>
        <w:gridCol w:w="3119"/>
        <w:gridCol w:w="6235"/>
        <w:gridCol w:w="1278"/>
      </w:tblGrid>
      <w:tr w:rsidR="00B36E5A" w:rsidRPr="000E7F58" w14:paraId="3E5949EB" w14:textId="77777777" w:rsidTr="00AA68AA">
        <w:tc>
          <w:tcPr>
            <w:tcW w:w="3119" w:type="dxa"/>
            <w:tcBorders>
              <w:top w:val="single" w:sz="4" w:space="0" w:color="00BED2"/>
              <w:left w:val="single" w:sz="4" w:space="0" w:color="auto"/>
              <w:bottom w:val="single" w:sz="4" w:space="0" w:color="auto"/>
              <w:right w:val="single" w:sz="4" w:space="0" w:color="auto"/>
            </w:tcBorders>
            <w:shd w:val="clear" w:color="auto" w:fill="0072CE"/>
          </w:tcPr>
          <w:p w14:paraId="5DF0CB2D" w14:textId="77777777" w:rsidR="00B36E5A" w:rsidRPr="00407034" w:rsidRDefault="00B36E5A">
            <w:pPr>
              <w:pStyle w:val="Style2"/>
              <w:rPr>
                <w:rFonts w:ascii="Arial" w:hAnsi="Arial" w:cs="Arial"/>
                <w:color w:val="FFFFFF" w:themeColor="background1"/>
                <w:sz w:val="22"/>
                <w:szCs w:val="22"/>
              </w:rPr>
            </w:pPr>
            <w:r w:rsidRPr="00407034">
              <w:rPr>
                <w:rFonts w:ascii="Arial" w:hAnsi="Arial" w:cs="Arial"/>
                <w:color w:val="FFFFFF" w:themeColor="background1"/>
                <w:sz w:val="22"/>
                <w:szCs w:val="22"/>
              </w:rPr>
              <w:t>Criteria</w:t>
            </w:r>
          </w:p>
        </w:tc>
        <w:tc>
          <w:tcPr>
            <w:tcW w:w="6235" w:type="dxa"/>
            <w:tcBorders>
              <w:top w:val="single" w:sz="4" w:space="0" w:color="auto"/>
              <w:left w:val="single" w:sz="4" w:space="0" w:color="auto"/>
              <w:bottom w:val="single" w:sz="4" w:space="0" w:color="auto"/>
              <w:right w:val="single" w:sz="4" w:space="0" w:color="auto"/>
            </w:tcBorders>
            <w:shd w:val="clear" w:color="auto" w:fill="0072CE"/>
          </w:tcPr>
          <w:p w14:paraId="79AF6F9C" w14:textId="0F93146A" w:rsidR="00B36E5A" w:rsidRPr="00407034" w:rsidRDefault="00001454">
            <w:pPr>
              <w:pStyle w:val="Style2"/>
              <w:rPr>
                <w:rFonts w:ascii="Arial" w:hAnsi="Arial" w:cs="Arial"/>
                <w:color w:val="FFFFFF" w:themeColor="background1"/>
                <w:sz w:val="22"/>
                <w:szCs w:val="22"/>
              </w:rPr>
            </w:pPr>
            <w:r>
              <w:rPr>
                <w:rFonts w:ascii="Arial" w:hAnsi="Arial" w:cs="Arial"/>
                <w:color w:val="FFFFFF" w:themeColor="background1"/>
                <w:sz w:val="22"/>
                <w:szCs w:val="22"/>
              </w:rPr>
              <w:t xml:space="preserve">Demonstration </w:t>
            </w:r>
          </w:p>
        </w:tc>
        <w:tc>
          <w:tcPr>
            <w:tcW w:w="1278" w:type="dxa"/>
            <w:tcBorders>
              <w:top w:val="single" w:sz="4" w:space="0" w:color="00BED2"/>
              <w:left w:val="single" w:sz="4" w:space="0" w:color="auto"/>
              <w:bottom w:val="single" w:sz="4" w:space="0" w:color="auto"/>
              <w:right w:val="single" w:sz="4" w:space="0" w:color="auto"/>
            </w:tcBorders>
            <w:shd w:val="clear" w:color="auto" w:fill="0072CE"/>
          </w:tcPr>
          <w:p w14:paraId="5A59B3F3" w14:textId="56C73DFC" w:rsidR="00B36E5A" w:rsidRPr="00407034" w:rsidRDefault="00122AF8">
            <w:pPr>
              <w:pStyle w:val="Style2"/>
              <w:rPr>
                <w:rFonts w:ascii="Arial" w:hAnsi="Arial" w:cs="Arial"/>
                <w:color w:val="FFFFFF" w:themeColor="background1"/>
                <w:sz w:val="22"/>
                <w:szCs w:val="22"/>
              </w:rPr>
            </w:pPr>
            <w:r>
              <w:rPr>
                <w:rFonts w:ascii="Arial" w:hAnsi="Arial" w:cs="Arial"/>
                <w:color w:val="FFFFFF" w:themeColor="background1"/>
                <w:sz w:val="22"/>
                <w:szCs w:val="22"/>
              </w:rPr>
              <w:t>Weighting</w:t>
            </w:r>
            <w:r w:rsidR="00B36E5A" w:rsidRPr="00407034">
              <w:rPr>
                <w:rFonts w:ascii="Arial" w:hAnsi="Arial" w:cs="Arial"/>
                <w:color w:val="FFFFFF" w:themeColor="background1"/>
                <w:sz w:val="22"/>
                <w:szCs w:val="22"/>
              </w:rPr>
              <w:t xml:space="preserve"> </w:t>
            </w:r>
          </w:p>
        </w:tc>
      </w:tr>
      <w:tr w:rsidR="00B36E5A" w:rsidRPr="000E7F58" w14:paraId="178DB271" w14:textId="77777777" w:rsidTr="00AA68AA">
        <w:tc>
          <w:tcPr>
            <w:tcW w:w="3119" w:type="dxa"/>
            <w:tcBorders>
              <w:top w:val="single" w:sz="4" w:space="0" w:color="auto"/>
              <w:left w:val="single" w:sz="4" w:space="0" w:color="auto"/>
              <w:bottom w:val="single" w:sz="4" w:space="0" w:color="auto"/>
              <w:right w:val="single" w:sz="4" w:space="0" w:color="auto"/>
            </w:tcBorders>
          </w:tcPr>
          <w:p w14:paraId="027591A5" w14:textId="77777777" w:rsidR="00B36E5A" w:rsidRPr="007E5386" w:rsidRDefault="00B36E5A">
            <w:pPr>
              <w:pStyle w:val="Body"/>
              <w:spacing w:after="80"/>
              <w:rPr>
                <w:szCs w:val="21"/>
              </w:rPr>
            </w:pPr>
            <w:r>
              <w:rPr>
                <w:rFonts w:eastAsia="Times New Roman" w:cs="Arial"/>
                <w:szCs w:val="21"/>
                <w:lang w:eastAsia="en-AU"/>
              </w:rPr>
              <w:t>T</w:t>
            </w:r>
            <w:r w:rsidRPr="007E5386">
              <w:rPr>
                <w:rFonts w:eastAsia="Times New Roman" w:cs="Arial"/>
                <w:szCs w:val="21"/>
                <w:lang w:eastAsia="en-AU"/>
              </w:rPr>
              <w:t>he project</w:t>
            </w:r>
            <w:r>
              <w:rPr>
                <w:rFonts w:eastAsia="Times New Roman" w:cs="Arial"/>
                <w:szCs w:val="21"/>
                <w:lang w:eastAsia="en-AU"/>
              </w:rPr>
              <w:t xml:space="preserve"> </w:t>
            </w:r>
            <w:r w:rsidRPr="007E5386">
              <w:rPr>
                <w:rFonts w:eastAsia="Times New Roman" w:cs="Arial"/>
                <w:szCs w:val="21"/>
                <w:lang w:eastAsia="en-AU"/>
              </w:rPr>
              <w:t>respond</w:t>
            </w:r>
            <w:r>
              <w:rPr>
                <w:rFonts w:eastAsia="Times New Roman" w:cs="Arial"/>
                <w:szCs w:val="21"/>
                <w:lang w:eastAsia="en-AU"/>
              </w:rPr>
              <w:t>s</w:t>
            </w:r>
            <w:r w:rsidRPr="007E5386">
              <w:rPr>
                <w:rFonts w:eastAsia="Times New Roman" w:cs="Arial"/>
                <w:szCs w:val="21"/>
                <w:lang w:eastAsia="en-AU"/>
              </w:rPr>
              <w:t xml:space="preserve"> to community need</w:t>
            </w:r>
          </w:p>
        </w:tc>
        <w:tc>
          <w:tcPr>
            <w:tcW w:w="6235" w:type="dxa"/>
            <w:tcBorders>
              <w:top w:val="single" w:sz="4" w:space="0" w:color="auto"/>
              <w:left w:val="single" w:sz="4" w:space="0" w:color="auto"/>
              <w:bottom w:val="single" w:sz="4" w:space="0" w:color="auto"/>
              <w:right w:val="single" w:sz="4" w:space="0" w:color="auto"/>
            </w:tcBorders>
          </w:tcPr>
          <w:p w14:paraId="61121ABE" w14:textId="615218F8" w:rsidR="00B36E5A" w:rsidRDefault="00B36E5A">
            <w:pPr>
              <w:pStyle w:val="Body"/>
              <w:numPr>
                <w:ilvl w:val="0"/>
                <w:numId w:val="11"/>
              </w:numPr>
              <w:spacing w:after="80"/>
              <w:rPr>
                <w:szCs w:val="21"/>
              </w:rPr>
            </w:pPr>
            <w:r>
              <w:rPr>
                <w:szCs w:val="21"/>
              </w:rPr>
              <w:t xml:space="preserve">What is your project? </w:t>
            </w:r>
          </w:p>
          <w:p w14:paraId="73610F2D" w14:textId="2F9ACF5E" w:rsidR="00B36E5A" w:rsidRDefault="00B36E5A">
            <w:pPr>
              <w:pStyle w:val="Body"/>
              <w:numPr>
                <w:ilvl w:val="0"/>
                <w:numId w:val="11"/>
              </w:numPr>
              <w:spacing w:after="80"/>
              <w:rPr>
                <w:szCs w:val="21"/>
              </w:rPr>
            </w:pPr>
            <w:r>
              <w:rPr>
                <w:szCs w:val="21"/>
              </w:rPr>
              <w:t xml:space="preserve">Why is this project needed? </w:t>
            </w:r>
          </w:p>
          <w:p w14:paraId="52A5B184" w14:textId="47D975F4" w:rsidR="00B36E5A" w:rsidRPr="007E5386" w:rsidRDefault="00B36E5A">
            <w:pPr>
              <w:pStyle w:val="Body"/>
              <w:numPr>
                <w:ilvl w:val="0"/>
                <w:numId w:val="11"/>
              </w:numPr>
              <w:spacing w:after="80"/>
              <w:rPr>
                <w:szCs w:val="21"/>
              </w:rPr>
            </w:pPr>
            <w:r>
              <w:rPr>
                <w:szCs w:val="21"/>
              </w:rPr>
              <w:t xml:space="preserve">Who is your target audience? </w:t>
            </w:r>
          </w:p>
        </w:tc>
        <w:tc>
          <w:tcPr>
            <w:tcW w:w="1278" w:type="dxa"/>
            <w:tcBorders>
              <w:top w:val="single" w:sz="4" w:space="0" w:color="auto"/>
              <w:left w:val="single" w:sz="4" w:space="0" w:color="auto"/>
              <w:bottom w:val="single" w:sz="4" w:space="0" w:color="auto"/>
              <w:right w:val="single" w:sz="4" w:space="0" w:color="auto"/>
            </w:tcBorders>
          </w:tcPr>
          <w:p w14:paraId="399801E6" w14:textId="3D6F0862" w:rsidR="00B36E5A" w:rsidRPr="007E5386" w:rsidRDefault="0092463D">
            <w:pPr>
              <w:pStyle w:val="Body"/>
              <w:spacing w:after="80" w:line="260" w:lineRule="atLeast"/>
              <w:rPr>
                <w:color w:val="201547"/>
                <w:szCs w:val="21"/>
              </w:rPr>
            </w:pPr>
            <w:r>
              <w:rPr>
                <w:szCs w:val="21"/>
              </w:rPr>
              <w:t>40</w:t>
            </w:r>
            <w:r w:rsidR="00B36E5A" w:rsidRPr="007E5386">
              <w:rPr>
                <w:szCs w:val="21"/>
              </w:rPr>
              <w:t>%</w:t>
            </w:r>
          </w:p>
        </w:tc>
      </w:tr>
      <w:tr w:rsidR="00B36E5A" w:rsidRPr="000E7F58" w14:paraId="2AD0B175" w14:textId="77777777" w:rsidTr="00AA68AA">
        <w:tc>
          <w:tcPr>
            <w:tcW w:w="3119" w:type="dxa"/>
            <w:tcBorders>
              <w:top w:val="single" w:sz="4" w:space="0" w:color="auto"/>
              <w:left w:val="single" w:sz="4" w:space="0" w:color="auto"/>
              <w:bottom w:val="single" w:sz="4" w:space="0" w:color="auto"/>
              <w:right w:val="single" w:sz="4" w:space="0" w:color="auto"/>
            </w:tcBorders>
          </w:tcPr>
          <w:p w14:paraId="32036361" w14:textId="77777777" w:rsidR="00B36E5A" w:rsidRPr="007E5386" w:rsidRDefault="00B36E5A">
            <w:pPr>
              <w:pStyle w:val="Body"/>
              <w:spacing w:after="80"/>
              <w:rPr>
                <w:szCs w:val="21"/>
              </w:rPr>
            </w:pPr>
            <w:r>
              <w:rPr>
                <w:rFonts w:eastAsia="Times New Roman" w:cs="Arial"/>
                <w:szCs w:val="21"/>
                <w:lang w:eastAsia="en-AU"/>
              </w:rPr>
              <w:t>M</w:t>
            </w:r>
            <w:r w:rsidRPr="007E5386">
              <w:rPr>
                <w:rFonts w:eastAsia="Times New Roman" w:cs="Arial"/>
                <w:szCs w:val="21"/>
                <w:lang w:eastAsia="en-AU"/>
              </w:rPr>
              <w:t>embers of the North Richmond community will participate in project planning and/or delivery</w:t>
            </w:r>
          </w:p>
        </w:tc>
        <w:tc>
          <w:tcPr>
            <w:tcW w:w="6235" w:type="dxa"/>
            <w:tcBorders>
              <w:top w:val="single" w:sz="4" w:space="0" w:color="auto"/>
              <w:left w:val="single" w:sz="4" w:space="0" w:color="auto"/>
              <w:bottom w:val="single" w:sz="4" w:space="0" w:color="auto"/>
              <w:right w:val="single" w:sz="4" w:space="0" w:color="auto"/>
            </w:tcBorders>
          </w:tcPr>
          <w:p w14:paraId="27887686" w14:textId="7DA78497" w:rsidR="00B36E5A" w:rsidRPr="007E5386" w:rsidRDefault="00B36E5A">
            <w:pPr>
              <w:pStyle w:val="Body"/>
              <w:numPr>
                <w:ilvl w:val="0"/>
                <w:numId w:val="11"/>
              </w:numPr>
              <w:spacing w:after="80"/>
              <w:rPr>
                <w:szCs w:val="21"/>
              </w:rPr>
            </w:pPr>
            <w:r>
              <w:rPr>
                <w:szCs w:val="21"/>
              </w:rPr>
              <w:t>How will</w:t>
            </w:r>
            <w:r w:rsidR="002B3342">
              <w:rPr>
                <w:szCs w:val="21"/>
              </w:rPr>
              <w:t xml:space="preserve"> your </w:t>
            </w:r>
            <w:r>
              <w:rPr>
                <w:szCs w:val="21"/>
              </w:rPr>
              <w:t>project engage community members in planning and/or delivery</w:t>
            </w:r>
            <w:r w:rsidR="002B3342">
              <w:rPr>
                <w:szCs w:val="21"/>
              </w:rPr>
              <w:t xml:space="preserve">? </w:t>
            </w:r>
          </w:p>
        </w:tc>
        <w:tc>
          <w:tcPr>
            <w:tcW w:w="1278" w:type="dxa"/>
            <w:tcBorders>
              <w:top w:val="single" w:sz="4" w:space="0" w:color="auto"/>
              <w:left w:val="single" w:sz="4" w:space="0" w:color="auto"/>
              <w:bottom w:val="single" w:sz="4" w:space="0" w:color="auto"/>
              <w:right w:val="single" w:sz="4" w:space="0" w:color="auto"/>
            </w:tcBorders>
          </w:tcPr>
          <w:p w14:paraId="3937C015" w14:textId="10837E6E" w:rsidR="00B36E5A" w:rsidRPr="007E5386" w:rsidRDefault="00646FD9">
            <w:pPr>
              <w:pStyle w:val="Body"/>
              <w:spacing w:after="80" w:line="260" w:lineRule="atLeast"/>
              <w:rPr>
                <w:szCs w:val="21"/>
              </w:rPr>
            </w:pPr>
            <w:r>
              <w:rPr>
                <w:szCs w:val="21"/>
              </w:rPr>
              <w:t>20</w:t>
            </w:r>
            <w:r w:rsidR="00B36E5A" w:rsidRPr="007E5386">
              <w:rPr>
                <w:szCs w:val="21"/>
              </w:rPr>
              <w:t>%</w:t>
            </w:r>
          </w:p>
        </w:tc>
      </w:tr>
      <w:tr w:rsidR="00B36E5A" w:rsidRPr="000E7F58" w14:paraId="49BC92B3" w14:textId="77777777" w:rsidTr="00AA68AA">
        <w:tc>
          <w:tcPr>
            <w:tcW w:w="3119" w:type="dxa"/>
            <w:tcBorders>
              <w:top w:val="single" w:sz="4" w:space="0" w:color="auto"/>
              <w:left w:val="single" w:sz="4" w:space="0" w:color="auto"/>
              <w:bottom w:val="single" w:sz="4" w:space="0" w:color="auto"/>
              <w:right w:val="single" w:sz="4" w:space="0" w:color="auto"/>
            </w:tcBorders>
          </w:tcPr>
          <w:p w14:paraId="2334A874" w14:textId="77777777" w:rsidR="00B36E5A" w:rsidRPr="007E5386" w:rsidRDefault="00B36E5A">
            <w:pPr>
              <w:pStyle w:val="Body"/>
              <w:spacing w:after="80"/>
              <w:rPr>
                <w:szCs w:val="21"/>
              </w:rPr>
            </w:pPr>
            <w:r>
              <w:rPr>
                <w:rFonts w:eastAsia="Times New Roman" w:cs="Arial"/>
                <w:szCs w:val="21"/>
                <w:lang w:eastAsia="en-AU"/>
              </w:rPr>
              <w:t>The project aligns with one or more of the key priority areas outlined in the Action Plan</w:t>
            </w:r>
          </w:p>
        </w:tc>
        <w:tc>
          <w:tcPr>
            <w:tcW w:w="6235" w:type="dxa"/>
            <w:tcBorders>
              <w:top w:val="single" w:sz="4" w:space="0" w:color="auto"/>
              <w:left w:val="single" w:sz="4" w:space="0" w:color="auto"/>
              <w:bottom w:val="single" w:sz="4" w:space="0" w:color="auto"/>
              <w:right w:val="single" w:sz="4" w:space="0" w:color="auto"/>
            </w:tcBorders>
          </w:tcPr>
          <w:p w14:paraId="362F208A" w14:textId="77777777" w:rsidR="00B36E5A" w:rsidRPr="007E5386" w:rsidRDefault="00B36E5A">
            <w:pPr>
              <w:pStyle w:val="Body"/>
              <w:numPr>
                <w:ilvl w:val="0"/>
                <w:numId w:val="11"/>
              </w:numPr>
              <w:spacing w:after="80"/>
              <w:rPr>
                <w:rFonts w:cs="Arial"/>
                <w:szCs w:val="21"/>
                <w:lang w:eastAsia="en-AU"/>
              </w:rPr>
            </w:pPr>
            <w:r>
              <w:rPr>
                <w:rFonts w:cs="Arial"/>
                <w:szCs w:val="21"/>
                <w:lang w:eastAsia="en-AU"/>
              </w:rPr>
              <w:t xml:space="preserve">Describe how the project aligns with each of the priority areas addressed in the application: </w:t>
            </w:r>
          </w:p>
          <w:p w14:paraId="49002307" w14:textId="77777777" w:rsidR="00B36E5A" w:rsidRDefault="00B36E5A">
            <w:pPr>
              <w:pStyle w:val="normaltext"/>
              <w:numPr>
                <w:ilvl w:val="0"/>
                <w:numId w:val="11"/>
              </w:numPr>
              <w:spacing w:after="80"/>
            </w:pPr>
            <w:r>
              <w:t xml:space="preserve">Community safety and amenity </w:t>
            </w:r>
          </w:p>
          <w:p w14:paraId="254C95AB" w14:textId="77777777" w:rsidR="00B36E5A" w:rsidRDefault="00B36E5A">
            <w:pPr>
              <w:pStyle w:val="normaltext"/>
              <w:numPr>
                <w:ilvl w:val="0"/>
                <w:numId w:val="11"/>
              </w:numPr>
              <w:spacing w:after="80"/>
            </w:pPr>
            <w:r>
              <w:t xml:space="preserve">Health and wellbeing </w:t>
            </w:r>
          </w:p>
          <w:p w14:paraId="06167799" w14:textId="77777777" w:rsidR="00B36E5A" w:rsidRDefault="00B36E5A">
            <w:pPr>
              <w:pStyle w:val="normaltext"/>
              <w:numPr>
                <w:ilvl w:val="0"/>
                <w:numId w:val="11"/>
              </w:numPr>
              <w:spacing w:after="80"/>
            </w:pPr>
            <w:r>
              <w:t>Revitalising retail and hospitality strips in North Richmond</w:t>
            </w:r>
          </w:p>
          <w:p w14:paraId="26F6DE15" w14:textId="77777777" w:rsidR="00B36E5A" w:rsidRPr="007E5386" w:rsidRDefault="00B36E5A">
            <w:pPr>
              <w:pStyle w:val="normaltext"/>
              <w:numPr>
                <w:ilvl w:val="0"/>
                <w:numId w:val="11"/>
              </w:numPr>
              <w:spacing w:after="80"/>
              <w:rPr>
                <w:szCs w:val="21"/>
              </w:rPr>
            </w:pPr>
            <w:r>
              <w:t xml:space="preserve">Creating local job opportunities </w:t>
            </w:r>
          </w:p>
        </w:tc>
        <w:tc>
          <w:tcPr>
            <w:tcW w:w="1278" w:type="dxa"/>
            <w:tcBorders>
              <w:top w:val="single" w:sz="4" w:space="0" w:color="auto"/>
              <w:left w:val="single" w:sz="4" w:space="0" w:color="auto"/>
              <w:bottom w:val="single" w:sz="4" w:space="0" w:color="auto"/>
              <w:right w:val="single" w:sz="4" w:space="0" w:color="auto"/>
            </w:tcBorders>
          </w:tcPr>
          <w:p w14:paraId="67B299A1" w14:textId="58E1253E" w:rsidR="00B36E5A" w:rsidRPr="007E5386" w:rsidRDefault="0092463D">
            <w:pPr>
              <w:pStyle w:val="Body"/>
              <w:spacing w:after="80" w:line="260" w:lineRule="atLeast"/>
              <w:rPr>
                <w:szCs w:val="21"/>
              </w:rPr>
            </w:pPr>
            <w:r>
              <w:rPr>
                <w:szCs w:val="21"/>
              </w:rPr>
              <w:t>2</w:t>
            </w:r>
            <w:r w:rsidR="00646FD9">
              <w:rPr>
                <w:szCs w:val="21"/>
              </w:rPr>
              <w:t>0</w:t>
            </w:r>
            <w:r w:rsidR="00B36E5A" w:rsidRPr="007E5386">
              <w:rPr>
                <w:szCs w:val="21"/>
              </w:rPr>
              <w:t>%</w:t>
            </w:r>
          </w:p>
        </w:tc>
      </w:tr>
      <w:tr w:rsidR="00B36E5A" w:rsidRPr="000E7F58" w14:paraId="50C411C5" w14:textId="77777777" w:rsidTr="00AA68AA">
        <w:tc>
          <w:tcPr>
            <w:tcW w:w="3119" w:type="dxa"/>
            <w:tcBorders>
              <w:top w:val="single" w:sz="4" w:space="0" w:color="auto"/>
              <w:left w:val="single" w:sz="4" w:space="0" w:color="auto"/>
              <w:bottom w:val="single" w:sz="4" w:space="0" w:color="000000"/>
              <w:right w:val="single" w:sz="4" w:space="0" w:color="auto"/>
            </w:tcBorders>
          </w:tcPr>
          <w:p w14:paraId="2F182D28" w14:textId="537ED67F" w:rsidR="00B36E5A" w:rsidRPr="007E5386" w:rsidRDefault="00B36E5A">
            <w:pPr>
              <w:pStyle w:val="Body"/>
              <w:spacing w:after="80"/>
              <w:rPr>
                <w:szCs w:val="21"/>
              </w:rPr>
            </w:pPr>
            <w:r>
              <w:rPr>
                <w:szCs w:val="21"/>
              </w:rPr>
              <w:t>The project will be successfully delivered on time</w:t>
            </w:r>
          </w:p>
        </w:tc>
        <w:tc>
          <w:tcPr>
            <w:tcW w:w="6235" w:type="dxa"/>
            <w:tcBorders>
              <w:top w:val="single" w:sz="4" w:space="0" w:color="auto"/>
              <w:left w:val="single" w:sz="4" w:space="0" w:color="auto"/>
              <w:bottom w:val="single" w:sz="4" w:space="0" w:color="000000"/>
              <w:right w:val="single" w:sz="4" w:space="0" w:color="auto"/>
            </w:tcBorders>
          </w:tcPr>
          <w:p w14:paraId="4D892216" w14:textId="6CBE1CB2" w:rsidR="00B36E5A" w:rsidRPr="007E5386" w:rsidRDefault="00B36E5A">
            <w:pPr>
              <w:pStyle w:val="Body"/>
              <w:numPr>
                <w:ilvl w:val="0"/>
                <w:numId w:val="11"/>
              </w:numPr>
              <w:spacing w:after="80"/>
              <w:rPr>
                <w:szCs w:val="21"/>
              </w:rPr>
            </w:pPr>
            <w:r>
              <w:rPr>
                <w:szCs w:val="21"/>
              </w:rPr>
              <w:t>Demonstrat</w:t>
            </w:r>
            <w:r w:rsidR="007C17CF">
              <w:rPr>
                <w:szCs w:val="21"/>
              </w:rPr>
              <w:t xml:space="preserve">ion that </w:t>
            </w:r>
            <w:r>
              <w:rPr>
                <w:szCs w:val="21"/>
              </w:rPr>
              <w:t xml:space="preserve">the project will be successfully delivered by </w:t>
            </w:r>
            <w:r w:rsidR="00A94BE9">
              <w:rPr>
                <w:szCs w:val="21"/>
              </w:rPr>
              <w:t>31 October 2024.</w:t>
            </w:r>
          </w:p>
        </w:tc>
        <w:tc>
          <w:tcPr>
            <w:tcW w:w="1278" w:type="dxa"/>
            <w:tcBorders>
              <w:top w:val="single" w:sz="4" w:space="0" w:color="auto"/>
              <w:left w:val="single" w:sz="4" w:space="0" w:color="auto"/>
              <w:bottom w:val="single" w:sz="4" w:space="0" w:color="auto"/>
              <w:right w:val="single" w:sz="4" w:space="0" w:color="auto"/>
            </w:tcBorders>
          </w:tcPr>
          <w:p w14:paraId="20ED7591" w14:textId="5B241976" w:rsidR="00B36E5A" w:rsidRPr="007E5386" w:rsidRDefault="00B36E5A">
            <w:pPr>
              <w:pStyle w:val="Body"/>
              <w:rPr>
                <w:szCs w:val="21"/>
              </w:rPr>
            </w:pPr>
            <w:r w:rsidRPr="007E5386">
              <w:rPr>
                <w:szCs w:val="21"/>
              </w:rPr>
              <w:t>2</w:t>
            </w:r>
            <w:r w:rsidR="00646FD9">
              <w:rPr>
                <w:szCs w:val="21"/>
              </w:rPr>
              <w:t>0</w:t>
            </w:r>
            <w:r w:rsidRPr="007E5386">
              <w:rPr>
                <w:szCs w:val="21"/>
              </w:rPr>
              <w:t>%</w:t>
            </w:r>
          </w:p>
        </w:tc>
      </w:tr>
    </w:tbl>
    <w:p w14:paraId="5BA7BCDA" w14:textId="600CA625" w:rsidR="00CE6CC3" w:rsidRDefault="00CE6CC3" w:rsidP="00CE6CC3">
      <w:pPr>
        <w:pStyle w:val="normaltext"/>
        <w:ind w:right="-65"/>
      </w:pPr>
    </w:p>
    <w:p w14:paraId="18D41FFD" w14:textId="1CEED592" w:rsidR="00B00383" w:rsidRDefault="000F56E0">
      <w:pPr>
        <w:spacing w:after="160" w:line="259" w:lineRule="auto"/>
        <w:ind w:left="0" w:firstLine="0"/>
        <w:rPr>
          <w:b w:val="0"/>
          <w:color w:val="00BED2"/>
          <w:sz w:val="32"/>
        </w:rPr>
      </w:pPr>
      <w:r>
        <w:rPr>
          <w:noProof/>
          <w:color w:val="2B579A"/>
          <w:shd w:val="clear" w:color="auto" w:fill="E6E6E6"/>
        </w:rPr>
        <w:drawing>
          <wp:anchor distT="0" distB="0" distL="114300" distR="114300" simplePos="0" relativeHeight="251658268" behindDoc="1" locked="0" layoutInCell="1" allowOverlap="1" wp14:anchorId="43F2F255" wp14:editId="4EF496FF">
            <wp:simplePos x="0" y="0"/>
            <wp:positionH relativeFrom="margin">
              <wp:align>center</wp:align>
            </wp:positionH>
            <wp:positionV relativeFrom="paragraph">
              <wp:posOffset>521463</wp:posOffset>
            </wp:positionV>
            <wp:extent cx="5801995" cy="3222625"/>
            <wp:effectExtent l="19050" t="19050" r="27305" b="15875"/>
            <wp:wrapTight wrapText="bothSides">
              <wp:wrapPolygon edited="0">
                <wp:start x="-71" y="-128"/>
                <wp:lineTo x="-71" y="21579"/>
                <wp:lineTo x="21631" y="21579"/>
                <wp:lineTo x="21631" y="-128"/>
                <wp:lineTo x="-71" y="-128"/>
              </wp:wrapPolygon>
            </wp:wrapTight>
            <wp:docPr id="30" name="Picture 3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a:extLst>
                        <a:ext uri="{C183D7F6-B498-43B3-948B-1728B52AA6E4}">
                          <adec:decorative xmlns:adec="http://schemas.microsoft.com/office/drawing/2017/decorative" val="1"/>
                        </a:ext>
                      </a:extLst>
                    </pic:cNvPr>
                    <pic:cNvPicPr/>
                  </pic:nvPicPr>
                  <pic:blipFill rotWithShape="1">
                    <a:blip r:embed="rId39" cstate="print">
                      <a:extLst>
                        <a:ext uri="{BEBA8EAE-BF5A-486C-A8C5-ECC9F3942E4B}">
                          <a14:imgProps xmlns:a14="http://schemas.microsoft.com/office/drawing/2010/main">
                            <a14:imgLayer r:embed="rId40">
                              <a14:imgEffect>
                                <a14:saturation sat="0"/>
                              </a14:imgEffect>
                            </a14:imgLayer>
                          </a14:imgProps>
                        </a:ext>
                        <a:ext uri="{28A0092B-C50C-407E-A947-70E740481C1C}">
                          <a14:useLocalDpi xmlns:a14="http://schemas.microsoft.com/office/drawing/2010/main" val="0"/>
                        </a:ext>
                      </a:extLst>
                    </a:blip>
                    <a:srcRect t="10344" b="6254"/>
                    <a:stretch/>
                  </pic:blipFill>
                  <pic:spPr bwMode="auto">
                    <a:xfrm>
                      <a:off x="0" y="0"/>
                      <a:ext cx="5801995" cy="3222625"/>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00383">
        <w:br w:type="page"/>
      </w:r>
    </w:p>
    <w:p w14:paraId="4D2B7661" w14:textId="288E3B2B" w:rsidR="00DA690C" w:rsidRDefault="00DA690C">
      <w:pPr>
        <w:pStyle w:val="Style2"/>
      </w:pPr>
      <w:bookmarkStart w:id="362" w:name="infrastructurecriteria"/>
      <w:bookmarkStart w:id="363" w:name="strengthcriteria2"/>
      <w:bookmarkStart w:id="364" w:name="_Toc147936046"/>
      <w:bookmarkEnd w:id="362"/>
      <w:bookmarkEnd w:id="363"/>
      <w:r w:rsidRPr="00DA690C">
        <w:lastRenderedPageBreak/>
        <w:t xml:space="preserve">COMMUNITY STRENGTHENING GRANTS ASSESSMENT CRITERIA: </w:t>
      </w:r>
      <w:r>
        <w:br/>
      </w:r>
      <w:r w:rsidRPr="00DA690C">
        <w:t>$</w:t>
      </w:r>
      <w:r>
        <w:t>5,001</w:t>
      </w:r>
      <w:r w:rsidRPr="00DA690C">
        <w:t xml:space="preserve"> - $</w:t>
      </w:r>
      <w:r>
        <w:t>30,000</w:t>
      </w:r>
      <w:r w:rsidRPr="00DA690C">
        <w:t xml:space="preserve"> </w:t>
      </w:r>
      <w:r>
        <w:t>GRANTS</w:t>
      </w:r>
      <w:bookmarkEnd w:id="364"/>
    </w:p>
    <w:p w14:paraId="7380A780" w14:textId="32839492" w:rsidR="000F56E0" w:rsidRPr="000F56E0" w:rsidRDefault="000F56E0">
      <w:pPr>
        <w:pStyle w:val="Style2"/>
        <w:rPr>
          <w:sz w:val="16"/>
          <w:szCs w:val="16"/>
        </w:rPr>
      </w:pPr>
    </w:p>
    <w:p w14:paraId="57646633" w14:textId="77777777" w:rsidR="000F56E0" w:rsidRPr="00DA690C" w:rsidRDefault="000F56E0" w:rsidP="000F56E0">
      <w:pPr>
        <w:pStyle w:val="Body"/>
      </w:pPr>
      <w:r>
        <w:t xml:space="preserve">A copy of the application form questions is available in the </w:t>
      </w:r>
      <w:hyperlink r:id="rId41" w:history="1">
        <w:r w:rsidRPr="000F56E0">
          <w:rPr>
            <w:rStyle w:val="Hyperlink"/>
          </w:rPr>
          <w:t>Resources and Support section of the Precinct website.</w:t>
        </w:r>
      </w:hyperlink>
      <w:r>
        <w:t xml:space="preserve"> </w:t>
      </w:r>
    </w:p>
    <w:p w14:paraId="5A09101A" w14:textId="7D4451F7" w:rsidR="00B00383" w:rsidRPr="000F56E0" w:rsidRDefault="00B00383" w:rsidP="000F56E0">
      <w:pPr>
        <w:pStyle w:val="normaltext"/>
        <w:spacing w:after="0" w:line="240" w:lineRule="auto"/>
        <w:rPr>
          <w:rFonts w:asciiTheme="minorHAnsi" w:hAnsiTheme="minorHAnsi" w:cstheme="minorHAnsi"/>
          <w:sz w:val="16"/>
          <w:szCs w:val="16"/>
        </w:rPr>
      </w:pPr>
    </w:p>
    <w:tbl>
      <w:tblPr>
        <w:tblStyle w:val="TableGrid"/>
        <w:tblW w:w="10490" w:type="dxa"/>
        <w:tblInd w:w="-5" w:type="dxa"/>
        <w:tblLook w:val="04A0" w:firstRow="1" w:lastRow="0" w:firstColumn="1" w:lastColumn="0" w:noHBand="0" w:noVBand="1"/>
      </w:tblPr>
      <w:tblGrid>
        <w:gridCol w:w="3261"/>
        <w:gridCol w:w="5811"/>
        <w:gridCol w:w="1418"/>
      </w:tblGrid>
      <w:tr w:rsidR="00B00383" w:rsidRPr="000E7F58" w14:paraId="606CAEE4" w14:textId="77777777" w:rsidTr="004D5845">
        <w:tc>
          <w:tcPr>
            <w:tcW w:w="3261" w:type="dxa"/>
            <w:tcBorders>
              <w:top w:val="single" w:sz="4" w:space="0" w:color="00BED2"/>
              <w:left w:val="single" w:sz="4" w:space="0" w:color="00BED2"/>
              <w:bottom w:val="single" w:sz="4" w:space="0" w:color="00BED2"/>
              <w:right w:val="single" w:sz="4" w:space="0" w:color="00BED2"/>
            </w:tcBorders>
            <w:shd w:val="clear" w:color="auto" w:fill="0072CE"/>
          </w:tcPr>
          <w:p w14:paraId="25FB86DB" w14:textId="77777777" w:rsidR="00B00383" w:rsidRPr="00407034" w:rsidRDefault="00B00383">
            <w:pPr>
              <w:pStyle w:val="Style2"/>
              <w:rPr>
                <w:rFonts w:ascii="Arial" w:hAnsi="Arial" w:cs="Arial"/>
                <w:color w:val="FFFFFF" w:themeColor="background1"/>
                <w:sz w:val="22"/>
                <w:szCs w:val="14"/>
              </w:rPr>
            </w:pPr>
            <w:r w:rsidRPr="00407034">
              <w:rPr>
                <w:rFonts w:ascii="Arial" w:hAnsi="Arial" w:cs="Arial"/>
                <w:color w:val="FFFFFF" w:themeColor="background1"/>
                <w:sz w:val="22"/>
                <w:szCs w:val="14"/>
              </w:rPr>
              <w:t>Criteria</w:t>
            </w:r>
          </w:p>
        </w:tc>
        <w:tc>
          <w:tcPr>
            <w:tcW w:w="5811" w:type="dxa"/>
            <w:tcBorders>
              <w:top w:val="single" w:sz="4" w:space="0" w:color="00BED2"/>
              <w:left w:val="single" w:sz="4" w:space="0" w:color="00BED2"/>
              <w:bottom w:val="single" w:sz="4" w:space="0" w:color="00BED2"/>
              <w:right w:val="single" w:sz="4" w:space="0" w:color="00BED2"/>
            </w:tcBorders>
            <w:shd w:val="clear" w:color="auto" w:fill="0072CE"/>
          </w:tcPr>
          <w:p w14:paraId="3D7151E8" w14:textId="77777777" w:rsidR="00B00383" w:rsidRPr="00407034" w:rsidRDefault="00B00383">
            <w:pPr>
              <w:pStyle w:val="Style2"/>
              <w:rPr>
                <w:rFonts w:ascii="Arial" w:hAnsi="Arial" w:cs="Arial"/>
                <w:color w:val="FFFFFF" w:themeColor="background1"/>
                <w:sz w:val="22"/>
                <w:szCs w:val="14"/>
              </w:rPr>
            </w:pPr>
            <w:r w:rsidRPr="00407034">
              <w:rPr>
                <w:rFonts w:ascii="Arial" w:hAnsi="Arial" w:cs="Arial"/>
                <w:color w:val="FFFFFF" w:themeColor="background1"/>
                <w:sz w:val="22"/>
                <w:szCs w:val="14"/>
              </w:rPr>
              <w:t>Demonstration</w:t>
            </w:r>
          </w:p>
        </w:tc>
        <w:tc>
          <w:tcPr>
            <w:tcW w:w="1418" w:type="dxa"/>
            <w:tcBorders>
              <w:top w:val="single" w:sz="4" w:space="0" w:color="00BED2"/>
              <w:left w:val="single" w:sz="4" w:space="0" w:color="00BED2"/>
              <w:bottom w:val="single" w:sz="4" w:space="0" w:color="00BED2"/>
              <w:right w:val="single" w:sz="4" w:space="0" w:color="00BED2"/>
            </w:tcBorders>
            <w:shd w:val="clear" w:color="auto" w:fill="0072CE"/>
          </w:tcPr>
          <w:p w14:paraId="3F5FFCA9" w14:textId="26FB68A4" w:rsidR="00B00383" w:rsidRPr="00407034" w:rsidRDefault="0050352A">
            <w:pPr>
              <w:pStyle w:val="Style2"/>
              <w:rPr>
                <w:rFonts w:ascii="Arial" w:hAnsi="Arial" w:cs="Arial"/>
                <w:color w:val="FFFFFF" w:themeColor="background1"/>
                <w:sz w:val="22"/>
                <w:szCs w:val="14"/>
              </w:rPr>
            </w:pPr>
            <w:r>
              <w:rPr>
                <w:rFonts w:ascii="Arial" w:hAnsi="Arial" w:cs="Arial"/>
                <w:color w:val="FFFFFF" w:themeColor="background1"/>
                <w:sz w:val="22"/>
                <w:szCs w:val="14"/>
              </w:rPr>
              <w:t>Weighting</w:t>
            </w:r>
            <w:r w:rsidR="00B00383" w:rsidRPr="00407034">
              <w:rPr>
                <w:rFonts w:ascii="Arial" w:hAnsi="Arial" w:cs="Arial"/>
                <w:color w:val="FFFFFF" w:themeColor="background1"/>
                <w:sz w:val="22"/>
                <w:szCs w:val="14"/>
              </w:rPr>
              <w:t xml:space="preserve"> </w:t>
            </w:r>
          </w:p>
        </w:tc>
      </w:tr>
      <w:tr w:rsidR="00B00383" w:rsidRPr="000E7F58" w14:paraId="1391ABF1" w14:textId="77777777" w:rsidTr="0050352A">
        <w:tc>
          <w:tcPr>
            <w:tcW w:w="3261" w:type="dxa"/>
            <w:tcBorders>
              <w:top w:val="single" w:sz="4" w:space="0" w:color="00BED2"/>
              <w:left w:val="single" w:sz="4" w:space="0" w:color="00BED2"/>
              <w:bottom w:val="single" w:sz="4" w:space="0" w:color="00BED2"/>
              <w:right w:val="single" w:sz="4" w:space="0" w:color="00BED2"/>
            </w:tcBorders>
          </w:tcPr>
          <w:p w14:paraId="447E5651" w14:textId="5E18F1EC" w:rsidR="00B00383" w:rsidRPr="007E5386" w:rsidRDefault="00B00383">
            <w:pPr>
              <w:pStyle w:val="Body"/>
              <w:spacing w:after="80"/>
              <w:rPr>
                <w:szCs w:val="21"/>
              </w:rPr>
            </w:pPr>
            <w:r>
              <w:rPr>
                <w:rFonts w:eastAsia="Times New Roman" w:cs="Arial"/>
                <w:szCs w:val="21"/>
                <w:lang w:eastAsia="en-AU"/>
              </w:rPr>
              <w:t>T</w:t>
            </w:r>
            <w:r w:rsidRPr="007E5386">
              <w:rPr>
                <w:rFonts w:eastAsia="Times New Roman" w:cs="Arial"/>
                <w:szCs w:val="21"/>
                <w:lang w:eastAsia="en-AU"/>
              </w:rPr>
              <w:t>he project</w:t>
            </w:r>
            <w:r>
              <w:rPr>
                <w:rFonts w:eastAsia="Times New Roman" w:cs="Arial"/>
                <w:szCs w:val="21"/>
                <w:lang w:eastAsia="en-AU"/>
              </w:rPr>
              <w:t xml:space="preserve"> </w:t>
            </w:r>
            <w:r w:rsidRPr="007E5386">
              <w:rPr>
                <w:rFonts w:eastAsia="Times New Roman" w:cs="Arial"/>
                <w:szCs w:val="21"/>
                <w:lang w:eastAsia="en-AU"/>
              </w:rPr>
              <w:t>respond</w:t>
            </w:r>
            <w:r>
              <w:rPr>
                <w:rFonts w:eastAsia="Times New Roman" w:cs="Arial"/>
                <w:szCs w:val="21"/>
                <w:lang w:eastAsia="en-AU"/>
              </w:rPr>
              <w:t>s</w:t>
            </w:r>
            <w:r w:rsidRPr="007E5386">
              <w:rPr>
                <w:rFonts w:eastAsia="Times New Roman" w:cs="Arial"/>
                <w:szCs w:val="21"/>
                <w:lang w:eastAsia="en-AU"/>
              </w:rPr>
              <w:t xml:space="preserve"> to community need</w:t>
            </w:r>
          </w:p>
        </w:tc>
        <w:tc>
          <w:tcPr>
            <w:tcW w:w="5811" w:type="dxa"/>
            <w:tcBorders>
              <w:top w:val="single" w:sz="4" w:space="0" w:color="00BED2"/>
              <w:left w:val="single" w:sz="4" w:space="0" w:color="00BED2"/>
              <w:bottom w:val="single" w:sz="4" w:space="0" w:color="00BED2"/>
              <w:right w:val="single" w:sz="4" w:space="0" w:color="00BED2"/>
            </w:tcBorders>
          </w:tcPr>
          <w:p w14:paraId="3DC23412" w14:textId="128DF079" w:rsidR="00B00383" w:rsidRDefault="00B00383">
            <w:pPr>
              <w:pStyle w:val="Body"/>
              <w:numPr>
                <w:ilvl w:val="0"/>
                <w:numId w:val="12"/>
              </w:numPr>
              <w:spacing w:after="80"/>
              <w:rPr>
                <w:szCs w:val="21"/>
              </w:rPr>
            </w:pPr>
            <w:r>
              <w:rPr>
                <w:szCs w:val="21"/>
              </w:rPr>
              <w:t xml:space="preserve">Why is this project needed? </w:t>
            </w:r>
          </w:p>
          <w:p w14:paraId="5E547DCA" w14:textId="77777777" w:rsidR="00B00383" w:rsidRDefault="00B00383">
            <w:pPr>
              <w:pStyle w:val="Body"/>
              <w:numPr>
                <w:ilvl w:val="0"/>
                <w:numId w:val="12"/>
              </w:numPr>
              <w:spacing w:after="80"/>
              <w:rPr>
                <w:szCs w:val="21"/>
              </w:rPr>
            </w:pPr>
            <w:r>
              <w:rPr>
                <w:szCs w:val="21"/>
              </w:rPr>
              <w:t xml:space="preserve">What evidence is there to demonstrate this need? </w:t>
            </w:r>
          </w:p>
          <w:p w14:paraId="6A6A93C2" w14:textId="77777777" w:rsidR="00B00383" w:rsidRDefault="00B00383">
            <w:pPr>
              <w:pStyle w:val="Body"/>
              <w:numPr>
                <w:ilvl w:val="0"/>
                <w:numId w:val="12"/>
              </w:numPr>
              <w:spacing w:after="80"/>
              <w:rPr>
                <w:szCs w:val="21"/>
              </w:rPr>
            </w:pPr>
            <w:r>
              <w:rPr>
                <w:szCs w:val="21"/>
              </w:rPr>
              <w:t xml:space="preserve">Who is your target audience? </w:t>
            </w:r>
          </w:p>
          <w:p w14:paraId="15B37077" w14:textId="77777777" w:rsidR="00B00383" w:rsidRPr="007E5386" w:rsidRDefault="00B00383">
            <w:pPr>
              <w:pStyle w:val="Body"/>
              <w:numPr>
                <w:ilvl w:val="0"/>
                <w:numId w:val="12"/>
              </w:numPr>
              <w:spacing w:after="80"/>
              <w:rPr>
                <w:szCs w:val="21"/>
              </w:rPr>
            </w:pPr>
            <w:r>
              <w:rPr>
                <w:szCs w:val="21"/>
              </w:rPr>
              <w:t xml:space="preserve">Describe the project, including whether there are </w:t>
            </w:r>
            <w:r w:rsidRPr="007E5386">
              <w:rPr>
                <w:szCs w:val="21"/>
              </w:rPr>
              <w:t xml:space="preserve">short-term or longer-term </w:t>
            </w:r>
            <w:r>
              <w:rPr>
                <w:szCs w:val="21"/>
              </w:rPr>
              <w:t xml:space="preserve">community </w:t>
            </w:r>
            <w:r w:rsidRPr="007E5386">
              <w:rPr>
                <w:szCs w:val="21"/>
              </w:rPr>
              <w:t>benefit</w:t>
            </w:r>
            <w:r>
              <w:rPr>
                <w:szCs w:val="21"/>
              </w:rPr>
              <w:t>s</w:t>
            </w:r>
            <w:r w:rsidRPr="007E5386">
              <w:rPr>
                <w:szCs w:val="21"/>
              </w:rPr>
              <w:t xml:space="preserve"> beyond the life of the project.</w:t>
            </w:r>
          </w:p>
        </w:tc>
        <w:tc>
          <w:tcPr>
            <w:tcW w:w="1418" w:type="dxa"/>
            <w:tcBorders>
              <w:top w:val="single" w:sz="4" w:space="0" w:color="00BED2"/>
              <w:left w:val="single" w:sz="4" w:space="0" w:color="00BED2"/>
              <w:bottom w:val="single" w:sz="4" w:space="0" w:color="00BED2"/>
              <w:right w:val="single" w:sz="4" w:space="0" w:color="00BED2"/>
            </w:tcBorders>
          </w:tcPr>
          <w:p w14:paraId="1FEE49CB" w14:textId="125FBE2E" w:rsidR="00B00383" w:rsidRPr="007E5386" w:rsidRDefault="00B00383">
            <w:pPr>
              <w:pStyle w:val="Body"/>
              <w:spacing w:after="80" w:line="260" w:lineRule="atLeast"/>
              <w:rPr>
                <w:color w:val="201547"/>
                <w:szCs w:val="21"/>
              </w:rPr>
            </w:pPr>
            <w:r w:rsidRPr="007E5386">
              <w:rPr>
                <w:szCs w:val="21"/>
              </w:rPr>
              <w:t>2</w:t>
            </w:r>
            <w:r w:rsidR="0050352A">
              <w:rPr>
                <w:szCs w:val="21"/>
              </w:rPr>
              <w:t>5</w:t>
            </w:r>
            <w:r w:rsidRPr="007E5386">
              <w:rPr>
                <w:szCs w:val="21"/>
              </w:rPr>
              <w:t>%</w:t>
            </w:r>
          </w:p>
        </w:tc>
      </w:tr>
      <w:tr w:rsidR="00B00383" w:rsidRPr="000E7F58" w14:paraId="28ADC524" w14:textId="77777777" w:rsidTr="0050352A">
        <w:tc>
          <w:tcPr>
            <w:tcW w:w="3261" w:type="dxa"/>
            <w:tcBorders>
              <w:top w:val="single" w:sz="4" w:space="0" w:color="00BED2"/>
              <w:left w:val="single" w:sz="4" w:space="0" w:color="00BED2"/>
              <w:bottom w:val="single" w:sz="4" w:space="0" w:color="00BED2"/>
              <w:right w:val="single" w:sz="4" w:space="0" w:color="00BED2"/>
            </w:tcBorders>
          </w:tcPr>
          <w:p w14:paraId="567E030F" w14:textId="77777777" w:rsidR="00B00383" w:rsidRPr="007E5386" w:rsidRDefault="00B00383">
            <w:pPr>
              <w:pStyle w:val="Body"/>
              <w:spacing w:after="80"/>
              <w:rPr>
                <w:szCs w:val="21"/>
              </w:rPr>
            </w:pPr>
            <w:r>
              <w:rPr>
                <w:rFonts w:eastAsia="Times New Roman" w:cs="Arial"/>
                <w:szCs w:val="21"/>
                <w:lang w:eastAsia="en-AU"/>
              </w:rPr>
              <w:t>M</w:t>
            </w:r>
            <w:r w:rsidRPr="007E5386">
              <w:rPr>
                <w:rFonts w:eastAsia="Times New Roman" w:cs="Arial"/>
                <w:szCs w:val="21"/>
                <w:lang w:eastAsia="en-AU"/>
              </w:rPr>
              <w:t>embers of the North Richmond community will participate in project planning and/or delivery</w:t>
            </w:r>
          </w:p>
        </w:tc>
        <w:tc>
          <w:tcPr>
            <w:tcW w:w="5811" w:type="dxa"/>
            <w:tcBorders>
              <w:top w:val="single" w:sz="4" w:space="0" w:color="00BED2"/>
              <w:left w:val="single" w:sz="4" w:space="0" w:color="00BED2"/>
              <w:bottom w:val="single" w:sz="4" w:space="0" w:color="00BED2"/>
              <w:right w:val="single" w:sz="4" w:space="0" w:color="00BED2"/>
            </w:tcBorders>
          </w:tcPr>
          <w:p w14:paraId="3B482D5E" w14:textId="77777777" w:rsidR="00B00383" w:rsidRDefault="00B00383">
            <w:pPr>
              <w:pStyle w:val="Body"/>
              <w:numPr>
                <w:ilvl w:val="0"/>
                <w:numId w:val="12"/>
              </w:numPr>
              <w:spacing w:after="80"/>
              <w:rPr>
                <w:szCs w:val="21"/>
              </w:rPr>
            </w:pPr>
            <w:r>
              <w:rPr>
                <w:szCs w:val="21"/>
              </w:rPr>
              <w:t xml:space="preserve">Describe the connection or relationship with the community </w:t>
            </w:r>
          </w:p>
          <w:p w14:paraId="5B013D99" w14:textId="77777777" w:rsidR="00B00383" w:rsidRPr="007E5386" w:rsidRDefault="00B00383">
            <w:pPr>
              <w:pStyle w:val="Body"/>
              <w:numPr>
                <w:ilvl w:val="0"/>
                <w:numId w:val="12"/>
              </w:numPr>
              <w:spacing w:after="80"/>
              <w:rPr>
                <w:szCs w:val="21"/>
              </w:rPr>
            </w:pPr>
            <w:r>
              <w:rPr>
                <w:szCs w:val="21"/>
              </w:rPr>
              <w:t xml:space="preserve">How will the project engage community members in project planning and/or delivery </w:t>
            </w:r>
          </w:p>
        </w:tc>
        <w:tc>
          <w:tcPr>
            <w:tcW w:w="1418" w:type="dxa"/>
            <w:tcBorders>
              <w:top w:val="single" w:sz="4" w:space="0" w:color="00BED2"/>
              <w:left w:val="single" w:sz="4" w:space="0" w:color="00BED2"/>
              <w:bottom w:val="single" w:sz="4" w:space="0" w:color="00BED2"/>
              <w:right w:val="single" w:sz="4" w:space="0" w:color="00BED2"/>
            </w:tcBorders>
          </w:tcPr>
          <w:p w14:paraId="59A4F73D" w14:textId="668FB5FB" w:rsidR="00B00383" w:rsidRPr="007E5386" w:rsidRDefault="00B00383">
            <w:pPr>
              <w:pStyle w:val="Body"/>
              <w:spacing w:after="80" w:line="260" w:lineRule="atLeast"/>
              <w:rPr>
                <w:szCs w:val="21"/>
              </w:rPr>
            </w:pPr>
            <w:r w:rsidRPr="007E5386">
              <w:rPr>
                <w:szCs w:val="21"/>
              </w:rPr>
              <w:t>1</w:t>
            </w:r>
            <w:r w:rsidR="00A038DD">
              <w:rPr>
                <w:szCs w:val="21"/>
              </w:rPr>
              <w:t>5</w:t>
            </w:r>
            <w:r w:rsidRPr="007E5386">
              <w:rPr>
                <w:szCs w:val="21"/>
              </w:rPr>
              <w:t>%</w:t>
            </w:r>
          </w:p>
        </w:tc>
      </w:tr>
      <w:tr w:rsidR="00B00383" w:rsidRPr="000E7F58" w14:paraId="5679D8E0" w14:textId="77777777" w:rsidTr="0050352A">
        <w:tc>
          <w:tcPr>
            <w:tcW w:w="3261" w:type="dxa"/>
            <w:tcBorders>
              <w:top w:val="single" w:sz="4" w:space="0" w:color="00BED2"/>
              <w:left w:val="single" w:sz="4" w:space="0" w:color="00BED2"/>
              <w:bottom w:val="single" w:sz="4" w:space="0" w:color="00BED2"/>
              <w:right w:val="single" w:sz="4" w:space="0" w:color="00BED2"/>
            </w:tcBorders>
          </w:tcPr>
          <w:p w14:paraId="2D70B1B9" w14:textId="77777777" w:rsidR="00B00383" w:rsidRPr="007E5386" w:rsidRDefault="00B00383">
            <w:pPr>
              <w:pStyle w:val="Body"/>
              <w:spacing w:after="80"/>
              <w:rPr>
                <w:szCs w:val="21"/>
              </w:rPr>
            </w:pPr>
            <w:r>
              <w:rPr>
                <w:rFonts w:eastAsia="Times New Roman" w:cs="Arial"/>
                <w:szCs w:val="21"/>
                <w:lang w:eastAsia="en-AU"/>
              </w:rPr>
              <w:t>The project aligns with one or more of the key priority areas outlined in the Action Plan</w:t>
            </w:r>
          </w:p>
        </w:tc>
        <w:tc>
          <w:tcPr>
            <w:tcW w:w="5811" w:type="dxa"/>
            <w:tcBorders>
              <w:top w:val="single" w:sz="4" w:space="0" w:color="00BED2"/>
              <w:left w:val="single" w:sz="4" w:space="0" w:color="00BED2"/>
              <w:bottom w:val="single" w:sz="4" w:space="0" w:color="00BED2"/>
              <w:right w:val="single" w:sz="4" w:space="0" w:color="00BED2"/>
            </w:tcBorders>
          </w:tcPr>
          <w:p w14:paraId="575ED029" w14:textId="77777777" w:rsidR="00B00383" w:rsidRPr="007E5386" w:rsidRDefault="00B00383">
            <w:pPr>
              <w:pStyle w:val="Body"/>
              <w:numPr>
                <w:ilvl w:val="0"/>
                <w:numId w:val="12"/>
              </w:numPr>
              <w:spacing w:after="80"/>
              <w:rPr>
                <w:rFonts w:cs="Arial"/>
                <w:szCs w:val="21"/>
                <w:lang w:eastAsia="en-AU"/>
              </w:rPr>
            </w:pPr>
            <w:r>
              <w:rPr>
                <w:rFonts w:cs="Arial"/>
                <w:szCs w:val="21"/>
                <w:lang w:eastAsia="en-AU"/>
              </w:rPr>
              <w:t xml:space="preserve">Describe how the project aligns with each of the priority areas addressed in the application: </w:t>
            </w:r>
          </w:p>
          <w:p w14:paraId="6B649972" w14:textId="77777777" w:rsidR="00B00383" w:rsidRDefault="00B00383">
            <w:pPr>
              <w:pStyle w:val="normaltext"/>
              <w:numPr>
                <w:ilvl w:val="0"/>
                <w:numId w:val="12"/>
              </w:numPr>
              <w:spacing w:after="80"/>
            </w:pPr>
            <w:r>
              <w:t xml:space="preserve">Community safety and amenity </w:t>
            </w:r>
          </w:p>
          <w:p w14:paraId="0D5FA17B" w14:textId="77777777" w:rsidR="00B00383" w:rsidRDefault="00B00383">
            <w:pPr>
              <w:pStyle w:val="normaltext"/>
              <w:numPr>
                <w:ilvl w:val="0"/>
                <w:numId w:val="12"/>
              </w:numPr>
              <w:spacing w:after="80"/>
            </w:pPr>
            <w:r>
              <w:t xml:space="preserve">Health and wellbeing </w:t>
            </w:r>
          </w:p>
          <w:p w14:paraId="28C290ED" w14:textId="08F88C80" w:rsidR="00B00383" w:rsidRDefault="00B00383">
            <w:pPr>
              <w:pStyle w:val="normaltext"/>
              <w:numPr>
                <w:ilvl w:val="0"/>
                <w:numId w:val="12"/>
              </w:numPr>
              <w:spacing w:after="80"/>
            </w:pPr>
            <w:r>
              <w:t xml:space="preserve">Revitalising </w:t>
            </w:r>
            <w:r w:rsidR="00B91CC2">
              <w:t xml:space="preserve">retail and hospitality strips </w:t>
            </w:r>
            <w:r w:rsidR="00B25636">
              <w:t>in North Richmond</w:t>
            </w:r>
          </w:p>
          <w:p w14:paraId="4B3E9223" w14:textId="77777777" w:rsidR="00B00383" w:rsidRPr="007E5386" w:rsidRDefault="00B00383">
            <w:pPr>
              <w:pStyle w:val="normaltext"/>
              <w:numPr>
                <w:ilvl w:val="0"/>
                <w:numId w:val="12"/>
              </w:numPr>
              <w:spacing w:after="80"/>
              <w:rPr>
                <w:szCs w:val="21"/>
              </w:rPr>
            </w:pPr>
            <w:r>
              <w:t xml:space="preserve">Creating local job opportunities </w:t>
            </w:r>
          </w:p>
        </w:tc>
        <w:tc>
          <w:tcPr>
            <w:tcW w:w="1418" w:type="dxa"/>
            <w:tcBorders>
              <w:top w:val="single" w:sz="4" w:space="0" w:color="00BED2"/>
              <w:left w:val="single" w:sz="4" w:space="0" w:color="00BED2"/>
              <w:bottom w:val="single" w:sz="4" w:space="0" w:color="00BED2"/>
              <w:right w:val="single" w:sz="4" w:space="0" w:color="00BED2"/>
            </w:tcBorders>
          </w:tcPr>
          <w:p w14:paraId="3A7931D7" w14:textId="49FBAB47" w:rsidR="00B00383" w:rsidRPr="007E5386" w:rsidRDefault="00B00383">
            <w:pPr>
              <w:pStyle w:val="Body"/>
              <w:spacing w:after="80" w:line="260" w:lineRule="atLeast"/>
              <w:rPr>
                <w:szCs w:val="21"/>
              </w:rPr>
            </w:pPr>
            <w:r w:rsidRPr="007E5386">
              <w:rPr>
                <w:szCs w:val="21"/>
              </w:rPr>
              <w:t>1</w:t>
            </w:r>
            <w:r w:rsidR="00A038DD">
              <w:rPr>
                <w:szCs w:val="21"/>
              </w:rPr>
              <w:t>5</w:t>
            </w:r>
            <w:r w:rsidRPr="007E5386">
              <w:rPr>
                <w:szCs w:val="21"/>
              </w:rPr>
              <w:t>%</w:t>
            </w:r>
          </w:p>
        </w:tc>
      </w:tr>
      <w:tr w:rsidR="00B00383" w:rsidRPr="000E7F58" w14:paraId="08C66E7D" w14:textId="77777777" w:rsidTr="0050352A">
        <w:tc>
          <w:tcPr>
            <w:tcW w:w="3261" w:type="dxa"/>
            <w:tcBorders>
              <w:top w:val="single" w:sz="4" w:space="0" w:color="00BED2"/>
              <w:left w:val="single" w:sz="4" w:space="0" w:color="00BED2"/>
              <w:bottom w:val="single" w:sz="4" w:space="0" w:color="00BED2"/>
              <w:right w:val="single" w:sz="4" w:space="0" w:color="00BED2"/>
            </w:tcBorders>
          </w:tcPr>
          <w:p w14:paraId="1B81E610" w14:textId="77777777" w:rsidR="00B00383" w:rsidRPr="007E5386" w:rsidRDefault="00B00383">
            <w:pPr>
              <w:pStyle w:val="Body"/>
              <w:spacing w:after="80"/>
              <w:rPr>
                <w:szCs w:val="21"/>
              </w:rPr>
            </w:pPr>
            <w:r>
              <w:rPr>
                <w:szCs w:val="21"/>
              </w:rPr>
              <w:t>The project will deliver benefits to the community in a cost-effective way</w:t>
            </w:r>
          </w:p>
        </w:tc>
        <w:tc>
          <w:tcPr>
            <w:tcW w:w="5811" w:type="dxa"/>
            <w:tcBorders>
              <w:top w:val="single" w:sz="4" w:space="0" w:color="00BED2"/>
              <w:left w:val="single" w:sz="4" w:space="0" w:color="00BED2"/>
              <w:bottom w:val="single" w:sz="4" w:space="0" w:color="00BED2"/>
              <w:right w:val="single" w:sz="4" w:space="0" w:color="00BED2"/>
            </w:tcBorders>
          </w:tcPr>
          <w:p w14:paraId="6163C1BC" w14:textId="77777777" w:rsidR="00B00383" w:rsidRDefault="00B00383">
            <w:pPr>
              <w:pStyle w:val="Body"/>
              <w:numPr>
                <w:ilvl w:val="0"/>
                <w:numId w:val="12"/>
              </w:numPr>
              <w:spacing w:after="80"/>
              <w:rPr>
                <w:szCs w:val="21"/>
              </w:rPr>
            </w:pPr>
            <w:r>
              <w:rPr>
                <w:szCs w:val="21"/>
              </w:rPr>
              <w:t xml:space="preserve">Does the application include an itemised budget? </w:t>
            </w:r>
          </w:p>
          <w:p w14:paraId="4B0C45E7" w14:textId="77777777" w:rsidR="00B00383" w:rsidRDefault="00B00383">
            <w:pPr>
              <w:pStyle w:val="Body"/>
              <w:numPr>
                <w:ilvl w:val="0"/>
                <w:numId w:val="12"/>
              </w:numPr>
              <w:spacing w:after="80"/>
              <w:rPr>
                <w:szCs w:val="21"/>
              </w:rPr>
            </w:pPr>
            <w:r>
              <w:rPr>
                <w:szCs w:val="21"/>
              </w:rPr>
              <w:t xml:space="preserve">How well thought out and realistic is the budget for the project? </w:t>
            </w:r>
          </w:p>
          <w:p w14:paraId="30E28B61" w14:textId="77777777" w:rsidR="00B00383" w:rsidRDefault="00B00383">
            <w:pPr>
              <w:pStyle w:val="Body"/>
              <w:numPr>
                <w:ilvl w:val="0"/>
                <w:numId w:val="12"/>
              </w:numPr>
              <w:spacing w:after="80"/>
              <w:rPr>
                <w:szCs w:val="21"/>
              </w:rPr>
            </w:pPr>
            <w:r>
              <w:rPr>
                <w:szCs w:val="21"/>
              </w:rPr>
              <w:t xml:space="preserve">Is the budget based on sound estimates? </w:t>
            </w:r>
          </w:p>
          <w:p w14:paraId="7E09E79E" w14:textId="77777777" w:rsidR="00B00383" w:rsidRPr="007E5386" w:rsidRDefault="00B00383">
            <w:pPr>
              <w:pStyle w:val="Body"/>
              <w:numPr>
                <w:ilvl w:val="0"/>
                <w:numId w:val="12"/>
              </w:numPr>
              <w:spacing w:after="80"/>
              <w:rPr>
                <w:szCs w:val="21"/>
              </w:rPr>
            </w:pPr>
            <w:r>
              <w:rPr>
                <w:szCs w:val="21"/>
              </w:rPr>
              <w:t xml:space="preserve">Does it identify other sources of funding and in-kind support (where available)? </w:t>
            </w:r>
          </w:p>
        </w:tc>
        <w:tc>
          <w:tcPr>
            <w:tcW w:w="1418" w:type="dxa"/>
            <w:tcBorders>
              <w:top w:val="single" w:sz="4" w:space="0" w:color="00BED2"/>
              <w:left w:val="single" w:sz="4" w:space="0" w:color="00BED2"/>
              <w:bottom w:val="single" w:sz="4" w:space="0" w:color="00BED2"/>
              <w:right w:val="single" w:sz="4" w:space="0" w:color="00BED2"/>
            </w:tcBorders>
          </w:tcPr>
          <w:p w14:paraId="5D07A15E" w14:textId="77777777" w:rsidR="00B00383" w:rsidRPr="007E5386" w:rsidRDefault="00B00383">
            <w:pPr>
              <w:pStyle w:val="Body"/>
              <w:rPr>
                <w:szCs w:val="21"/>
              </w:rPr>
            </w:pPr>
            <w:r w:rsidRPr="007E5386">
              <w:rPr>
                <w:szCs w:val="21"/>
              </w:rPr>
              <w:t>25%</w:t>
            </w:r>
          </w:p>
        </w:tc>
      </w:tr>
      <w:tr w:rsidR="00B00383" w:rsidRPr="000E7F58" w14:paraId="7ADDE7A0" w14:textId="77777777" w:rsidTr="0050352A">
        <w:tc>
          <w:tcPr>
            <w:tcW w:w="3261" w:type="dxa"/>
            <w:tcBorders>
              <w:top w:val="single" w:sz="4" w:space="0" w:color="00BED2"/>
              <w:left w:val="single" w:sz="4" w:space="0" w:color="00BED2"/>
              <w:bottom w:val="single" w:sz="4" w:space="0" w:color="00BED2"/>
              <w:right w:val="single" w:sz="4" w:space="0" w:color="00BED2"/>
            </w:tcBorders>
          </w:tcPr>
          <w:p w14:paraId="3F8974FF" w14:textId="71653073" w:rsidR="00B00383" w:rsidRPr="007E5386" w:rsidRDefault="00B00383">
            <w:pPr>
              <w:pStyle w:val="Body"/>
              <w:spacing w:after="80"/>
              <w:rPr>
                <w:szCs w:val="21"/>
              </w:rPr>
            </w:pPr>
            <w:r>
              <w:rPr>
                <w:szCs w:val="21"/>
              </w:rPr>
              <w:t>The project will be successfully delivered on time</w:t>
            </w:r>
          </w:p>
        </w:tc>
        <w:tc>
          <w:tcPr>
            <w:tcW w:w="5811" w:type="dxa"/>
            <w:tcBorders>
              <w:top w:val="single" w:sz="4" w:space="0" w:color="00BED2"/>
              <w:left w:val="single" w:sz="4" w:space="0" w:color="00BED2"/>
              <w:bottom w:val="single" w:sz="4" w:space="0" w:color="00BED2"/>
              <w:right w:val="single" w:sz="4" w:space="0" w:color="00BED2"/>
            </w:tcBorders>
          </w:tcPr>
          <w:p w14:paraId="175A2E56" w14:textId="5F686FFD" w:rsidR="00B00383" w:rsidRPr="007E5386" w:rsidRDefault="00B00383">
            <w:pPr>
              <w:pStyle w:val="Body"/>
              <w:numPr>
                <w:ilvl w:val="0"/>
                <w:numId w:val="12"/>
              </w:numPr>
              <w:spacing w:after="80"/>
              <w:rPr>
                <w:szCs w:val="21"/>
              </w:rPr>
            </w:pPr>
            <w:r>
              <w:rPr>
                <w:szCs w:val="21"/>
              </w:rPr>
              <w:t xml:space="preserve">Include a project plan that demonstrates the project will be successfully delivered by </w:t>
            </w:r>
            <w:r w:rsidR="00FC7BCE">
              <w:rPr>
                <w:szCs w:val="21"/>
              </w:rPr>
              <w:t>30</w:t>
            </w:r>
            <w:r w:rsidR="00A94BE9">
              <w:rPr>
                <w:szCs w:val="21"/>
              </w:rPr>
              <w:t xml:space="preserve">1 October </w:t>
            </w:r>
            <w:r w:rsidR="00FC7BCE">
              <w:rPr>
                <w:szCs w:val="21"/>
              </w:rPr>
              <w:t>2024</w:t>
            </w:r>
          </w:p>
        </w:tc>
        <w:tc>
          <w:tcPr>
            <w:tcW w:w="1418" w:type="dxa"/>
            <w:tcBorders>
              <w:top w:val="single" w:sz="4" w:space="0" w:color="00BED2"/>
              <w:left w:val="single" w:sz="4" w:space="0" w:color="00BED2"/>
              <w:bottom w:val="single" w:sz="4" w:space="0" w:color="00BED2"/>
              <w:right w:val="single" w:sz="4" w:space="0" w:color="00BED2"/>
            </w:tcBorders>
          </w:tcPr>
          <w:p w14:paraId="79B04898" w14:textId="389344D8" w:rsidR="00B00383" w:rsidRPr="007E5386" w:rsidRDefault="00B00383">
            <w:pPr>
              <w:pStyle w:val="Body"/>
              <w:rPr>
                <w:szCs w:val="21"/>
              </w:rPr>
            </w:pPr>
            <w:r w:rsidRPr="007E5386">
              <w:rPr>
                <w:szCs w:val="21"/>
              </w:rPr>
              <w:t>2</w:t>
            </w:r>
            <w:r w:rsidR="0050352A">
              <w:rPr>
                <w:szCs w:val="21"/>
              </w:rPr>
              <w:t>0</w:t>
            </w:r>
            <w:r w:rsidRPr="007E5386">
              <w:rPr>
                <w:szCs w:val="21"/>
              </w:rPr>
              <w:t>%</w:t>
            </w:r>
          </w:p>
        </w:tc>
      </w:tr>
    </w:tbl>
    <w:p w14:paraId="6EB2B5B5" w14:textId="059E4034" w:rsidR="00CF1A29" w:rsidRDefault="00CF1A29">
      <w:pPr>
        <w:spacing w:after="160" w:line="259" w:lineRule="auto"/>
        <w:ind w:left="0" w:firstLine="0"/>
        <w:rPr>
          <w:b w:val="0"/>
          <w:color w:val="00BED2"/>
          <w:sz w:val="44"/>
        </w:rPr>
      </w:pPr>
      <w:r>
        <w:br w:type="page"/>
      </w:r>
    </w:p>
    <w:p w14:paraId="4DA26ACE" w14:textId="2BBFC250" w:rsidR="003C0A5A" w:rsidRDefault="003C0A5A" w:rsidP="003C0A5A">
      <w:pPr>
        <w:pStyle w:val="Style1"/>
      </w:pPr>
      <w:bookmarkStart w:id="365" w:name="infrastructure"/>
      <w:bookmarkStart w:id="366" w:name="_Toc147936047"/>
      <w:bookmarkEnd w:id="365"/>
      <w:r>
        <w:lastRenderedPageBreak/>
        <w:t>COMMUNITY INFRASTRUCTURE GRANTS</w:t>
      </w:r>
      <w:bookmarkEnd w:id="279"/>
      <w:bookmarkEnd w:id="366"/>
      <w:r w:rsidR="002B2153" w:rsidRPr="002B2153">
        <w:rPr>
          <w:noProof/>
        </w:rPr>
        <w:t xml:space="preserve"> </w:t>
      </w:r>
    </w:p>
    <w:p w14:paraId="1CCB7249" w14:textId="77777777" w:rsidR="00C245D7" w:rsidRDefault="00C245D7" w:rsidP="00D66519">
      <w:pPr>
        <w:pStyle w:val="Style2"/>
      </w:pPr>
    </w:p>
    <w:p w14:paraId="18FFB21B" w14:textId="073524A5" w:rsidR="00F95E18" w:rsidRDefault="00F95E18" w:rsidP="00F95E18">
      <w:pPr>
        <w:pStyle w:val="normaltext"/>
      </w:pPr>
      <w:r>
        <w:t xml:space="preserve">Community Infrastructure Grants are available for projects </w:t>
      </w:r>
      <w:r w:rsidR="0058551A">
        <w:t xml:space="preserve">that will help meet current and future community demand by </w:t>
      </w:r>
      <w:r>
        <w:t>improv</w:t>
      </w:r>
      <w:r w:rsidR="0058551A">
        <w:t>ing</w:t>
      </w:r>
      <w:r>
        <w:t xml:space="preserve"> accessibility, safety, amenity, participation and social connectedness</w:t>
      </w:r>
      <w:r w:rsidR="0058551A">
        <w:t>.</w:t>
      </w:r>
      <w:r w:rsidR="001D4999">
        <w:t xml:space="preserve"> </w:t>
      </w:r>
      <w:r w:rsidR="004C04F7">
        <w:t xml:space="preserve">Priority will be given to projects that: </w:t>
      </w:r>
    </w:p>
    <w:p w14:paraId="494303FB" w14:textId="19D8C741" w:rsidR="00F8011B" w:rsidRDefault="00F8011B">
      <w:pPr>
        <w:pStyle w:val="normaltext"/>
        <w:numPr>
          <w:ilvl w:val="0"/>
          <w:numId w:val="13"/>
        </w:numPr>
      </w:pPr>
      <w:r>
        <w:t>Commemorat</w:t>
      </w:r>
      <w:r w:rsidR="004C04F7">
        <w:t>e</w:t>
      </w:r>
      <w:r>
        <w:t xml:space="preserve"> the history, heritage and culture of Aboriginal and Torres Strait Islander people </w:t>
      </w:r>
    </w:p>
    <w:p w14:paraId="2AFC9644" w14:textId="6D0CD870" w:rsidR="00F8011B" w:rsidRDefault="00F8011B">
      <w:pPr>
        <w:pStyle w:val="normaltext"/>
        <w:numPr>
          <w:ilvl w:val="0"/>
          <w:numId w:val="13"/>
        </w:numPr>
      </w:pPr>
      <w:r>
        <w:t>Improve</w:t>
      </w:r>
      <w:r w:rsidR="004C04F7">
        <w:t xml:space="preserve"> </w:t>
      </w:r>
      <w:r>
        <w:t>existing infrastructure</w:t>
      </w:r>
    </w:p>
    <w:p w14:paraId="371D7FA0" w14:textId="7921C014" w:rsidR="00F8011B" w:rsidRDefault="004C04F7">
      <w:pPr>
        <w:pStyle w:val="normaltext"/>
        <w:numPr>
          <w:ilvl w:val="0"/>
          <w:numId w:val="13"/>
        </w:numPr>
      </w:pPr>
      <w:r>
        <w:t>Create n</w:t>
      </w:r>
      <w:r w:rsidR="00F8011B">
        <w:t>ew facilities</w:t>
      </w:r>
    </w:p>
    <w:p w14:paraId="02853631" w14:textId="1822CBDB" w:rsidR="00F8011B" w:rsidRDefault="004C04F7">
      <w:pPr>
        <w:pStyle w:val="normaltext"/>
        <w:numPr>
          <w:ilvl w:val="0"/>
          <w:numId w:val="13"/>
        </w:numPr>
      </w:pPr>
      <w:r>
        <w:t>R</w:t>
      </w:r>
      <w:r w:rsidR="00F8011B">
        <w:t xml:space="preserve">educe environmental impact or improve the local environment </w:t>
      </w:r>
    </w:p>
    <w:p w14:paraId="4B7CAF45" w14:textId="0B9C454F" w:rsidR="00F8011B" w:rsidRDefault="004C04F7">
      <w:pPr>
        <w:pStyle w:val="normaltext"/>
        <w:numPr>
          <w:ilvl w:val="0"/>
          <w:numId w:val="13"/>
        </w:numPr>
      </w:pPr>
      <w:r>
        <w:t>Improve a</w:t>
      </w:r>
      <w:r w:rsidR="00F8011B">
        <w:t>ccessibility</w:t>
      </w:r>
      <w:r w:rsidR="005147D5">
        <w:t xml:space="preserve"> and / or</w:t>
      </w:r>
      <w:r w:rsidR="0000331A">
        <w:t xml:space="preserve"> </w:t>
      </w:r>
      <w:r w:rsidR="00F8011B">
        <w:t>safety</w:t>
      </w:r>
      <w:r w:rsidR="009544ED">
        <w:t>.</w:t>
      </w:r>
      <w:r w:rsidR="00F8011B">
        <w:t xml:space="preserve">  </w:t>
      </w:r>
    </w:p>
    <w:p w14:paraId="24A95897" w14:textId="77777777" w:rsidR="00F4166A" w:rsidRDefault="00F4166A" w:rsidP="00362DD5">
      <w:pPr>
        <w:pStyle w:val="normaltext"/>
        <w:rPr>
          <w:rStyle w:val="normaltextrun"/>
          <w:rFonts w:cs="Arial"/>
          <w:sz w:val="22"/>
          <w:shd w:val="clear" w:color="auto" w:fill="FFFFFF"/>
        </w:rPr>
      </w:pPr>
    </w:p>
    <w:p w14:paraId="60189F02" w14:textId="75AECD27" w:rsidR="00362DD5" w:rsidRDefault="00F4166A" w:rsidP="00362DD5">
      <w:pPr>
        <w:pStyle w:val="normaltext"/>
        <w:rPr>
          <w:rStyle w:val="eop"/>
          <w:rFonts w:cs="Arial"/>
          <w:sz w:val="22"/>
          <w:shd w:val="clear" w:color="auto" w:fill="FFFFFF"/>
        </w:rPr>
      </w:pPr>
      <w:r w:rsidRPr="00F4166A">
        <w:t xml:space="preserve">The design for the Community Infrastructure Grants includes </w:t>
      </w:r>
      <w:r w:rsidR="00642078">
        <w:t>t</w:t>
      </w:r>
      <w:r w:rsidRPr="00F4166A">
        <w:t>wo</w:t>
      </w:r>
      <w:r w:rsidR="00642078">
        <w:t xml:space="preserve"> streams </w:t>
      </w:r>
      <w:r w:rsidRPr="00F4166A">
        <w:t>to manage budget and timing risks associated with infrastructure projects</w:t>
      </w:r>
      <w:r w:rsidR="002A16A6">
        <w:rPr>
          <w:rStyle w:val="normaltextrun"/>
          <w:rFonts w:cs="Arial"/>
          <w:sz w:val="22"/>
          <w:shd w:val="clear" w:color="auto" w:fill="FFFFFF"/>
        </w:rPr>
        <w:t>:</w:t>
      </w:r>
      <w:r>
        <w:rPr>
          <w:rStyle w:val="eop"/>
          <w:rFonts w:cs="Arial"/>
          <w:sz w:val="22"/>
          <w:shd w:val="clear" w:color="auto" w:fill="FFFFFF"/>
        </w:rPr>
        <w:t> </w:t>
      </w:r>
    </w:p>
    <w:p w14:paraId="43209B66" w14:textId="77777777" w:rsidR="00AB1292" w:rsidRDefault="00AB1292" w:rsidP="00362DD5">
      <w:pPr>
        <w:pStyle w:val="normaltext"/>
        <w:rPr>
          <w:rStyle w:val="eop"/>
          <w:rFonts w:cs="Arial"/>
          <w:sz w:val="22"/>
          <w:shd w:val="clear" w:color="auto" w:fill="FFFFFF"/>
        </w:rPr>
      </w:pPr>
    </w:p>
    <w:p w14:paraId="6C4F1AD2" w14:textId="45003A03" w:rsidR="006F2A70" w:rsidRPr="00B9411A" w:rsidRDefault="002A16A6">
      <w:pPr>
        <w:pStyle w:val="normaltext"/>
        <w:numPr>
          <w:ilvl w:val="0"/>
          <w:numId w:val="14"/>
        </w:numPr>
        <w:rPr>
          <w:rStyle w:val="eop"/>
          <w:b/>
          <w:bCs/>
          <w:sz w:val="20"/>
          <w:szCs w:val="20"/>
        </w:rPr>
      </w:pPr>
      <w:bookmarkStart w:id="367" w:name="_Toc147918681"/>
      <w:bookmarkStart w:id="368" w:name="_Toc147933915"/>
      <w:bookmarkStart w:id="369" w:name="_Toc147935688"/>
      <w:bookmarkStart w:id="370" w:name="_Toc147936048"/>
      <w:r w:rsidRPr="00B9411A">
        <w:rPr>
          <w:rStyle w:val="Style2Char"/>
          <w:b w:val="0"/>
          <w:bCs/>
          <w:sz w:val="28"/>
          <w:szCs w:val="20"/>
        </w:rPr>
        <w:t>Planning grant</w:t>
      </w:r>
      <w:r w:rsidR="006F2A70" w:rsidRPr="00B9411A">
        <w:rPr>
          <w:rStyle w:val="Style2Char"/>
          <w:b w:val="0"/>
          <w:bCs/>
          <w:sz w:val="28"/>
          <w:szCs w:val="20"/>
        </w:rPr>
        <w:t>s</w:t>
      </w:r>
      <w:bookmarkEnd w:id="367"/>
      <w:bookmarkEnd w:id="368"/>
      <w:bookmarkEnd w:id="369"/>
      <w:bookmarkEnd w:id="370"/>
    </w:p>
    <w:p w14:paraId="5E2A1BC0" w14:textId="41063675" w:rsidR="009D2664" w:rsidRPr="008919D5" w:rsidRDefault="009D2664" w:rsidP="00EE7166">
      <w:pPr>
        <w:pStyle w:val="normaltext"/>
        <w:ind w:left="0" w:firstLine="0"/>
        <w:rPr>
          <w:b/>
          <w:bCs/>
        </w:rPr>
      </w:pPr>
      <w:r w:rsidRPr="008919D5">
        <w:rPr>
          <w:b/>
          <w:bCs/>
        </w:rPr>
        <w:t>Available funding: up to $30,000</w:t>
      </w:r>
    </w:p>
    <w:p w14:paraId="75A13B91" w14:textId="76B87AC3" w:rsidR="00AB1292" w:rsidRDefault="006F2A70" w:rsidP="00EE7166">
      <w:pPr>
        <w:pStyle w:val="normaltext"/>
        <w:ind w:left="0" w:firstLine="0"/>
      </w:pPr>
      <w:r>
        <w:t>D</w:t>
      </w:r>
      <w:r w:rsidR="00AB1292" w:rsidRPr="002A16A6">
        <w:t xml:space="preserve">esigned to fund </w:t>
      </w:r>
      <w:r w:rsidR="00071D4E">
        <w:t xml:space="preserve">the development of a </w:t>
      </w:r>
      <w:r>
        <w:t xml:space="preserve">preliminary </w:t>
      </w:r>
      <w:r w:rsidR="00E57300">
        <w:t xml:space="preserve">infrastructure business case </w:t>
      </w:r>
    </w:p>
    <w:p w14:paraId="3EE4443F" w14:textId="77777777" w:rsidR="000B6FE1" w:rsidRDefault="000B6FE1" w:rsidP="000B6FE1">
      <w:pPr>
        <w:pStyle w:val="normaltext"/>
      </w:pPr>
    </w:p>
    <w:p w14:paraId="082E58B9" w14:textId="7ADD349C" w:rsidR="000B6FE1" w:rsidRDefault="000B6FE1">
      <w:pPr>
        <w:pStyle w:val="Style2"/>
        <w:numPr>
          <w:ilvl w:val="0"/>
          <w:numId w:val="14"/>
        </w:numPr>
        <w:rPr>
          <w:b w:val="0"/>
          <w:bCs/>
          <w:sz w:val="28"/>
          <w:szCs w:val="20"/>
        </w:rPr>
      </w:pPr>
      <w:bookmarkStart w:id="371" w:name="_Toc147918682"/>
      <w:bookmarkStart w:id="372" w:name="_Toc147933916"/>
      <w:bookmarkStart w:id="373" w:name="_Toc147935689"/>
      <w:bookmarkStart w:id="374" w:name="_Toc147936049"/>
      <w:r w:rsidRPr="00B9411A">
        <w:rPr>
          <w:b w:val="0"/>
          <w:bCs/>
          <w:sz w:val="28"/>
          <w:szCs w:val="20"/>
        </w:rPr>
        <w:t>Capital works grants</w:t>
      </w:r>
      <w:bookmarkEnd w:id="371"/>
      <w:bookmarkEnd w:id="372"/>
      <w:bookmarkEnd w:id="373"/>
      <w:bookmarkEnd w:id="374"/>
    </w:p>
    <w:p w14:paraId="6B97C264" w14:textId="5AD029AE" w:rsidR="00B9411A" w:rsidRPr="008919D5" w:rsidRDefault="00B9411A" w:rsidP="008919D5">
      <w:pPr>
        <w:pStyle w:val="normaltext"/>
        <w:rPr>
          <w:b/>
          <w:bCs/>
        </w:rPr>
      </w:pPr>
      <w:r w:rsidRPr="008919D5">
        <w:rPr>
          <w:b/>
          <w:bCs/>
        </w:rPr>
        <w:t>Available funding: $50,000 - $300,000</w:t>
      </w:r>
    </w:p>
    <w:p w14:paraId="564EDDC4" w14:textId="3762A67F" w:rsidR="00B9411A" w:rsidRDefault="00B9411A" w:rsidP="00834425">
      <w:pPr>
        <w:pStyle w:val="normaltext"/>
      </w:pPr>
      <w:r>
        <w:t xml:space="preserve">Designed </w:t>
      </w:r>
      <w:r w:rsidR="009D6BCB">
        <w:t>to fund costs associated with ready-to-go infrastructure projects</w:t>
      </w:r>
    </w:p>
    <w:p w14:paraId="3B8D027D" w14:textId="77777777" w:rsidR="00834425" w:rsidRDefault="00834425" w:rsidP="00834425">
      <w:pPr>
        <w:pStyle w:val="normaltext"/>
      </w:pPr>
    </w:p>
    <w:p w14:paraId="008D740A" w14:textId="1AE3717A" w:rsidR="00834425" w:rsidRDefault="005232F5" w:rsidP="005232F5">
      <w:pPr>
        <w:pStyle w:val="Style2"/>
      </w:pPr>
      <w:bookmarkStart w:id="375" w:name="_Toc147933917"/>
      <w:bookmarkStart w:id="376" w:name="_Toc147936050"/>
      <w:r>
        <w:t>HOW DO THE TWO INFRASTRUCTURE FUNDING STREAMS WORK?</w:t>
      </w:r>
      <w:bookmarkEnd w:id="375"/>
      <w:bookmarkEnd w:id="376"/>
      <w:r>
        <w:t xml:space="preserve"> </w:t>
      </w:r>
    </w:p>
    <w:p w14:paraId="2F60AAA9" w14:textId="082CA12E" w:rsidR="009F5E1A" w:rsidRDefault="009F5E1A">
      <w:pPr>
        <w:pStyle w:val="normaltext"/>
        <w:numPr>
          <w:ilvl w:val="0"/>
          <w:numId w:val="15"/>
        </w:numPr>
      </w:pPr>
      <w:r>
        <w:t>Preliminary business cases assessed as suitable for capital funding may apply for a Capital Works Grant in the 2024-2025 Community Grants Program</w:t>
      </w:r>
    </w:p>
    <w:p w14:paraId="2A7FE8DE" w14:textId="4AC65255" w:rsidR="009F5E1A" w:rsidRDefault="009F5E1A">
      <w:pPr>
        <w:pStyle w:val="normaltext"/>
        <w:numPr>
          <w:ilvl w:val="0"/>
          <w:numId w:val="15"/>
        </w:numPr>
      </w:pPr>
      <w:r>
        <w:t>A successfully completed Planning Grant business case will not guarantee a Capital Works grant; all grants are subject to funding and Ministerial approval.</w:t>
      </w:r>
    </w:p>
    <w:p w14:paraId="08154D77" w14:textId="77777777" w:rsidR="009F5E1A" w:rsidRDefault="009F5E1A">
      <w:pPr>
        <w:pStyle w:val="normaltext"/>
        <w:numPr>
          <w:ilvl w:val="0"/>
          <w:numId w:val="15"/>
        </w:numPr>
      </w:pPr>
      <w:r>
        <w:t>Planning and capital works funding cannot exceed a combined total $300,000 for a single project.</w:t>
      </w:r>
    </w:p>
    <w:p w14:paraId="06C5FAA6" w14:textId="7C0CF7EB" w:rsidR="009D6BCB" w:rsidRDefault="009D6BCB">
      <w:pPr>
        <w:pStyle w:val="normaltext"/>
        <w:numPr>
          <w:ilvl w:val="0"/>
          <w:numId w:val="15"/>
        </w:numPr>
      </w:pPr>
      <w:r>
        <w:t xml:space="preserve">If you have an infrastructure project that is ‘ready-to-go’ </w:t>
      </w:r>
      <w:r w:rsidR="00764FA0">
        <w:t xml:space="preserve">within the 2023-2024 grant application period, </w:t>
      </w:r>
      <w:r>
        <w:t xml:space="preserve">you can apply directly for a Capital Works Grant. However, your application must demonstrate it meets the Planning Grant assessment criteria and you  will need to discuss your proposal with the North Richmond Precinct team prior to applying. </w:t>
      </w:r>
    </w:p>
    <w:p w14:paraId="0944EDE6" w14:textId="1DCF3BF8" w:rsidR="00FE1E10" w:rsidRDefault="00411F1D" w:rsidP="00525083">
      <w:pPr>
        <w:pStyle w:val="Style2"/>
      </w:pPr>
      <w:bookmarkStart w:id="377" w:name="_Toc147348881"/>
      <w:bookmarkStart w:id="378" w:name="_Toc147349418"/>
      <w:bookmarkStart w:id="379" w:name="_Toc147349588"/>
      <w:bookmarkStart w:id="380" w:name="_Toc147396248"/>
      <w:bookmarkStart w:id="381" w:name="_Toc147396406"/>
      <w:bookmarkStart w:id="382" w:name="_Toc147918683"/>
      <w:bookmarkStart w:id="383" w:name="_Toc147933918"/>
      <w:bookmarkStart w:id="384" w:name="_Toc147936051"/>
      <w:r>
        <w:lastRenderedPageBreak/>
        <w:t xml:space="preserve">WHAT TYPES OF </w:t>
      </w:r>
      <w:r w:rsidR="008A57E1">
        <w:t>COMMUNITY INFRASTRUCTURE</w:t>
      </w:r>
      <w:r w:rsidR="00FE1E10">
        <w:t xml:space="preserve"> PROJECTS </w:t>
      </w:r>
      <w:r>
        <w:t>CAN BE FUNDED?</w:t>
      </w:r>
      <w:bookmarkEnd w:id="377"/>
      <w:bookmarkEnd w:id="378"/>
      <w:bookmarkEnd w:id="379"/>
      <w:bookmarkEnd w:id="380"/>
      <w:bookmarkEnd w:id="381"/>
      <w:bookmarkEnd w:id="382"/>
      <w:bookmarkEnd w:id="383"/>
      <w:bookmarkEnd w:id="384"/>
      <w:r>
        <w:t xml:space="preserve"> </w:t>
      </w:r>
    </w:p>
    <w:p w14:paraId="2FBDAECB" w14:textId="4F1F4CB4" w:rsidR="00411F1D" w:rsidRDefault="00764CF6">
      <w:pPr>
        <w:pStyle w:val="normaltext"/>
        <w:numPr>
          <w:ilvl w:val="0"/>
          <w:numId w:val="16"/>
        </w:numPr>
      </w:pPr>
      <w:r>
        <w:rPr>
          <w:noProof/>
        </w:rPr>
        <w:drawing>
          <wp:anchor distT="0" distB="0" distL="114300" distR="114300" simplePos="0" relativeHeight="251658253" behindDoc="1" locked="0" layoutInCell="1" allowOverlap="1" wp14:anchorId="5A4EF8CE" wp14:editId="18518B68">
            <wp:simplePos x="0" y="0"/>
            <wp:positionH relativeFrom="margin">
              <wp:align>right</wp:align>
            </wp:positionH>
            <wp:positionV relativeFrom="paragraph">
              <wp:posOffset>124727</wp:posOffset>
            </wp:positionV>
            <wp:extent cx="2908300" cy="6361430"/>
            <wp:effectExtent l="19050" t="19050" r="25400" b="20320"/>
            <wp:wrapTight wrapText="bothSides">
              <wp:wrapPolygon edited="0">
                <wp:start x="-141" y="-65"/>
                <wp:lineTo x="-141" y="21604"/>
                <wp:lineTo x="21647" y="21604"/>
                <wp:lineTo x="21647" y="-65"/>
                <wp:lineTo x="-141" y="-65"/>
              </wp:wrapPolygon>
            </wp:wrapTight>
            <wp:docPr id="39" name="Picture 3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39">
                      <a:extLst>
                        <a:ext uri="{C183D7F6-B498-43B3-948B-1728B52AA6E4}">
                          <adec:decorative xmlns:adec="http://schemas.microsoft.com/office/drawing/2017/decorative" val="1"/>
                        </a:ext>
                      </a:extLst>
                    </pic:cNvPr>
                    <pic:cNvPicPr/>
                  </pic:nvPicPr>
                  <pic:blipFill rotWithShape="1">
                    <a:blip r:embed="rId42">
                      <a:extLst>
                        <a:ext uri="{BEBA8EAE-BF5A-486C-A8C5-ECC9F3942E4B}">
                          <a14:imgProps xmlns:a14="http://schemas.microsoft.com/office/drawing/2010/main">
                            <a14:imgLayer r:embed="rId43">
                              <a14:imgEffect>
                                <a14:saturation sat="0"/>
                              </a14:imgEffect>
                              <a14:imgEffect>
                                <a14:brightnessContrast contrast="-20000"/>
                              </a14:imgEffect>
                            </a14:imgLayer>
                          </a14:imgProps>
                        </a:ext>
                        <a:ext uri="{28A0092B-C50C-407E-A947-70E740481C1C}">
                          <a14:useLocalDpi xmlns:a14="http://schemas.microsoft.com/office/drawing/2010/main" val="0"/>
                        </a:ext>
                      </a:extLst>
                    </a:blip>
                    <a:srcRect l="15647" t="2982" r="29411"/>
                    <a:stretch/>
                  </pic:blipFill>
                  <pic:spPr bwMode="auto">
                    <a:xfrm>
                      <a:off x="0" y="0"/>
                      <a:ext cx="2908300" cy="636143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411F1D">
        <w:t xml:space="preserve">Landscaping improvements including tree planting </w:t>
      </w:r>
    </w:p>
    <w:p w14:paraId="1AE76BDA" w14:textId="772E87DE" w:rsidR="00FE1E10" w:rsidRDefault="00411F1D">
      <w:pPr>
        <w:pStyle w:val="normaltext"/>
        <w:numPr>
          <w:ilvl w:val="0"/>
          <w:numId w:val="16"/>
        </w:numPr>
      </w:pPr>
      <w:r>
        <w:t xml:space="preserve">Bike paths and cycling infrastructure </w:t>
      </w:r>
    </w:p>
    <w:p w14:paraId="08F9769D" w14:textId="10073029" w:rsidR="00FE1E10" w:rsidRDefault="00FE1E10">
      <w:pPr>
        <w:pStyle w:val="normaltext"/>
        <w:numPr>
          <w:ilvl w:val="0"/>
          <w:numId w:val="16"/>
        </w:numPr>
      </w:pPr>
      <w:r>
        <w:t xml:space="preserve">Playgrounds, skate parks, climbing walls </w:t>
      </w:r>
    </w:p>
    <w:p w14:paraId="65480AF2" w14:textId="07401058" w:rsidR="008F7F58" w:rsidRDefault="00075B13">
      <w:pPr>
        <w:pStyle w:val="normaltext"/>
        <w:numPr>
          <w:ilvl w:val="0"/>
          <w:numId w:val="16"/>
        </w:numPr>
      </w:pPr>
      <w:r>
        <w:t>Public art</w:t>
      </w:r>
    </w:p>
    <w:p w14:paraId="7E64649D" w14:textId="73C79C21" w:rsidR="004C04F7" w:rsidRDefault="004C04F7">
      <w:pPr>
        <w:pStyle w:val="normaltext"/>
        <w:numPr>
          <w:ilvl w:val="0"/>
          <w:numId w:val="16"/>
        </w:numPr>
      </w:pPr>
      <w:r>
        <w:t>Storage improvements</w:t>
      </w:r>
    </w:p>
    <w:p w14:paraId="5FD75B43" w14:textId="6EB71706" w:rsidR="00F115F2" w:rsidRDefault="008B40C0">
      <w:pPr>
        <w:pStyle w:val="normaltext"/>
        <w:numPr>
          <w:ilvl w:val="0"/>
          <w:numId w:val="16"/>
        </w:numPr>
      </w:pPr>
      <w:r>
        <w:t>Community gardens</w:t>
      </w:r>
      <w:r w:rsidR="006E4DAD">
        <w:t>.</w:t>
      </w:r>
    </w:p>
    <w:p w14:paraId="4BE0F624" w14:textId="77777777" w:rsidR="002B2153" w:rsidRDefault="002B2153" w:rsidP="002B2153">
      <w:pPr>
        <w:pStyle w:val="Style2"/>
      </w:pPr>
    </w:p>
    <w:p w14:paraId="300882CD" w14:textId="104F9C9F" w:rsidR="003C0A5A" w:rsidRDefault="002B2153" w:rsidP="003C0A5A">
      <w:pPr>
        <w:pStyle w:val="Style2"/>
      </w:pPr>
      <w:bookmarkStart w:id="385" w:name="_Toc147348882"/>
      <w:bookmarkStart w:id="386" w:name="_Toc147349419"/>
      <w:bookmarkStart w:id="387" w:name="_Toc147349589"/>
      <w:bookmarkStart w:id="388" w:name="_Toc147396249"/>
      <w:bookmarkStart w:id="389" w:name="_Toc147396407"/>
      <w:bookmarkStart w:id="390" w:name="_Toc147918684"/>
      <w:bookmarkStart w:id="391" w:name="_Toc147933919"/>
      <w:bookmarkStart w:id="392" w:name="_Toc147936052"/>
      <w:r>
        <w:t>WHAT CAN I USE MY FUNDING FOR?</w:t>
      </w:r>
      <w:bookmarkEnd w:id="385"/>
      <w:bookmarkEnd w:id="386"/>
      <w:bookmarkEnd w:id="387"/>
      <w:bookmarkEnd w:id="388"/>
      <w:bookmarkEnd w:id="389"/>
      <w:bookmarkEnd w:id="390"/>
      <w:bookmarkEnd w:id="391"/>
      <w:bookmarkEnd w:id="392"/>
      <w:r w:rsidR="00E229E6">
        <w:t xml:space="preserve"> </w:t>
      </w:r>
    </w:p>
    <w:p w14:paraId="518EBDDA" w14:textId="77777777" w:rsidR="003C0A5A" w:rsidRDefault="003C0A5A">
      <w:pPr>
        <w:pStyle w:val="normaltext"/>
        <w:numPr>
          <w:ilvl w:val="0"/>
          <w:numId w:val="17"/>
        </w:numPr>
      </w:pPr>
      <w:r>
        <w:t>Indoor and outdoor building materials</w:t>
      </w:r>
    </w:p>
    <w:p w14:paraId="6C1623B1" w14:textId="77777777" w:rsidR="003C0A5A" w:rsidRDefault="003C0A5A">
      <w:pPr>
        <w:pStyle w:val="normaltext"/>
        <w:numPr>
          <w:ilvl w:val="0"/>
          <w:numId w:val="17"/>
        </w:numPr>
      </w:pPr>
      <w:r>
        <w:t>Costs of permits, audits</w:t>
      </w:r>
    </w:p>
    <w:p w14:paraId="286432CA" w14:textId="77777777" w:rsidR="000A40E4" w:rsidRDefault="000A40E4">
      <w:pPr>
        <w:pStyle w:val="normaltext"/>
        <w:numPr>
          <w:ilvl w:val="0"/>
          <w:numId w:val="17"/>
        </w:numPr>
      </w:pPr>
      <w:r>
        <w:t xml:space="preserve">Infrastructure design </w:t>
      </w:r>
    </w:p>
    <w:p w14:paraId="26FD4208" w14:textId="77777777" w:rsidR="00217AA5" w:rsidRDefault="00217AA5">
      <w:pPr>
        <w:pStyle w:val="normaltext"/>
        <w:numPr>
          <w:ilvl w:val="0"/>
          <w:numId w:val="17"/>
        </w:numPr>
      </w:pPr>
      <w:r>
        <w:t xml:space="preserve">Detailed plans </w:t>
      </w:r>
    </w:p>
    <w:p w14:paraId="5CDAEDCB" w14:textId="77777777" w:rsidR="00E7656F" w:rsidRDefault="003C0A5A">
      <w:pPr>
        <w:pStyle w:val="normaltext"/>
        <w:numPr>
          <w:ilvl w:val="0"/>
          <w:numId w:val="17"/>
        </w:numPr>
      </w:pPr>
      <w:r>
        <w:t>Contractor fees including builders, architects, building surveyors</w:t>
      </w:r>
      <w:r w:rsidR="00D4488C">
        <w:t>.</w:t>
      </w:r>
    </w:p>
    <w:p w14:paraId="7D972DEA" w14:textId="77777777" w:rsidR="00AF0F66" w:rsidRDefault="00AF0F66" w:rsidP="007F3F33">
      <w:pPr>
        <w:pStyle w:val="normaltext"/>
      </w:pPr>
      <w:bookmarkStart w:id="393" w:name="_Toc142060849"/>
    </w:p>
    <w:p w14:paraId="520F2D55" w14:textId="14810410" w:rsidR="003C0A5A" w:rsidRDefault="003C0A5A" w:rsidP="00AF0F66">
      <w:pPr>
        <w:pStyle w:val="Style2"/>
      </w:pPr>
      <w:bookmarkStart w:id="394" w:name="_Toc144375862"/>
      <w:bookmarkStart w:id="395" w:name="_Toc144385471"/>
      <w:bookmarkStart w:id="396" w:name="_Toc147227112"/>
      <w:bookmarkStart w:id="397" w:name="_Toc147348883"/>
      <w:bookmarkStart w:id="398" w:name="_Toc147349420"/>
      <w:bookmarkStart w:id="399" w:name="_Toc147349590"/>
      <w:bookmarkStart w:id="400" w:name="_Toc147396250"/>
      <w:bookmarkStart w:id="401" w:name="_Toc147396408"/>
      <w:bookmarkStart w:id="402" w:name="_Toc147918685"/>
      <w:bookmarkStart w:id="403" w:name="_Toc147933920"/>
      <w:bookmarkStart w:id="404" w:name="_Toc147936053"/>
      <w:r>
        <w:t>ELIGIBILITY</w:t>
      </w:r>
      <w:bookmarkEnd w:id="393"/>
      <w:bookmarkEnd w:id="394"/>
      <w:bookmarkEnd w:id="395"/>
      <w:bookmarkEnd w:id="396"/>
      <w:bookmarkEnd w:id="397"/>
      <w:bookmarkEnd w:id="398"/>
      <w:bookmarkEnd w:id="399"/>
      <w:bookmarkEnd w:id="400"/>
      <w:bookmarkEnd w:id="401"/>
      <w:bookmarkEnd w:id="402"/>
      <w:bookmarkEnd w:id="403"/>
      <w:bookmarkEnd w:id="404"/>
      <w:r>
        <w:t xml:space="preserve"> </w:t>
      </w:r>
    </w:p>
    <w:p w14:paraId="1691AB21" w14:textId="20F48C90" w:rsidR="003C0A5A" w:rsidRDefault="003C0A5A">
      <w:pPr>
        <w:pStyle w:val="normaltext"/>
        <w:numPr>
          <w:ilvl w:val="0"/>
          <w:numId w:val="18"/>
        </w:numPr>
      </w:pPr>
      <w:r>
        <w:t>E</w:t>
      </w:r>
      <w:r w:rsidRPr="00D96DEF">
        <w:t>xisting connection with the North Richmond Precinct</w:t>
      </w:r>
    </w:p>
    <w:p w14:paraId="6A053F7C" w14:textId="0B7AE9B7" w:rsidR="003C0A5A" w:rsidRDefault="003C0A5A">
      <w:pPr>
        <w:pStyle w:val="normaltext"/>
        <w:numPr>
          <w:ilvl w:val="0"/>
          <w:numId w:val="18"/>
        </w:numPr>
      </w:pPr>
      <w:r>
        <w:t>Incorporated or auspiced by an incorporated organisation</w:t>
      </w:r>
    </w:p>
    <w:p w14:paraId="41122632" w14:textId="77777777" w:rsidR="00156AAA" w:rsidRDefault="00156AAA">
      <w:pPr>
        <w:pStyle w:val="normaltext"/>
        <w:numPr>
          <w:ilvl w:val="0"/>
          <w:numId w:val="18"/>
        </w:numPr>
      </w:pPr>
      <w:r>
        <w:t>Public liability insurance policy (certificate of currency), with a minimum value of $20 million</w:t>
      </w:r>
    </w:p>
    <w:p w14:paraId="3E38D4EA" w14:textId="5E3717FC" w:rsidR="00B754CA" w:rsidRDefault="00297503">
      <w:pPr>
        <w:pStyle w:val="normaltext"/>
        <w:numPr>
          <w:ilvl w:val="0"/>
          <w:numId w:val="18"/>
        </w:numPr>
      </w:pPr>
      <w:r>
        <w:t xml:space="preserve">A </w:t>
      </w:r>
      <w:r w:rsidR="002970D2">
        <w:t xml:space="preserve">discussion </w:t>
      </w:r>
      <w:r>
        <w:t>with the</w:t>
      </w:r>
      <w:r w:rsidR="00DE5CB7">
        <w:t xml:space="preserve"> </w:t>
      </w:r>
      <w:r w:rsidR="00836251">
        <w:t>North Richmond</w:t>
      </w:r>
      <w:r>
        <w:t xml:space="preserve"> Precinct Team (and Homes Victoria</w:t>
      </w:r>
      <w:r w:rsidR="00CD6C55">
        <w:t xml:space="preserve"> if</w:t>
      </w:r>
      <w:r w:rsidR="00836251">
        <w:t xml:space="preserve"> the Precinct</w:t>
      </w:r>
      <w:r w:rsidR="00086386">
        <w:t xml:space="preserve"> t</w:t>
      </w:r>
      <w:r w:rsidR="00836251">
        <w:t>eam considers this is necessa</w:t>
      </w:r>
      <w:r w:rsidR="00086386">
        <w:t>ry</w:t>
      </w:r>
      <w:r w:rsidR="00CD6C55">
        <w:t xml:space="preserve">) </w:t>
      </w:r>
      <w:r w:rsidR="002970D2">
        <w:t xml:space="preserve">about </w:t>
      </w:r>
      <w:r w:rsidR="00CD6C55">
        <w:t>your project idea prior to submitting your application</w:t>
      </w:r>
    </w:p>
    <w:p w14:paraId="159EBDC2" w14:textId="3A69C7FE" w:rsidR="003C0A5A" w:rsidRDefault="002820A7">
      <w:pPr>
        <w:pStyle w:val="normaltext"/>
        <w:numPr>
          <w:ilvl w:val="0"/>
          <w:numId w:val="18"/>
        </w:numPr>
      </w:pPr>
      <w:r>
        <w:t>Where applicable, a</w:t>
      </w:r>
      <w:r w:rsidR="003C0A5A">
        <w:t xml:space="preserve"> clear list of assets you wish to purchase must be included in your application form</w:t>
      </w:r>
    </w:p>
    <w:p w14:paraId="2D4EFEF0" w14:textId="3BF37BA3" w:rsidR="00DB08F9" w:rsidRDefault="00DB08F9">
      <w:pPr>
        <w:pStyle w:val="normaltext"/>
        <w:numPr>
          <w:ilvl w:val="0"/>
          <w:numId w:val="18"/>
        </w:numPr>
      </w:pPr>
      <w:r>
        <w:t>Signed permission from landowner</w:t>
      </w:r>
      <w:r w:rsidR="0084418B">
        <w:t xml:space="preserve">, </w:t>
      </w:r>
      <w:r>
        <w:t>where applicable</w:t>
      </w:r>
      <w:r w:rsidR="00CD79DC">
        <w:t>.</w:t>
      </w:r>
    </w:p>
    <w:p w14:paraId="6A8C354C" w14:textId="77777777" w:rsidR="00E16D91" w:rsidRDefault="00E16D91" w:rsidP="00E16D91">
      <w:pPr>
        <w:pStyle w:val="normaltext"/>
      </w:pPr>
    </w:p>
    <w:p w14:paraId="60A4191D" w14:textId="77777777" w:rsidR="00E16D91" w:rsidRPr="00E16D91" w:rsidRDefault="00E16D91" w:rsidP="00E16D91">
      <w:pPr>
        <w:pStyle w:val="Style2"/>
        <w:rPr>
          <w:b w:val="0"/>
          <w:bCs/>
          <w:sz w:val="28"/>
          <w:szCs w:val="20"/>
        </w:rPr>
      </w:pPr>
      <w:bookmarkStart w:id="405" w:name="_Toc147918686"/>
      <w:bookmarkStart w:id="406" w:name="_Toc147933921"/>
      <w:bookmarkStart w:id="407" w:name="_Toc147935694"/>
      <w:bookmarkStart w:id="408" w:name="_Toc147936054"/>
      <w:r w:rsidRPr="00E16D91">
        <w:rPr>
          <w:b w:val="0"/>
          <w:bCs/>
          <w:sz w:val="28"/>
          <w:szCs w:val="20"/>
        </w:rPr>
        <w:t>Note:</w:t>
      </w:r>
      <w:bookmarkEnd w:id="405"/>
      <w:bookmarkEnd w:id="406"/>
      <w:bookmarkEnd w:id="407"/>
      <w:bookmarkEnd w:id="408"/>
    </w:p>
    <w:p w14:paraId="12645936" w14:textId="77777777" w:rsidR="00E16D91" w:rsidRDefault="00E16D91">
      <w:pPr>
        <w:pStyle w:val="normaltext"/>
        <w:numPr>
          <w:ilvl w:val="0"/>
          <w:numId w:val="19"/>
        </w:numPr>
      </w:pPr>
      <w:r>
        <w:t xml:space="preserve">Proposals for projects taking place </w:t>
      </w:r>
      <w:r w:rsidRPr="00D00B10">
        <w:t xml:space="preserve">on </w:t>
      </w:r>
      <w:proofErr w:type="gramStart"/>
      <w:r w:rsidRPr="00D00B10">
        <w:t>Homes</w:t>
      </w:r>
      <w:proofErr w:type="gramEnd"/>
      <w:r w:rsidRPr="00D00B10">
        <w:t xml:space="preserve"> Victoria land must include a maintenance plan</w:t>
      </w:r>
      <w:r>
        <w:t xml:space="preserve"> for the new infrastructure after completion</w:t>
      </w:r>
      <w:r w:rsidRPr="00EC5563">
        <w:t xml:space="preserve"> </w:t>
      </w:r>
    </w:p>
    <w:p w14:paraId="2EBF20C5" w14:textId="77777777" w:rsidR="00E16D91" w:rsidRDefault="00E16D91">
      <w:pPr>
        <w:pStyle w:val="normaltext"/>
        <w:numPr>
          <w:ilvl w:val="0"/>
          <w:numId w:val="19"/>
        </w:numPr>
      </w:pPr>
      <w:r w:rsidRPr="00EC5563">
        <w:t>Subject to project scope and scale, Homes Victoria may reserve the right to manage projects on Homes Victoria-owned land.</w:t>
      </w:r>
    </w:p>
    <w:p w14:paraId="23BE8FEC" w14:textId="77777777" w:rsidR="00E16D91" w:rsidRDefault="00E16D91" w:rsidP="00E16D91">
      <w:pPr>
        <w:pStyle w:val="normaltext"/>
      </w:pPr>
    </w:p>
    <w:p w14:paraId="597F0121" w14:textId="0F1A3C50" w:rsidR="006C0D78" w:rsidRDefault="006C0D78" w:rsidP="00DB5175">
      <w:pPr>
        <w:pStyle w:val="Style2"/>
      </w:pPr>
      <w:bookmarkStart w:id="409" w:name="_Toc144375863"/>
      <w:bookmarkStart w:id="410" w:name="_Toc144385472"/>
      <w:bookmarkStart w:id="411" w:name="_Toc147227113"/>
      <w:bookmarkStart w:id="412" w:name="_Toc147348884"/>
      <w:bookmarkStart w:id="413" w:name="_Toc147349421"/>
      <w:bookmarkStart w:id="414" w:name="_Toc147349591"/>
      <w:bookmarkStart w:id="415" w:name="_Toc147396251"/>
      <w:bookmarkStart w:id="416" w:name="_Toc147396409"/>
      <w:bookmarkStart w:id="417" w:name="_Toc147918687"/>
      <w:bookmarkStart w:id="418" w:name="_Toc147933922"/>
      <w:bookmarkStart w:id="419" w:name="_Toc147936055"/>
      <w:r>
        <w:lastRenderedPageBreak/>
        <w:t>WHAT CAN’T BE FUNDED?</w:t>
      </w:r>
      <w:bookmarkEnd w:id="409"/>
      <w:bookmarkEnd w:id="410"/>
      <w:bookmarkEnd w:id="411"/>
      <w:bookmarkEnd w:id="412"/>
      <w:bookmarkEnd w:id="413"/>
      <w:bookmarkEnd w:id="414"/>
      <w:bookmarkEnd w:id="415"/>
      <w:bookmarkEnd w:id="416"/>
      <w:bookmarkEnd w:id="417"/>
      <w:bookmarkEnd w:id="418"/>
      <w:bookmarkEnd w:id="419"/>
      <w:r>
        <w:t xml:space="preserve">   </w:t>
      </w:r>
    </w:p>
    <w:p w14:paraId="7C8C5F4B" w14:textId="066BD61B" w:rsidR="002845DE" w:rsidRDefault="002845DE" w:rsidP="002845DE">
      <w:pPr>
        <w:pStyle w:val="normaltext"/>
      </w:pPr>
      <w:r>
        <w:t xml:space="preserve">Funding for Community Infrastructure Grants cannot be used to cover: </w:t>
      </w:r>
    </w:p>
    <w:p w14:paraId="2E6A2BE0" w14:textId="77777777" w:rsidR="009A4D6F" w:rsidRDefault="009A4D6F" w:rsidP="006C0D78">
      <w:pPr>
        <w:pStyle w:val="normaltext"/>
        <w:ind w:left="8" w:right="-65" w:firstLine="0"/>
        <w:sectPr w:rsidR="009A4D6F" w:rsidSect="00794E21">
          <w:type w:val="continuous"/>
          <w:pgSz w:w="11899" w:h="16845" w:code="9"/>
          <w:pgMar w:top="1440" w:right="737" w:bottom="1440" w:left="737" w:header="595" w:footer="539" w:gutter="0"/>
          <w:cols w:space="720"/>
        </w:sectPr>
      </w:pPr>
    </w:p>
    <w:p w14:paraId="483302F1" w14:textId="77777777" w:rsidR="009A4D6F" w:rsidRDefault="009A4D6F" w:rsidP="006C0D78">
      <w:pPr>
        <w:pStyle w:val="normaltext"/>
        <w:ind w:left="8" w:right="-65" w:firstLine="0"/>
      </w:pPr>
    </w:p>
    <w:p w14:paraId="3A220738" w14:textId="77777777" w:rsidR="009A4D6F" w:rsidRDefault="009A4D6F" w:rsidP="006C0D78">
      <w:pPr>
        <w:pStyle w:val="normaltext"/>
        <w:numPr>
          <w:ilvl w:val="0"/>
          <w:numId w:val="1"/>
        </w:numPr>
        <w:ind w:right="-65"/>
        <w:sectPr w:rsidR="009A4D6F" w:rsidSect="00794E21">
          <w:type w:val="continuous"/>
          <w:pgSz w:w="11899" w:h="16845" w:code="9"/>
          <w:pgMar w:top="1440" w:right="737" w:bottom="1440" w:left="737" w:header="595" w:footer="539" w:gutter="0"/>
          <w:cols w:space="720"/>
        </w:sectPr>
      </w:pPr>
    </w:p>
    <w:p w14:paraId="5D0075C3" w14:textId="77777777" w:rsidR="006C0D78" w:rsidRDefault="006C0D78">
      <w:pPr>
        <w:pStyle w:val="normaltext"/>
        <w:numPr>
          <w:ilvl w:val="0"/>
          <w:numId w:val="20"/>
        </w:numPr>
        <w:ind w:right="-65"/>
      </w:pPr>
      <w:r>
        <w:t xml:space="preserve">Projects that do not align with these guidelines </w:t>
      </w:r>
    </w:p>
    <w:p w14:paraId="75B2A9DB" w14:textId="44E03574" w:rsidR="006C0D78" w:rsidRDefault="006C0D78">
      <w:pPr>
        <w:pStyle w:val="normaltext"/>
        <w:numPr>
          <w:ilvl w:val="0"/>
          <w:numId w:val="20"/>
        </w:numPr>
        <w:ind w:right="-65"/>
      </w:pPr>
      <w:r>
        <w:t xml:space="preserve">Projects that take place outside the North Richmond Precinct </w:t>
      </w:r>
    </w:p>
    <w:p w14:paraId="5A233A06" w14:textId="61225FBD" w:rsidR="001D5145" w:rsidRDefault="001D5145">
      <w:pPr>
        <w:pStyle w:val="normaltext"/>
        <w:numPr>
          <w:ilvl w:val="0"/>
          <w:numId w:val="20"/>
        </w:numPr>
        <w:ind w:right="-65"/>
      </w:pPr>
      <w:r>
        <w:t>Applications from individual small businesses</w:t>
      </w:r>
    </w:p>
    <w:p w14:paraId="0E1D6B40" w14:textId="704B1126" w:rsidR="007B3D1C" w:rsidRDefault="00596D4C">
      <w:pPr>
        <w:pStyle w:val="normaltext"/>
        <w:numPr>
          <w:ilvl w:val="0"/>
          <w:numId w:val="20"/>
        </w:numPr>
        <w:ind w:right="-65"/>
      </w:pPr>
      <w:r>
        <w:t>Re</w:t>
      </w:r>
      <w:r w:rsidR="0011710A">
        <w:t>search projects</w:t>
      </w:r>
      <w:r w:rsidR="007B3D1C">
        <w:t xml:space="preserve"> </w:t>
      </w:r>
    </w:p>
    <w:p w14:paraId="622B259A" w14:textId="77777777" w:rsidR="006C0D78" w:rsidRDefault="006C0D78">
      <w:pPr>
        <w:pStyle w:val="normaltext"/>
        <w:numPr>
          <w:ilvl w:val="0"/>
          <w:numId w:val="20"/>
        </w:numPr>
        <w:ind w:right="-65"/>
      </w:pPr>
      <w:r>
        <w:t xml:space="preserve">Service mapping </w:t>
      </w:r>
    </w:p>
    <w:p w14:paraId="2C4E6647" w14:textId="0CCED33A" w:rsidR="006C0D78" w:rsidRDefault="006C0D78">
      <w:pPr>
        <w:pStyle w:val="normaltext"/>
        <w:numPr>
          <w:ilvl w:val="0"/>
          <w:numId w:val="20"/>
        </w:numPr>
        <w:ind w:right="-65"/>
      </w:pPr>
      <w:r>
        <w:t>Service needs analysis</w:t>
      </w:r>
    </w:p>
    <w:p w14:paraId="56B689C2" w14:textId="5FFEFE8B" w:rsidR="006C0D78" w:rsidRDefault="006C0D78">
      <w:pPr>
        <w:pStyle w:val="normaltext"/>
        <w:numPr>
          <w:ilvl w:val="0"/>
          <w:numId w:val="20"/>
        </w:numPr>
        <w:ind w:right="-65"/>
      </w:pPr>
      <w:r>
        <w:t xml:space="preserve">Service planning </w:t>
      </w:r>
    </w:p>
    <w:p w14:paraId="33CFBAC2" w14:textId="2F384E02" w:rsidR="006C0D78" w:rsidRDefault="006C0D78">
      <w:pPr>
        <w:pStyle w:val="normaltext"/>
        <w:numPr>
          <w:ilvl w:val="0"/>
          <w:numId w:val="20"/>
        </w:numPr>
        <w:ind w:right="-65"/>
      </w:pPr>
      <w:r>
        <w:t xml:space="preserve">Community consultation </w:t>
      </w:r>
    </w:p>
    <w:p w14:paraId="00E6B0B3" w14:textId="38D594A9" w:rsidR="006C0D78" w:rsidRPr="004834ED" w:rsidRDefault="006C0D78">
      <w:pPr>
        <w:pStyle w:val="normaltext"/>
        <w:numPr>
          <w:ilvl w:val="0"/>
          <w:numId w:val="20"/>
        </w:numPr>
        <w:ind w:right="-65"/>
      </w:pPr>
      <w:r w:rsidRPr="004834ED">
        <w:t>Projects that are the</w:t>
      </w:r>
      <w:r>
        <w:t xml:space="preserve"> funding </w:t>
      </w:r>
      <w:r w:rsidRPr="004834ED">
        <w:t xml:space="preserve">responsibility of other government </w:t>
      </w:r>
      <w:r>
        <w:t>d</w:t>
      </w:r>
      <w:r w:rsidRPr="004834ED">
        <w:t>epartments or levels of government</w:t>
      </w:r>
    </w:p>
    <w:p w14:paraId="2B05A953" w14:textId="47D77483" w:rsidR="006C0D78" w:rsidRDefault="006C0D78">
      <w:pPr>
        <w:pStyle w:val="normaltext"/>
        <w:numPr>
          <w:ilvl w:val="0"/>
          <w:numId w:val="21"/>
        </w:numPr>
        <w:ind w:right="-65"/>
      </w:pPr>
      <w:r>
        <w:t xml:space="preserve">Projects that have already started or have been completed </w:t>
      </w:r>
    </w:p>
    <w:p w14:paraId="133D92B6" w14:textId="56CAAFD2" w:rsidR="006C0D78" w:rsidRDefault="006C0D78">
      <w:pPr>
        <w:pStyle w:val="normaltext"/>
        <w:numPr>
          <w:ilvl w:val="0"/>
          <w:numId w:val="21"/>
        </w:numPr>
        <w:ind w:right="-65"/>
      </w:pPr>
      <w:r>
        <w:t>Purchase of land</w:t>
      </w:r>
    </w:p>
    <w:p w14:paraId="3C31F8C4" w14:textId="78A57353" w:rsidR="006C0D78" w:rsidRDefault="006C0D78">
      <w:pPr>
        <w:pStyle w:val="normaltext"/>
        <w:numPr>
          <w:ilvl w:val="0"/>
          <w:numId w:val="21"/>
        </w:numPr>
        <w:ind w:right="-65"/>
      </w:pPr>
      <w:r>
        <w:t>Items and expenses that are part of an organisation’s core business or normal operating expenses, including salaries, insurance, utilities</w:t>
      </w:r>
    </w:p>
    <w:p w14:paraId="640720B7" w14:textId="43B486AA" w:rsidR="008B3333" w:rsidRDefault="008B3333">
      <w:pPr>
        <w:pStyle w:val="normaltext"/>
        <w:numPr>
          <w:ilvl w:val="0"/>
          <w:numId w:val="21"/>
        </w:numPr>
        <w:ind w:right="-65"/>
      </w:pPr>
      <w:r>
        <w:t xml:space="preserve">Refurbishments and improvements to businesses, for example shopfronts (facades), </w:t>
      </w:r>
      <w:r w:rsidR="00CD79DC">
        <w:t>fit outs</w:t>
      </w:r>
      <w:r>
        <w:t xml:space="preserve"> </w:t>
      </w:r>
    </w:p>
    <w:p w14:paraId="64215294" w14:textId="6423F773" w:rsidR="006C0D78" w:rsidRDefault="006C0D78">
      <w:pPr>
        <w:pStyle w:val="normaltext"/>
        <w:numPr>
          <w:ilvl w:val="0"/>
          <w:numId w:val="21"/>
        </w:numPr>
        <w:ind w:right="-65"/>
      </w:pPr>
      <w:r>
        <w:t>Repair works to broken items and equipment</w:t>
      </w:r>
    </w:p>
    <w:p w14:paraId="6D69D1FA" w14:textId="77777777" w:rsidR="006C0D78" w:rsidRDefault="006C0D78">
      <w:pPr>
        <w:pStyle w:val="normaltext"/>
        <w:numPr>
          <w:ilvl w:val="0"/>
          <w:numId w:val="21"/>
        </w:numPr>
        <w:ind w:right="-65"/>
      </w:pPr>
      <w:r>
        <w:t xml:space="preserve">Equipment and appliances including barbeques, dishwashers, commercial kitchen equipment </w:t>
      </w:r>
    </w:p>
    <w:p w14:paraId="0FA95856" w14:textId="4AA33718" w:rsidR="006C0D78" w:rsidRDefault="006C0D78">
      <w:pPr>
        <w:pStyle w:val="normaltext"/>
        <w:numPr>
          <w:ilvl w:val="0"/>
          <w:numId w:val="21"/>
        </w:numPr>
        <w:ind w:right="-65"/>
      </w:pPr>
      <w:r w:rsidRPr="004834ED">
        <w:t xml:space="preserve">Projects that cannot be delivered by </w:t>
      </w:r>
      <w:r w:rsidR="000D4B03" w:rsidRPr="000D4B03">
        <w:t>30 June 2025</w:t>
      </w:r>
      <w:r w:rsidR="005A0447">
        <w:t>.</w:t>
      </w:r>
      <w:r w:rsidR="001E77CD">
        <w:t xml:space="preserve"> </w:t>
      </w:r>
    </w:p>
    <w:p w14:paraId="467BB6D3" w14:textId="77777777" w:rsidR="009A4D6F" w:rsidRDefault="009A4D6F" w:rsidP="006C0D78">
      <w:pPr>
        <w:sectPr w:rsidR="009A4D6F" w:rsidSect="009A4D6F">
          <w:type w:val="continuous"/>
          <w:pgSz w:w="11899" w:h="16845" w:code="9"/>
          <w:pgMar w:top="1440" w:right="737" w:bottom="1440" w:left="737" w:header="595" w:footer="539" w:gutter="0"/>
          <w:cols w:num="2" w:space="720"/>
        </w:sectPr>
      </w:pPr>
    </w:p>
    <w:p w14:paraId="6EAEA019" w14:textId="41199196" w:rsidR="006C0D78" w:rsidRDefault="006C0D78" w:rsidP="006C0D78"/>
    <w:p w14:paraId="4F50818C" w14:textId="4FCBA5B8" w:rsidR="00C05D31" w:rsidRDefault="002160B0">
      <w:pPr>
        <w:spacing w:after="160" w:line="259" w:lineRule="auto"/>
        <w:ind w:left="0" w:firstLine="0"/>
        <w:rPr>
          <w:b w:val="0"/>
          <w:color w:val="00BED2"/>
          <w:sz w:val="44"/>
        </w:rPr>
      </w:pPr>
      <w:bookmarkStart w:id="420" w:name="_Toc144375865"/>
      <w:bookmarkStart w:id="421" w:name="_Toc144385474"/>
      <w:r>
        <w:rPr>
          <w:b w:val="0"/>
          <w:noProof/>
          <w:color w:val="AACF5A"/>
          <w:sz w:val="66"/>
          <w:shd w:val="clear" w:color="auto" w:fill="E6E6E6"/>
        </w:rPr>
        <w:drawing>
          <wp:anchor distT="0" distB="0" distL="114300" distR="114300" simplePos="0" relativeHeight="251658261" behindDoc="1" locked="0" layoutInCell="1" allowOverlap="1" wp14:anchorId="77FED3A0" wp14:editId="449D1673">
            <wp:simplePos x="0" y="0"/>
            <wp:positionH relativeFrom="margin">
              <wp:align>center</wp:align>
            </wp:positionH>
            <wp:positionV relativeFrom="paragraph">
              <wp:posOffset>967961</wp:posOffset>
            </wp:positionV>
            <wp:extent cx="6141085" cy="3330575"/>
            <wp:effectExtent l="19050" t="19050" r="12065" b="22225"/>
            <wp:wrapTight wrapText="bothSides">
              <wp:wrapPolygon edited="0">
                <wp:start x="-67" y="-124"/>
                <wp:lineTo x="-67" y="21621"/>
                <wp:lineTo x="21575" y="21621"/>
                <wp:lineTo x="21575" y="-124"/>
                <wp:lineTo x="-67" y="-124"/>
              </wp:wrapPolygon>
            </wp:wrapTight>
            <wp:docPr id="96" name="Picture 9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 name="Picture 96">
                      <a:extLst>
                        <a:ext uri="{C183D7F6-B498-43B3-948B-1728B52AA6E4}">
                          <adec:decorative xmlns:adec="http://schemas.microsoft.com/office/drawing/2017/decorative" val="1"/>
                        </a:ext>
                      </a:extLst>
                    </pic:cNvPr>
                    <pic:cNvPicPr/>
                  </pic:nvPicPr>
                  <pic:blipFill rotWithShape="1">
                    <a:blip r:embed="rId44" cstate="print">
                      <a:extLst>
                        <a:ext uri="{BEBA8EAE-BF5A-486C-A8C5-ECC9F3942E4B}">
                          <a14:imgProps xmlns:a14="http://schemas.microsoft.com/office/drawing/2010/main">
                            <a14:imgLayer r:embed="rId45">
                              <a14:imgEffect>
                                <a14:saturation sat="0"/>
                              </a14:imgEffect>
                              <a14:imgEffect>
                                <a14:brightnessContrast contrast="-20000"/>
                              </a14:imgEffect>
                            </a14:imgLayer>
                          </a14:imgProps>
                        </a:ext>
                        <a:ext uri="{28A0092B-C50C-407E-A947-70E740481C1C}">
                          <a14:useLocalDpi xmlns:a14="http://schemas.microsoft.com/office/drawing/2010/main" val="0"/>
                        </a:ext>
                      </a:extLst>
                    </a:blip>
                    <a:srcRect l="53" t="916" r="25263" b="9297"/>
                    <a:stretch/>
                  </pic:blipFill>
                  <pic:spPr bwMode="auto">
                    <a:xfrm>
                      <a:off x="0" y="0"/>
                      <a:ext cx="6141085" cy="3330575"/>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6C0D78">
        <w:br w:type="page"/>
      </w:r>
    </w:p>
    <w:p w14:paraId="51E3C8FE" w14:textId="05B78A10" w:rsidR="004A5453" w:rsidRDefault="004A5453" w:rsidP="00EC5563">
      <w:pPr>
        <w:pStyle w:val="Style2"/>
      </w:pPr>
      <w:bookmarkStart w:id="422" w:name="_Toc147348885"/>
      <w:bookmarkStart w:id="423" w:name="_Toc147349422"/>
      <w:bookmarkStart w:id="424" w:name="_Toc147349592"/>
      <w:bookmarkStart w:id="425" w:name="_Toc147396252"/>
      <w:bookmarkStart w:id="426" w:name="_Toc147396410"/>
      <w:bookmarkStart w:id="427" w:name="_Toc147918688"/>
      <w:bookmarkStart w:id="428" w:name="_Toc147933923"/>
      <w:bookmarkStart w:id="429" w:name="_Toc147936056"/>
      <w:r>
        <w:lastRenderedPageBreak/>
        <w:t>PAYMENT GUIDE</w:t>
      </w:r>
      <w:bookmarkEnd w:id="420"/>
      <w:bookmarkEnd w:id="421"/>
      <w:bookmarkEnd w:id="422"/>
      <w:bookmarkEnd w:id="423"/>
      <w:bookmarkEnd w:id="424"/>
      <w:bookmarkEnd w:id="425"/>
      <w:bookmarkEnd w:id="426"/>
      <w:bookmarkEnd w:id="427"/>
      <w:bookmarkEnd w:id="428"/>
      <w:bookmarkEnd w:id="429"/>
    </w:p>
    <w:p w14:paraId="27548F64" w14:textId="259BFE40" w:rsidR="00A038DD" w:rsidRPr="004D6350" w:rsidRDefault="009B2B43" w:rsidP="00EC5563">
      <w:pPr>
        <w:pStyle w:val="Style2"/>
        <w:rPr>
          <w:b w:val="0"/>
          <w:bCs/>
          <w:sz w:val="28"/>
          <w:szCs w:val="20"/>
        </w:rPr>
      </w:pPr>
      <w:bookmarkStart w:id="430" w:name="_Toc147918689"/>
      <w:bookmarkStart w:id="431" w:name="_Toc147933924"/>
      <w:bookmarkStart w:id="432" w:name="_Toc147935697"/>
      <w:bookmarkStart w:id="433" w:name="_Toc147936057"/>
      <w:r w:rsidRPr="004D6350">
        <w:rPr>
          <w:b w:val="0"/>
          <w:bCs/>
          <w:sz w:val="28"/>
          <w:szCs w:val="20"/>
        </w:rPr>
        <w:t xml:space="preserve">Community </w:t>
      </w:r>
      <w:r w:rsidR="00A038DD" w:rsidRPr="004D6350">
        <w:rPr>
          <w:b w:val="0"/>
          <w:bCs/>
          <w:sz w:val="28"/>
          <w:szCs w:val="20"/>
        </w:rPr>
        <w:t>Infrastructure Planning Grants</w:t>
      </w:r>
      <w:bookmarkEnd w:id="430"/>
      <w:bookmarkEnd w:id="431"/>
      <w:bookmarkEnd w:id="432"/>
      <w:bookmarkEnd w:id="433"/>
      <w:r w:rsidR="00A038DD" w:rsidRPr="004D6350">
        <w:rPr>
          <w:b w:val="0"/>
          <w:bCs/>
          <w:sz w:val="28"/>
          <w:szCs w:val="20"/>
        </w:rPr>
        <w:t xml:space="preserve"> </w:t>
      </w:r>
    </w:p>
    <w:p w14:paraId="03A0A6A9" w14:textId="1C4C3D80" w:rsidR="008D1DAC" w:rsidRDefault="008D1DAC" w:rsidP="008D1DAC">
      <w:pPr>
        <w:pStyle w:val="normaltext"/>
      </w:pPr>
      <w:r>
        <w:t xml:space="preserve">All Infrastructure </w:t>
      </w:r>
      <w:r w:rsidR="009B2B43">
        <w:t xml:space="preserve">Planning </w:t>
      </w:r>
      <w:r>
        <w:t xml:space="preserve">Grant recipients will receive 100 per cent of their grant funding upfront. </w:t>
      </w:r>
    </w:p>
    <w:p w14:paraId="27E0E2AA" w14:textId="77777777" w:rsidR="00364D34" w:rsidRDefault="00364D34" w:rsidP="009B2B43">
      <w:pPr>
        <w:pStyle w:val="Style2"/>
        <w:rPr>
          <w:sz w:val="28"/>
          <w:szCs w:val="20"/>
        </w:rPr>
      </w:pPr>
    </w:p>
    <w:p w14:paraId="3811B436" w14:textId="340B12E6" w:rsidR="009B2B43" w:rsidRPr="004D6350" w:rsidRDefault="009B2B43" w:rsidP="009B2B43">
      <w:pPr>
        <w:pStyle w:val="Style2"/>
        <w:rPr>
          <w:b w:val="0"/>
          <w:bCs/>
          <w:sz w:val="28"/>
          <w:szCs w:val="20"/>
        </w:rPr>
      </w:pPr>
      <w:bookmarkStart w:id="434" w:name="_Toc147918690"/>
      <w:bookmarkStart w:id="435" w:name="_Toc147933925"/>
      <w:bookmarkStart w:id="436" w:name="_Toc147935698"/>
      <w:bookmarkStart w:id="437" w:name="_Toc147936058"/>
      <w:r w:rsidRPr="004D6350">
        <w:rPr>
          <w:b w:val="0"/>
          <w:bCs/>
          <w:sz w:val="28"/>
          <w:szCs w:val="20"/>
        </w:rPr>
        <w:t>Community Infrastructure Capital Works Grants</w:t>
      </w:r>
      <w:bookmarkEnd w:id="434"/>
      <w:bookmarkEnd w:id="435"/>
      <w:bookmarkEnd w:id="436"/>
      <w:bookmarkEnd w:id="437"/>
      <w:r w:rsidRPr="004D6350">
        <w:rPr>
          <w:b w:val="0"/>
          <w:bCs/>
          <w:sz w:val="28"/>
          <w:szCs w:val="20"/>
        </w:rPr>
        <w:t xml:space="preserve"> </w:t>
      </w:r>
    </w:p>
    <w:p w14:paraId="7FB49387" w14:textId="6AFD3F0A" w:rsidR="004A5453" w:rsidRDefault="00D22C56" w:rsidP="00282DB7">
      <w:pPr>
        <w:pStyle w:val="normaltext"/>
      </w:pPr>
      <w:r w:rsidRPr="009B7D9A">
        <w:rPr>
          <w:b/>
          <w:bCs/>
          <w:color w:val="0072CE"/>
          <w:sz w:val="24"/>
          <w:szCs w:val="28"/>
        </w:rPr>
        <w:t>25%</w:t>
      </w:r>
      <w:r w:rsidRPr="009B7D9A">
        <w:rPr>
          <w:color w:val="0072CE"/>
          <w:sz w:val="32"/>
          <w:szCs w:val="36"/>
        </w:rPr>
        <w:t xml:space="preserve"> </w:t>
      </w:r>
      <w:r>
        <w:t xml:space="preserve">of </w:t>
      </w:r>
      <w:r w:rsidR="00727753">
        <w:t xml:space="preserve">your </w:t>
      </w:r>
      <w:r>
        <w:t xml:space="preserve">total </w:t>
      </w:r>
      <w:r w:rsidR="00727753">
        <w:t xml:space="preserve">grant </w:t>
      </w:r>
      <w:r>
        <w:t xml:space="preserve">funding </w:t>
      </w:r>
      <w:r w:rsidR="00727753">
        <w:t xml:space="preserve">is </w:t>
      </w:r>
      <w:r>
        <w:t xml:space="preserve">available </w:t>
      </w:r>
      <w:r w:rsidR="003C060A">
        <w:t xml:space="preserve">once </w:t>
      </w:r>
      <w:r w:rsidR="00FD4F78">
        <w:t xml:space="preserve">you have signed your funding agreement </w:t>
      </w:r>
    </w:p>
    <w:p w14:paraId="25D78C78" w14:textId="77777777" w:rsidR="00FD4F78" w:rsidRDefault="00FD4F78" w:rsidP="00282DB7">
      <w:pPr>
        <w:pStyle w:val="normaltext"/>
        <w:rPr>
          <w:b/>
          <w:bCs/>
          <w:color w:val="auto"/>
          <w:sz w:val="28"/>
          <w:szCs w:val="32"/>
        </w:rPr>
      </w:pPr>
      <w:r w:rsidRPr="009B7D9A">
        <w:rPr>
          <w:b/>
          <w:color w:val="0072CE"/>
          <w:sz w:val="24"/>
          <w:szCs w:val="24"/>
        </w:rPr>
        <w:t>65%</w:t>
      </w:r>
      <w:r w:rsidR="00727753" w:rsidRPr="009B7D9A">
        <w:rPr>
          <w:b/>
          <w:bCs/>
          <w:color w:val="0072CE"/>
          <w:sz w:val="24"/>
          <w:szCs w:val="28"/>
        </w:rPr>
        <w:t xml:space="preserve"> </w:t>
      </w:r>
      <w:r w:rsidR="00727753" w:rsidRPr="00727753">
        <w:rPr>
          <w:color w:val="auto"/>
          <w:szCs w:val="21"/>
        </w:rPr>
        <w:t>will be paid based on milestone deliverables</w:t>
      </w:r>
      <w:r w:rsidR="00727753" w:rsidRPr="00727753">
        <w:rPr>
          <w:b/>
          <w:bCs/>
          <w:color w:val="auto"/>
          <w:sz w:val="28"/>
          <w:szCs w:val="32"/>
        </w:rPr>
        <w:t xml:space="preserve"> </w:t>
      </w:r>
    </w:p>
    <w:p w14:paraId="50F015E4" w14:textId="4F017976" w:rsidR="00727753" w:rsidRDefault="007563AA" w:rsidP="00282DB7">
      <w:pPr>
        <w:pStyle w:val="normaltext"/>
        <w:tabs>
          <w:tab w:val="left" w:pos="567"/>
        </w:tabs>
      </w:pPr>
      <w:r w:rsidRPr="009B7D9A">
        <w:rPr>
          <w:b/>
          <w:bCs/>
          <w:color w:val="0072CE"/>
          <w:sz w:val="24"/>
          <w:szCs w:val="24"/>
        </w:rPr>
        <w:tab/>
      </w:r>
      <w:r w:rsidR="00727753" w:rsidRPr="009B7D9A">
        <w:rPr>
          <w:b/>
          <w:bCs/>
          <w:color w:val="0072CE"/>
          <w:sz w:val="24"/>
          <w:szCs w:val="24"/>
        </w:rPr>
        <w:t>10%</w:t>
      </w:r>
      <w:r w:rsidR="00727753" w:rsidRPr="009B7D9A">
        <w:rPr>
          <w:b/>
          <w:bCs/>
          <w:color w:val="0072CE"/>
          <w:sz w:val="24"/>
          <w:szCs w:val="28"/>
        </w:rPr>
        <w:t xml:space="preserve"> </w:t>
      </w:r>
      <w:r w:rsidR="00B52DF2" w:rsidRPr="00B52DF2">
        <w:rPr>
          <w:color w:val="auto"/>
          <w:szCs w:val="21"/>
        </w:rPr>
        <w:t>of your funding will be paid</w:t>
      </w:r>
      <w:r w:rsidR="00B52DF2" w:rsidRPr="00B52DF2">
        <w:rPr>
          <w:b/>
          <w:bCs/>
          <w:color w:val="auto"/>
          <w:sz w:val="28"/>
          <w:szCs w:val="32"/>
        </w:rPr>
        <w:t xml:space="preserve"> </w:t>
      </w:r>
      <w:r w:rsidR="00B52DF2">
        <w:t xml:space="preserve">following submission of final acquittal report (prepared by the grant </w:t>
      </w:r>
      <w:r w:rsidR="00956D2A">
        <w:t xml:space="preserve">recipient </w:t>
      </w:r>
      <w:r w:rsidR="00B52DF2">
        <w:t>and auspice organisation when applicable).</w:t>
      </w:r>
    </w:p>
    <w:p w14:paraId="18176D33" w14:textId="77777777" w:rsidR="009A4D6F" w:rsidRDefault="009A4D6F" w:rsidP="00425C94">
      <w:pPr>
        <w:pStyle w:val="normaltext"/>
      </w:pPr>
    </w:p>
    <w:p w14:paraId="60FC5FBF" w14:textId="67C57B8C" w:rsidR="004A5453" w:rsidRDefault="004A5453" w:rsidP="004A5453">
      <w:pPr>
        <w:pStyle w:val="normaltext"/>
      </w:pPr>
    </w:p>
    <w:p w14:paraId="31927088" w14:textId="7BE8886B" w:rsidR="00D66E5F" w:rsidRDefault="00D66E5F" w:rsidP="00D66E5F">
      <w:pPr>
        <w:pStyle w:val="Style2"/>
      </w:pPr>
      <w:bookmarkStart w:id="438" w:name="_Toc144375866"/>
      <w:bookmarkStart w:id="439" w:name="_Toc144385475"/>
      <w:bookmarkStart w:id="440" w:name="_Toc147227115"/>
      <w:bookmarkStart w:id="441" w:name="_Toc147348886"/>
      <w:bookmarkStart w:id="442" w:name="_Toc147349423"/>
      <w:bookmarkStart w:id="443" w:name="_Toc147349593"/>
      <w:bookmarkStart w:id="444" w:name="_Toc147396253"/>
      <w:bookmarkStart w:id="445" w:name="_Toc147396411"/>
      <w:bookmarkStart w:id="446" w:name="_Toc147918691"/>
      <w:bookmarkStart w:id="447" w:name="_Toc147933926"/>
      <w:bookmarkStart w:id="448" w:name="_Toc147936059"/>
      <w:r>
        <w:t>MONITORING AND REPORTING</w:t>
      </w:r>
      <w:bookmarkEnd w:id="438"/>
      <w:bookmarkEnd w:id="439"/>
      <w:bookmarkEnd w:id="440"/>
      <w:bookmarkEnd w:id="441"/>
      <w:bookmarkEnd w:id="442"/>
      <w:bookmarkEnd w:id="443"/>
      <w:bookmarkEnd w:id="444"/>
      <w:bookmarkEnd w:id="445"/>
      <w:bookmarkEnd w:id="446"/>
      <w:bookmarkEnd w:id="447"/>
      <w:bookmarkEnd w:id="448"/>
      <w:r>
        <w:t xml:space="preserve"> </w:t>
      </w:r>
    </w:p>
    <w:p w14:paraId="57235DAB" w14:textId="77777777" w:rsidR="007563AA" w:rsidRPr="004D6350" w:rsidRDefault="007563AA" w:rsidP="007563AA">
      <w:pPr>
        <w:pStyle w:val="Style2"/>
        <w:rPr>
          <w:b w:val="0"/>
          <w:bCs/>
          <w:sz w:val="28"/>
          <w:szCs w:val="20"/>
        </w:rPr>
      </w:pPr>
      <w:bookmarkStart w:id="449" w:name="_Toc147918692"/>
      <w:bookmarkStart w:id="450" w:name="_Toc147933927"/>
      <w:bookmarkStart w:id="451" w:name="_Toc147935700"/>
      <w:bookmarkStart w:id="452" w:name="_Toc147936060"/>
      <w:r w:rsidRPr="004D6350">
        <w:rPr>
          <w:b w:val="0"/>
          <w:bCs/>
          <w:sz w:val="28"/>
          <w:szCs w:val="20"/>
        </w:rPr>
        <w:t>Community Infrastructure Planning Grants</w:t>
      </w:r>
      <w:bookmarkEnd w:id="449"/>
      <w:bookmarkEnd w:id="450"/>
      <w:bookmarkEnd w:id="451"/>
      <w:bookmarkEnd w:id="452"/>
      <w:r w:rsidRPr="004D6350">
        <w:rPr>
          <w:b w:val="0"/>
          <w:bCs/>
          <w:sz w:val="28"/>
          <w:szCs w:val="20"/>
        </w:rPr>
        <w:t xml:space="preserve"> </w:t>
      </w:r>
    </w:p>
    <w:p w14:paraId="19637F92" w14:textId="66E003B0" w:rsidR="00364D34" w:rsidRPr="00364D34" w:rsidRDefault="00364D34" w:rsidP="00364D34">
      <w:pPr>
        <w:pStyle w:val="normaltext"/>
        <w:rPr>
          <w:color w:val="auto"/>
        </w:rPr>
      </w:pPr>
      <w:r w:rsidRPr="00364D34">
        <w:rPr>
          <w:color w:val="auto"/>
        </w:rPr>
        <w:t xml:space="preserve">Milestones and monitoring </w:t>
      </w:r>
    </w:p>
    <w:p w14:paraId="262604C1" w14:textId="49FF3FED" w:rsidR="007563AA" w:rsidRDefault="007563AA">
      <w:pPr>
        <w:pStyle w:val="normaltext"/>
        <w:numPr>
          <w:ilvl w:val="0"/>
          <w:numId w:val="22"/>
        </w:numPr>
      </w:pPr>
      <w:r>
        <w:t xml:space="preserve">One monitoring / progress meeting between project leads or auspice organisation and the North Richmond Precinct </w:t>
      </w:r>
      <w:r w:rsidR="00282DB7">
        <w:t>T</w:t>
      </w:r>
      <w:r>
        <w:t xml:space="preserve">eam. </w:t>
      </w:r>
    </w:p>
    <w:p w14:paraId="5E5B9E93" w14:textId="77777777" w:rsidR="00364D34" w:rsidRDefault="00282DB7">
      <w:pPr>
        <w:pStyle w:val="normaltext"/>
        <w:numPr>
          <w:ilvl w:val="0"/>
          <w:numId w:val="22"/>
        </w:numPr>
      </w:pPr>
      <w:r>
        <w:t>Business case, including supporting documentation</w:t>
      </w:r>
      <w:r w:rsidR="00364D34">
        <w:t>,</w:t>
      </w:r>
      <w:r>
        <w:t xml:space="preserve"> </w:t>
      </w:r>
      <w:r w:rsidR="007563AA">
        <w:t>must be submitted by 30 June 2024 on a template provided by the North Richmond Precinct Team</w:t>
      </w:r>
    </w:p>
    <w:p w14:paraId="2588C201" w14:textId="77777777" w:rsidR="00364D34" w:rsidRDefault="00364D34" w:rsidP="00364D34">
      <w:pPr>
        <w:pStyle w:val="Style2"/>
        <w:ind w:hanging="8"/>
        <w:rPr>
          <w:sz w:val="28"/>
          <w:szCs w:val="20"/>
        </w:rPr>
      </w:pPr>
    </w:p>
    <w:p w14:paraId="53BBD287" w14:textId="5B1A9310" w:rsidR="00364D34" w:rsidRPr="004D6350" w:rsidRDefault="00364D34" w:rsidP="00364D34">
      <w:pPr>
        <w:pStyle w:val="Style2"/>
        <w:ind w:hanging="8"/>
        <w:rPr>
          <w:b w:val="0"/>
          <w:bCs/>
          <w:sz w:val="28"/>
          <w:szCs w:val="20"/>
        </w:rPr>
      </w:pPr>
      <w:bookmarkStart w:id="453" w:name="_Toc147918693"/>
      <w:bookmarkStart w:id="454" w:name="_Toc147933928"/>
      <w:bookmarkStart w:id="455" w:name="_Toc147935701"/>
      <w:bookmarkStart w:id="456" w:name="_Toc147936061"/>
      <w:r w:rsidRPr="004D6350">
        <w:rPr>
          <w:b w:val="0"/>
          <w:bCs/>
          <w:sz w:val="28"/>
          <w:szCs w:val="20"/>
        </w:rPr>
        <w:t>Community Infrastructure Capital Works Grants</w:t>
      </w:r>
      <w:bookmarkEnd w:id="453"/>
      <w:bookmarkEnd w:id="454"/>
      <w:bookmarkEnd w:id="455"/>
      <w:bookmarkEnd w:id="456"/>
      <w:r w:rsidRPr="004D6350">
        <w:rPr>
          <w:b w:val="0"/>
          <w:bCs/>
          <w:sz w:val="28"/>
          <w:szCs w:val="20"/>
        </w:rPr>
        <w:t xml:space="preserve"> </w:t>
      </w:r>
    </w:p>
    <w:p w14:paraId="65DEC4B8" w14:textId="2865FAAC" w:rsidR="0085584E" w:rsidRPr="00EA2B93" w:rsidRDefault="00EA2B93" w:rsidP="00364D34">
      <w:pPr>
        <w:pStyle w:val="normaltext"/>
        <w:rPr>
          <w:b/>
        </w:rPr>
      </w:pPr>
      <w:bookmarkStart w:id="457" w:name="_Toc143009853"/>
      <w:bookmarkStart w:id="458" w:name="_Toc143076428"/>
      <w:bookmarkStart w:id="459" w:name="_Toc143076508"/>
      <w:bookmarkStart w:id="460" w:name="_Toc143185883"/>
      <w:bookmarkStart w:id="461" w:name="_Toc144375867"/>
      <w:bookmarkStart w:id="462" w:name="_Toc144385476"/>
      <w:bookmarkStart w:id="463" w:name="_Toc147227116"/>
      <w:bookmarkStart w:id="464" w:name="_Toc147348887"/>
      <w:bookmarkStart w:id="465" w:name="_Toc147349424"/>
      <w:bookmarkStart w:id="466" w:name="_Toc147349594"/>
      <w:bookmarkStart w:id="467" w:name="_Toc147396254"/>
      <w:bookmarkStart w:id="468" w:name="_Toc147396412"/>
      <w:r w:rsidRPr="00EA2B93">
        <w:t>Milestones and monitoring</w:t>
      </w:r>
      <w:bookmarkEnd w:id="457"/>
      <w:bookmarkEnd w:id="458"/>
      <w:bookmarkEnd w:id="459"/>
      <w:bookmarkEnd w:id="460"/>
      <w:bookmarkEnd w:id="461"/>
      <w:bookmarkEnd w:id="462"/>
      <w:bookmarkEnd w:id="463"/>
      <w:bookmarkEnd w:id="464"/>
      <w:bookmarkEnd w:id="465"/>
      <w:bookmarkEnd w:id="466"/>
      <w:bookmarkEnd w:id="467"/>
      <w:bookmarkEnd w:id="468"/>
    </w:p>
    <w:p w14:paraId="3E6E9B58" w14:textId="26341C99" w:rsidR="00C110D7" w:rsidRDefault="00966158" w:rsidP="00017C0D">
      <w:pPr>
        <w:pStyle w:val="normaltext"/>
      </w:pPr>
      <w:r>
        <w:t xml:space="preserve">Payments for </w:t>
      </w:r>
      <w:r w:rsidR="002017E1">
        <w:t xml:space="preserve">Community Infrastructure </w:t>
      </w:r>
      <w:r w:rsidR="00364D34">
        <w:t xml:space="preserve">Capital Works </w:t>
      </w:r>
      <w:r>
        <w:t>projects will be structured around deliv</w:t>
      </w:r>
      <w:r w:rsidR="00BD35A9">
        <w:t>ery of</w:t>
      </w:r>
      <w:r w:rsidR="008E680E">
        <w:t xml:space="preserve"> at least two milestones</w:t>
      </w:r>
      <w:r w:rsidR="00BD35A9">
        <w:t xml:space="preserve">. </w:t>
      </w:r>
      <w:r w:rsidR="0004777D">
        <w:t xml:space="preserve">Larger projects may require </w:t>
      </w:r>
      <w:r w:rsidR="00005814">
        <w:t>additional</w:t>
      </w:r>
      <w:r w:rsidR="00D817F5">
        <w:t xml:space="preserve"> </w:t>
      </w:r>
      <w:r w:rsidR="0052579E">
        <w:t>milestones</w:t>
      </w:r>
      <w:r w:rsidR="006B3161">
        <w:t xml:space="preserve">. </w:t>
      </w:r>
      <w:r w:rsidR="00D817F5">
        <w:t xml:space="preserve">Milestone deliverables will be </w:t>
      </w:r>
      <w:r w:rsidR="00033423">
        <w:t>negotiated between the department and project lead / auspice organisation</w:t>
      </w:r>
      <w:r w:rsidR="00485979">
        <w:t>.</w:t>
      </w:r>
    </w:p>
    <w:p w14:paraId="6209DD97" w14:textId="77777777" w:rsidR="00F57CC9" w:rsidRDefault="00F57CC9" w:rsidP="007263EF">
      <w:pPr>
        <w:pStyle w:val="normaltext"/>
        <w:spacing w:after="0" w:line="200" w:lineRule="atLeast"/>
      </w:pPr>
    </w:p>
    <w:p w14:paraId="629AD7FA" w14:textId="632F0E44" w:rsidR="00F57CC9" w:rsidRDefault="00553CF9" w:rsidP="002160B0">
      <w:pPr>
        <w:pStyle w:val="normaltext"/>
        <w:rPr>
          <w:b/>
        </w:rPr>
      </w:pPr>
      <w:bookmarkStart w:id="469" w:name="_Toc143009854"/>
      <w:bookmarkStart w:id="470" w:name="_Toc143076429"/>
      <w:bookmarkStart w:id="471" w:name="_Toc143076509"/>
      <w:bookmarkStart w:id="472" w:name="_Toc143185884"/>
      <w:bookmarkStart w:id="473" w:name="_Toc144375868"/>
      <w:bookmarkStart w:id="474" w:name="_Toc144385477"/>
      <w:bookmarkStart w:id="475" w:name="_Toc147227117"/>
      <w:bookmarkStart w:id="476" w:name="_Toc147348888"/>
      <w:bookmarkStart w:id="477" w:name="_Toc147349425"/>
      <w:bookmarkStart w:id="478" w:name="_Toc147349595"/>
      <w:bookmarkStart w:id="479" w:name="_Toc147396255"/>
      <w:bookmarkStart w:id="480" w:name="_Toc147396413"/>
      <w:r>
        <w:t>Final report and financial acquittal</w:t>
      </w:r>
      <w:bookmarkEnd w:id="469"/>
      <w:bookmarkEnd w:id="470"/>
      <w:bookmarkEnd w:id="471"/>
      <w:bookmarkEnd w:id="472"/>
      <w:bookmarkEnd w:id="473"/>
      <w:bookmarkEnd w:id="474"/>
      <w:bookmarkEnd w:id="475"/>
      <w:bookmarkEnd w:id="476"/>
      <w:bookmarkEnd w:id="477"/>
      <w:bookmarkEnd w:id="478"/>
      <w:bookmarkEnd w:id="479"/>
      <w:bookmarkEnd w:id="480"/>
    </w:p>
    <w:p w14:paraId="5602D3F3" w14:textId="2F8B7429" w:rsidR="00961F30" w:rsidRDefault="00521B1C">
      <w:pPr>
        <w:pStyle w:val="normaltext"/>
        <w:numPr>
          <w:ilvl w:val="0"/>
          <w:numId w:val="23"/>
        </w:numPr>
      </w:pPr>
      <w:r>
        <w:t xml:space="preserve"> Detailed final report </w:t>
      </w:r>
      <w:r w:rsidR="00A22A56">
        <w:t xml:space="preserve">(template </w:t>
      </w:r>
      <w:r w:rsidR="00961F30">
        <w:t>will be provided) d</w:t>
      </w:r>
      <w:r>
        <w:t>emonstrating outcomes of funding</w:t>
      </w:r>
    </w:p>
    <w:p w14:paraId="3E39A7B7" w14:textId="6789F638" w:rsidR="00521B1C" w:rsidRDefault="00521B1C">
      <w:pPr>
        <w:pStyle w:val="normaltext"/>
        <w:numPr>
          <w:ilvl w:val="0"/>
          <w:numId w:val="23"/>
        </w:numPr>
      </w:pPr>
      <w:r>
        <w:t>Supporting documentation demonstrating project completion e.g., photographs, media</w:t>
      </w:r>
    </w:p>
    <w:p w14:paraId="718CD162" w14:textId="04728A10" w:rsidR="00521B1C" w:rsidRPr="006A4CD4" w:rsidRDefault="00521B1C">
      <w:pPr>
        <w:pStyle w:val="normaltext"/>
        <w:numPr>
          <w:ilvl w:val="0"/>
          <w:numId w:val="23"/>
        </w:numPr>
      </w:pPr>
      <w:r w:rsidRPr="006A4CD4">
        <w:t>Signed declaration certifying that the funding has been used for the intended purpose</w:t>
      </w:r>
    </w:p>
    <w:p w14:paraId="265B085B" w14:textId="59AF5C21" w:rsidR="00521B1C" w:rsidRDefault="00521B1C">
      <w:pPr>
        <w:pStyle w:val="normaltext"/>
        <w:numPr>
          <w:ilvl w:val="0"/>
          <w:numId w:val="23"/>
        </w:numPr>
      </w:pPr>
      <w:r>
        <w:t xml:space="preserve">Detailed evidence of expenditure of grant funds including invoices, receipts, and bank transactions for </w:t>
      </w:r>
      <w:r w:rsidR="00961F30">
        <w:t>all items purch</w:t>
      </w:r>
      <w:r w:rsidR="007263EF">
        <w:t>ased</w:t>
      </w:r>
    </w:p>
    <w:p w14:paraId="16F97D6F" w14:textId="7AC69895" w:rsidR="00521B1C" w:rsidRDefault="00521B1C">
      <w:pPr>
        <w:pStyle w:val="normaltext"/>
        <w:numPr>
          <w:ilvl w:val="0"/>
          <w:numId w:val="23"/>
        </w:numPr>
      </w:pPr>
      <w:r>
        <w:t xml:space="preserve">An audited financial acquittal statement </w:t>
      </w:r>
    </w:p>
    <w:p w14:paraId="73C15E69" w14:textId="02159433" w:rsidR="00893182" w:rsidRDefault="00893182" w:rsidP="00893182">
      <w:pPr>
        <w:pStyle w:val="normaltext"/>
      </w:pPr>
    </w:p>
    <w:p w14:paraId="7417DFA3" w14:textId="77777777" w:rsidR="002160B0" w:rsidRDefault="002160B0">
      <w:pPr>
        <w:spacing w:after="160" w:line="259" w:lineRule="auto"/>
        <w:ind w:left="0" w:firstLine="0"/>
        <w:rPr>
          <w:b w:val="0"/>
          <w:color w:val="00BED2"/>
          <w:sz w:val="32"/>
        </w:rPr>
      </w:pPr>
      <w:bookmarkStart w:id="481" w:name="_Toc144375869"/>
      <w:bookmarkStart w:id="482" w:name="_Toc144385478"/>
      <w:bookmarkStart w:id="483" w:name="_Toc147227118"/>
      <w:bookmarkStart w:id="484" w:name="_Toc147348889"/>
      <w:bookmarkStart w:id="485" w:name="_Toc147349426"/>
      <w:bookmarkStart w:id="486" w:name="_Toc147349596"/>
      <w:bookmarkStart w:id="487" w:name="_Toc147396256"/>
      <w:bookmarkStart w:id="488" w:name="_Toc147396414"/>
      <w:r>
        <w:br w:type="page"/>
      </w:r>
    </w:p>
    <w:p w14:paraId="25F6103D" w14:textId="7D267575" w:rsidR="00C05D31" w:rsidRDefault="00C05D31" w:rsidP="00D119B4">
      <w:pPr>
        <w:pStyle w:val="Style2"/>
      </w:pPr>
      <w:bookmarkStart w:id="489" w:name="planningcriteria"/>
      <w:bookmarkStart w:id="490" w:name="_Toc147918694"/>
      <w:bookmarkStart w:id="491" w:name="_Toc147933929"/>
      <w:bookmarkStart w:id="492" w:name="_Toc147936062"/>
      <w:bookmarkEnd w:id="489"/>
      <w:r>
        <w:lastRenderedPageBreak/>
        <w:t xml:space="preserve">COMMUNITY INFRASTRUCTURE </w:t>
      </w:r>
      <w:r w:rsidR="000B398D">
        <w:t xml:space="preserve">PLANNING </w:t>
      </w:r>
      <w:r>
        <w:t>GRANTS ASSESSMENT CRITERIA</w:t>
      </w:r>
      <w:bookmarkEnd w:id="481"/>
      <w:bookmarkEnd w:id="482"/>
      <w:bookmarkEnd w:id="483"/>
      <w:bookmarkEnd w:id="484"/>
      <w:bookmarkEnd w:id="485"/>
      <w:bookmarkEnd w:id="486"/>
      <w:bookmarkEnd w:id="487"/>
      <w:bookmarkEnd w:id="488"/>
      <w:bookmarkEnd w:id="490"/>
      <w:bookmarkEnd w:id="491"/>
      <w:bookmarkEnd w:id="492"/>
      <w:r>
        <w:t xml:space="preserve"> </w:t>
      </w:r>
    </w:p>
    <w:p w14:paraId="477516D2" w14:textId="71F93FF1" w:rsidR="000F56E0" w:rsidRPr="000F56E0" w:rsidRDefault="000F56E0" w:rsidP="00D119B4">
      <w:pPr>
        <w:pStyle w:val="Style2"/>
        <w:rPr>
          <w:sz w:val="16"/>
          <w:szCs w:val="16"/>
        </w:rPr>
      </w:pPr>
    </w:p>
    <w:p w14:paraId="44F27B8D" w14:textId="77777777" w:rsidR="000F56E0" w:rsidRPr="00DA690C" w:rsidRDefault="000F56E0" w:rsidP="000F56E0">
      <w:pPr>
        <w:pStyle w:val="Body"/>
      </w:pPr>
      <w:r>
        <w:t xml:space="preserve">A copy of the application form questions is available in the </w:t>
      </w:r>
      <w:hyperlink r:id="rId46" w:history="1">
        <w:r w:rsidRPr="000F56E0">
          <w:rPr>
            <w:rStyle w:val="Hyperlink"/>
          </w:rPr>
          <w:t>Resources and Support section of the Precinct website.</w:t>
        </w:r>
      </w:hyperlink>
      <w:r>
        <w:t xml:space="preserve"> </w:t>
      </w:r>
    </w:p>
    <w:p w14:paraId="73820481" w14:textId="77777777" w:rsidR="004D6350" w:rsidRPr="000F56E0" w:rsidRDefault="004D6350" w:rsidP="00291BBC">
      <w:pPr>
        <w:pStyle w:val="Style2"/>
        <w:rPr>
          <w:b w:val="0"/>
          <w:bCs/>
          <w:sz w:val="16"/>
          <w:szCs w:val="16"/>
        </w:rPr>
      </w:pPr>
    </w:p>
    <w:p w14:paraId="60CF751E" w14:textId="50875634" w:rsidR="00CB5213" w:rsidRDefault="004817F4" w:rsidP="00CB5213">
      <w:pPr>
        <w:pStyle w:val="normaltext"/>
        <w:ind w:left="11" w:firstLine="0"/>
      </w:pPr>
      <w:r>
        <w:t>A</w:t>
      </w:r>
      <w:r w:rsidR="00BA5C60">
        <w:t xml:space="preserve">ssessment </w:t>
      </w:r>
      <w:r>
        <w:t xml:space="preserve">of planning grant applications </w:t>
      </w:r>
      <w:r w:rsidR="00BA5C60">
        <w:t>will be merit-based</w:t>
      </w:r>
      <w:r w:rsidR="002D35D0">
        <w:t>.</w:t>
      </w:r>
      <w:r w:rsidR="00CB5213">
        <w:t xml:space="preserve"> </w:t>
      </w:r>
      <w:r w:rsidR="00ED5E5F">
        <w:t>The preliminary business case must include:</w:t>
      </w:r>
    </w:p>
    <w:tbl>
      <w:tblPr>
        <w:tblStyle w:val="TableGrid"/>
        <w:tblW w:w="10214" w:type="dxa"/>
        <w:tblInd w:w="-5" w:type="dxa"/>
        <w:tblLook w:val="04A0" w:firstRow="1" w:lastRow="0" w:firstColumn="1" w:lastColumn="0" w:noHBand="0" w:noVBand="1"/>
      </w:tblPr>
      <w:tblGrid>
        <w:gridCol w:w="2062"/>
        <w:gridCol w:w="6874"/>
        <w:gridCol w:w="1278"/>
      </w:tblGrid>
      <w:tr w:rsidR="00C05D31" w:rsidRPr="000E7F58" w14:paraId="5A0A117D" w14:textId="77777777" w:rsidTr="00CC1B54">
        <w:tc>
          <w:tcPr>
            <w:tcW w:w="2062" w:type="dxa"/>
            <w:tcBorders>
              <w:top w:val="single" w:sz="4" w:space="0" w:color="00BED2"/>
              <w:left w:val="single" w:sz="4" w:space="0" w:color="00BED2"/>
              <w:bottom w:val="single" w:sz="4" w:space="0" w:color="00BED2"/>
              <w:right w:val="single" w:sz="4" w:space="0" w:color="00BED2"/>
            </w:tcBorders>
            <w:shd w:val="clear" w:color="auto" w:fill="0072CE"/>
          </w:tcPr>
          <w:p w14:paraId="6BD9BC50" w14:textId="4A21C972" w:rsidR="00C05D31" w:rsidRPr="00260626" w:rsidRDefault="00CC5DB7">
            <w:pPr>
              <w:pStyle w:val="Style2"/>
              <w:rPr>
                <w:rFonts w:ascii="Arial" w:hAnsi="Arial" w:cs="Arial"/>
                <w:color w:val="FFFFFF" w:themeColor="background1"/>
                <w:sz w:val="22"/>
                <w:szCs w:val="14"/>
              </w:rPr>
            </w:pPr>
            <w:r>
              <w:t xml:space="preserve"> </w:t>
            </w:r>
            <w:r w:rsidR="00C05D31" w:rsidRPr="00260626">
              <w:rPr>
                <w:rFonts w:ascii="Arial" w:hAnsi="Arial" w:cs="Arial"/>
                <w:color w:val="FFFFFF" w:themeColor="background1"/>
                <w:sz w:val="22"/>
                <w:szCs w:val="14"/>
              </w:rPr>
              <w:t>Criteria</w:t>
            </w:r>
          </w:p>
        </w:tc>
        <w:tc>
          <w:tcPr>
            <w:tcW w:w="6874" w:type="dxa"/>
            <w:tcBorders>
              <w:top w:val="single" w:sz="4" w:space="0" w:color="00BED2"/>
              <w:left w:val="single" w:sz="4" w:space="0" w:color="00BED2"/>
              <w:bottom w:val="single" w:sz="4" w:space="0" w:color="00BED2"/>
              <w:right w:val="single" w:sz="4" w:space="0" w:color="00BED2"/>
            </w:tcBorders>
            <w:shd w:val="clear" w:color="auto" w:fill="0072CE"/>
          </w:tcPr>
          <w:p w14:paraId="1B1A4632" w14:textId="77777777" w:rsidR="00C05D31" w:rsidRPr="00260626" w:rsidRDefault="00C05D31">
            <w:pPr>
              <w:pStyle w:val="Style2"/>
              <w:rPr>
                <w:rFonts w:ascii="Arial" w:hAnsi="Arial" w:cs="Arial"/>
                <w:color w:val="FFFFFF" w:themeColor="background1"/>
                <w:sz w:val="22"/>
                <w:szCs w:val="14"/>
              </w:rPr>
            </w:pPr>
            <w:r w:rsidRPr="00260626">
              <w:rPr>
                <w:rFonts w:ascii="Arial" w:hAnsi="Arial" w:cs="Arial"/>
                <w:color w:val="FFFFFF" w:themeColor="background1"/>
                <w:sz w:val="22"/>
                <w:szCs w:val="14"/>
              </w:rPr>
              <w:t>Demonstration</w:t>
            </w:r>
          </w:p>
        </w:tc>
        <w:tc>
          <w:tcPr>
            <w:tcW w:w="1278" w:type="dxa"/>
            <w:tcBorders>
              <w:top w:val="single" w:sz="4" w:space="0" w:color="00BED2"/>
              <w:left w:val="single" w:sz="4" w:space="0" w:color="00BED2"/>
              <w:bottom w:val="single" w:sz="4" w:space="0" w:color="00BED2"/>
              <w:right w:val="single" w:sz="4" w:space="0" w:color="00BED2"/>
            </w:tcBorders>
            <w:shd w:val="clear" w:color="auto" w:fill="0072CE"/>
          </w:tcPr>
          <w:p w14:paraId="5A03ACD3" w14:textId="05070F5F" w:rsidR="00C05D31" w:rsidRPr="00260626" w:rsidRDefault="002D35D0">
            <w:pPr>
              <w:pStyle w:val="Style2"/>
              <w:rPr>
                <w:rFonts w:ascii="Arial" w:hAnsi="Arial" w:cs="Arial"/>
                <w:color w:val="FFFFFF" w:themeColor="background1"/>
                <w:sz w:val="22"/>
                <w:szCs w:val="14"/>
              </w:rPr>
            </w:pPr>
            <w:r>
              <w:rPr>
                <w:rFonts w:ascii="Arial" w:hAnsi="Arial" w:cs="Arial"/>
                <w:color w:val="FFFFFF" w:themeColor="background1"/>
                <w:sz w:val="22"/>
                <w:szCs w:val="14"/>
              </w:rPr>
              <w:t>Weighting</w:t>
            </w:r>
            <w:r w:rsidR="00C05D31" w:rsidRPr="00260626">
              <w:rPr>
                <w:rFonts w:ascii="Arial" w:hAnsi="Arial" w:cs="Arial"/>
                <w:color w:val="FFFFFF" w:themeColor="background1"/>
                <w:sz w:val="22"/>
                <w:szCs w:val="14"/>
              </w:rPr>
              <w:t xml:space="preserve"> </w:t>
            </w:r>
          </w:p>
        </w:tc>
      </w:tr>
      <w:tr w:rsidR="00CA65F6" w:rsidRPr="000E7F58" w14:paraId="798D2E36" w14:textId="77777777" w:rsidTr="00CC1B54">
        <w:tc>
          <w:tcPr>
            <w:tcW w:w="2062" w:type="dxa"/>
            <w:tcBorders>
              <w:top w:val="single" w:sz="4" w:space="0" w:color="00BED2"/>
              <w:left w:val="single" w:sz="4" w:space="0" w:color="00BED2"/>
              <w:bottom w:val="single" w:sz="4" w:space="0" w:color="00BED2"/>
              <w:right w:val="single" w:sz="4" w:space="0" w:color="00BED2"/>
            </w:tcBorders>
          </w:tcPr>
          <w:p w14:paraId="4F4DC565" w14:textId="0FFF5A6C" w:rsidR="00CA65F6" w:rsidRPr="007E5386" w:rsidRDefault="0060365B" w:rsidP="00CA65F6">
            <w:pPr>
              <w:pStyle w:val="Body"/>
              <w:spacing w:after="80"/>
              <w:rPr>
                <w:szCs w:val="21"/>
              </w:rPr>
            </w:pPr>
            <w:r>
              <w:rPr>
                <w:szCs w:val="21"/>
              </w:rPr>
              <w:t>C</w:t>
            </w:r>
            <w:r w:rsidR="00280EF4">
              <w:rPr>
                <w:szCs w:val="21"/>
              </w:rPr>
              <w:t xml:space="preserve">ommunity need </w:t>
            </w:r>
          </w:p>
        </w:tc>
        <w:tc>
          <w:tcPr>
            <w:tcW w:w="6874" w:type="dxa"/>
            <w:tcBorders>
              <w:top w:val="single" w:sz="4" w:space="0" w:color="00BED2"/>
              <w:left w:val="single" w:sz="4" w:space="0" w:color="00BED2"/>
              <w:bottom w:val="single" w:sz="4" w:space="0" w:color="00BED2"/>
              <w:right w:val="single" w:sz="4" w:space="0" w:color="00BED2"/>
            </w:tcBorders>
          </w:tcPr>
          <w:p w14:paraId="657DF141" w14:textId="33AAFAE4" w:rsidR="00CA65F6" w:rsidRPr="00AB49C4" w:rsidRDefault="00CA65F6">
            <w:pPr>
              <w:pStyle w:val="Body"/>
              <w:numPr>
                <w:ilvl w:val="0"/>
                <w:numId w:val="40"/>
              </w:numPr>
              <w:spacing w:after="80" w:line="240" w:lineRule="auto"/>
              <w:rPr>
                <w:szCs w:val="21"/>
              </w:rPr>
            </w:pPr>
            <w:r w:rsidRPr="00AB49C4">
              <w:rPr>
                <w:szCs w:val="21"/>
              </w:rPr>
              <w:t xml:space="preserve">Evidence that demonstrates your proposal responds to a clear community need </w:t>
            </w:r>
          </w:p>
          <w:p w14:paraId="2B9D3A8F" w14:textId="77777777" w:rsidR="00CA65F6" w:rsidRDefault="00CA65F6">
            <w:pPr>
              <w:pStyle w:val="Body"/>
              <w:numPr>
                <w:ilvl w:val="0"/>
                <w:numId w:val="40"/>
              </w:numPr>
              <w:spacing w:after="80"/>
              <w:rPr>
                <w:szCs w:val="21"/>
              </w:rPr>
            </w:pPr>
            <w:r>
              <w:rPr>
                <w:szCs w:val="21"/>
              </w:rPr>
              <w:t>Clear explanation of how the project will:</w:t>
            </w:r>
          </w:p>
          <w:p w14:paraId="49DC41A9" w14:textId="77777777" w:rsidR="00CA65F6" w:rsidRDefault="00CA65F6">
            <w:pPr>
              <w:pStyle w:val="Body"/>
              <w:numPr>
                <w:ilvl w:val="1"/>
                <w:numId w:val="41"/>
              </w:numPr>
              <w:spacing w:after="80"/>
              <w:rPr>
                <w:szCs w:val="21"/>
              </w:rPr>
            </w:pPr>
            <w:r>
              <w:rPr>
                <w:szCs w:val="21"/>
              </w:rPr>
              <w:t>Strengthen the capacity of an organisation or group to deliver existing programs</w:t>
            </w:r>
          </w:p>
          <w:p w14:paraId="21CFD5B3" w14:textId="77777777" w:rsidR="00CA65F6" w:rsidRDefault="00CA65F6">
            <w:pPr>
              <w:pStyle w:val="Body"/>
              <w:numPr>
                <w:ilvl w:val="1"/>
                <w:numId w:val="41"/>
              </w:numPr>
              <w:spacing w:after="80"/>
              <w:rPr>
                <w:szCs w:val="21"/>
              </w:rPr>
            </w:pPr>
            <w:r>
              <w:rPr>
                <w:szCs w:val="21"/>
              </w:rPr>
              <w:t>Meet a demonstrated community infrastructure need</w:t>
            </w:r>
          </w:p>
          <w:p w14:paraId="3D45FDAF" w14:textId="77777777" w:rsidR="00CA65F6" w:rsidRDefault="00CA65F6" w:rsidP="00CA65F6">
            <w:pPr>
              <w:pStyle w:val="Body"/>
              <w:spacing w:after="80"/>
              <w:ind w:left="720"/>
              <w:rPr>
                <w:szCs w:val="21"/>
              </w:rPr>
            </w:pPr>
            <w:r>
              <w:rPr>
                <w:szCs w:val="21"/>
              </w:rPr>
              <w:t xml:space="preserve">And / or </w:t>
            </w:r>
          </w:p>
          <w:p w14:paraId="4D4AFDCB" w14:textId="65F29A39" w:rsidR="00CA65F6" w:rsidRPr="004F4F5D" w:rsidRDefault="00CA65F6">
            <w:pPr>
              <w:pStyle w:val="Body"/>
              <w:numPr>
                <w:ilvl w:val="0"/>
                <w:numId w:val="42"/>
              </w:numPr>
              <w:spacing w:after="80" w:line="240" w:lineRule="auto"/>
              <w:rPr>
                <w:sz w:val="2"/>
                <w:szCs w:val="2"/>
              </w:rPr>
            </w:pPr>
            <w:r w:rsidRPr="00AB49C4">
              <w:rPr>
                <w:szCs w:val="21"/>
              </w:rPr>
              <w:t>Provide or generate additional services for the community</w:t>
            </w:r>
          </w:p>
          <w:p w14:paraId="1B8736C4" w14:textId="77777777" w:rsidR="004F4F5D" w:rsidRPr="0066681B" w:rsidRDefault="004F4F5D">
            <w:pPr>
              <w:pStyle w:val="Body"/>
              <w:numPr>
                <w:ilvl w:val="0"/>
                <w:numId w:val="43"/>
              </w:numPr>
              <w:spacing w:after="80"/>
              <w:rPr>
                <w:szCs w:val="21"/>
              </w:rPr>
            </w:pPr>
            <w:r>
              <w:rPr>
                <w:rFonts w:eastAsia="Times New Roman" w:cs="Arial"/>
                <w:szCs w:val="21"/>
                <w:lang w:eastAsia="en-AU"/>
              </w:rPr>
              <w:t>Alignment with one or more of the key priority areas outlined in the Action Plan:</w:t>
            </w:r>
          </w:p>
          <w:p w14:paraId="2D4CB88C" w14:textId="77777777" w:rsidR="004F4F5D" w:rsidRDefault="004F4F5D">
            <w:pPr>
              <w:pStyle w:val="normaltext"/>
              <w:numPr>
                <w:ilvl w:val="1"/>
                <w:numId w:val="44"/>
              </w:numPr>
              <w:spacing w:after="80"/>
            </w:pPr>
            <w:r>
              <w:t xml:space="preserve">Community safety and amenity </w:t>
            </w:r>
          </w:p>
          <w:p w14:paraId="7350A74D" w14:textId="77777777" w:rsidR="004F4F5D" w:rsidRDefault="004F4F5D">
            <w:pPr>
              <w:pStyle w:val="normaltext"/>
              <w:numPr>
                <w:ilvl w:val="1"/>
                <w:numId w:val="44"/>
              </w:numPr>
              <w:spacing w:after="80"/>
            </w:pPr>
            <w:r>
              <w:t xml:space="preserve">Health and wellbeing </w:t>
            </w:r>
          </w:p>
          <w:p w14:paraId="782F2A02" w14:textId="77777777" w:rsidR="004F4F5D" w:rsidRDefault="004F4F5D">
            <w:pPr>
              <w:pStyle w:val="normaltext"/>
              <w:numPr>
                <w:ilvl w:val="1"/>
                <w:numId w:val="44"/>
              </w:numPr>
              <w:spacing w:after="80"/>
            </w:pPr>
            <w:r>
              <w:t>Revitalising the local retail and hospitality scene</w:t>
            </w:r>
          </w:p>
          <w:p w14:paraId="365C821D" w14:textId="77777777" w:rsidR="00CA65F6" w:rsidRPr="0060365B" w:rsidRDefault="004F4F5D">
            <w:pPr>
              <w:pStyle w:val="Body"/>
              <w:numPr>
                <w:ilvl w:val="1"/>
                <w:numId w:val="44"/>
              </w:numPr>
              <w:spacing w:after="80" w:line="240" w:lineRule="auto"/>
              <w:rPr>
                <w:szCs w:val="21"/>
              </w:rPr>
            </w:pPr>
            <w:r>
              <w:t>Creating local job opportunities</w:t>
            </w:r>
          </w:p>
          <w:p w14:paraId="47B92F71" w14:textId="7D2BB55E" w:rsidR="0060365B" w:rsidRPr="00E617E9" w:rsidRDefault="0060365B">
            <w:pPr>
              <w:pStyle w:val="Body"/>
              <w:numPr>
                <w:ilvl w:val="0"/>
                <w:numId w:val="45"/>
              </w:numPr>
              <w:spacing w:after="80"/>
              <w:rPr>
                <w:szCs w:val="21"/>
              </w:rPr>
            </w:pPr>
            <w:r>
              <w:rPr>
                <w:szCs w:val="21"/>
              </w:rPr>
              <w:t>Evidence of community consultation</w:t>
            </w:r>
            <w:r w:rsidR="00764CF6">
              <w:rPr>
                <w:szCs w:val="21"/>
              </w:rPr>
              <w:t>.</w:t>
            </w:r>
          </w:p>
        </w:tc>
        <w:tc>
          <w:tcPr>
            <w:tcW w:w="1278" w:type="dxa"/>
            <w:tcBorders>
              <w:top w:val="single" w:sz="4" w:space="0" w:color="00BED2"/>
              <w:left w:val="single" w:sz="4" w:space="0" w:color="00BED2"/>
              <w:bottom w:val="single" w:sz="4" w:space="0" w:color="00BED2"/>
              <w:right w:val="single" w:sz="4" w:space="0" w:color="00BED2"/>
            </w:tcBorders>
          </w:tcPr>
          <w:p w14:paraId="265DDA51" w14:textId="60BB9EA7" w:rsidR="00CA65F6" w:rsidRPr="007E5386" w:rsidRDefault="00301AE4" w:rsidP="00CA65F6">
            <w:pPr>
              <w:pStyle w:val="Body"/>
              <w:spacing w:after="80" w:line="260" w:lineRule="atLeast"/>
              <w:rPr>
                <w:color w:val="201547"/>
                <w:szCs w:val="21"/>
              </w:rPr>
            </w:pPr>
            <w:r>
              <w:rPr>
                <w:szCs w:val="21"/>
              </w:rPr>
              <w:t>10</w:t>
            </w:r>
            <w:r w:rsidR="00CA65F6">
              <w:rPr>
                <w:szCs w:val="21"/>
              </w:rPr>
              <w:t>%</w:t>
            </w:r>
          </w:p>
        </w:tc>
      </w:tr>
      <w:tr w:rsidR="00280EF4" w:rsidRPr="000E7F58" w14:paraId="6D578D74" w14:textId="77777777" w:rsidTr="00CC1B54">
        <w:tc>
          <w:tcPr>
            <w:tcW w:w="2062" w:type="dxa"/>
            <w:tcBorders>
              <w:top w:val="single" w:sz="4" w:space="0" w:color="00BED2"/>
              <w:left w:val="single" w:sz="4" w:space="0" w:color="00BED2"/>
              <w:bottom w:val="single" w:sz="4" w:space="0" w:color="00BED2"/>
              <w:right w:val="single" w:sz="4" w:space="0" w:color="00BED2"/>
            </w:tcBorders>
          </w:tcPr>
          <w:p w14:paraId="770DC815" w14:textId="09FDC5E4" w:rsidR="00280EF4" w:rsidRDefault="00280EF4" w:rsidP="00CA65F6">
            <w:pPr>
              <w:pStyle w:val="Body"/>
              <w:spacing w:after="80"/>
              <w:rPr>
                <w:szCs w:val="21"/>
              </w:rPr>
            </w:pPr>
            <w:r>
              <w:rPr>
                <w:szCs w:val="21"/>
              </w:rPr>
              <w:t xml:space="preserve">Preliminary </w:t>
            </w:r>
            <w:r w:rsidR="00821E45">
              <w:rPr>
                <w:szCs w:val="21"/>
              </w:rPr>
              <w:t xml:space="preserve">plans </w:t>
            </w:r>
          </w:p>
        </w:tc>
        <w:tc>
          <w:tcPr>
            <w:tcW w:w="6874" w:type="dxa"/>
            <w:tcBorders>
              <w:top w:val="single" w:sz="4" w:space="0" w:color="00BED2"/>
              <w:left w:val="single" w:sz="4" w:space="0" w:color="00BED2"/>
              <w:bottom w:val="single" w:sz="4" w:space="0" w:color="00BED2"/>
              <w:right w:val="single" w:sz="4" w:space="0" w:color="00BED2"/>
            </w:tcBorders>
          </w:tcPr>
          <w:p w14:paraId="4C3B51EA" w14:textId="77777777" w:rsidR="00821E45" w:rsidRPr="00AB49C4" w:rsidRDefault="00821E45" w:rsidP="00821E45">
            <w:pPr>
              <w:pStyle w:val="Body"/>
              <w:numPr>
                <w:ilvl w:val="1"/>
                <w:numId w:val="2"/>
              </w:numPr>
              <w:spacing w:after="80" w:line="240" w:lineRule="auto"/>
              <w:ind w:left="1077"/>
              <w:rPr>
                <w:sz w:val="2"/>
                <w:szCs w:val="2"/>
              </w:rPr>
            </w:pPr>
          </w:p>
          <w:p w14:paraId="1AC26BEE" w14:textId="77777777" w:rsidR="00821E45" w:rsidRDefault="00821E45">
            <w:pPr>
              <w:pStyle w:val="normaltext"/>
              <w:numPr>
                <w:ilvl w:val="0"/>
                <w:numId w:val="46"/>
              </w:numPr>
              <w:ind w:left="360"/>
            </w:pPr>
            <w:r>
              <w:t xml:space="preserve">Detailed designs </w:t>
            </w:r>
          </w:p>
          <w:p w14:paraId="2FB34ED9" w14:textId="77777777" w:rsidR="00821E45" w:rsidRPr="00DC671B" w:rsidRDefault="00821E45">
            <w:pPr>
              <w:pStyle w:val="Body"/>
              <w:numPr>
                <w:ilvl w:val="0"/>
                <w:numId w:val="46"/>
              </w:numPr>
              <w:spacing w:after="80"/>
              <w:ind w:left="360"/>
              <w:rPr>
                <w:i/>
                <w:iCs/>
                <w:szCs w:val="21"/>
              </w:rPr>
            </w:pPr>
            <w:r>
              <w:rPr>
                <w:szCs w:val="21"/>
              </w:rPr>
              <w:t xml:space="preserve">Potential project risks and risk mitigation strategies </w:t>
            </w:r>
          </w:p>
          <w:p w14:paraId="0CE495F4" w14:textId="77777777" w:rsidR="00821E45" w:rsidRPr="00DC671B" w:rsidRDefault="00821E45" w:rsidP="006925CB">
            <w:pPr>
              <w:pStyle w:val="Body"/>
              <w:spacing w:after="0" w:line="240" w:lineRule="auto"/>
              <w:rPr>
                <w:i/>
                <w:iCs/>
                <w:sz w:val="2"/>
                <w:szCs w:val="2"/>
              </w:rPr>
            </w:pPr>
          </w:p>
          <w:p w14:paraId="3859712E" w14:textId="77777777" w:rsidR="00821E45" w:rsidRDefault="00821E45">
            <w:pPr>
              <w:pStyle w:val="Body"/>
              <w:numPr>
                <w:ilvl w:val="0"/>
                <w:numId w:val="46"/>
              </w:numPr>
              <w:spacing w:after="80"/>
              <w:ind w:left="360"/>
              <w:rPr>
                <w:szCs w:val="21"/>
              </w:rPr>
            </w:pPr>
            <w:r>
              <w:rPr>
                <w:szCs w:val="21"/>
              </w:rPr>
              <w:t>Where applicable:</w:t>
            </w:r>
          </w:p>
          <w:p w14:paraId="5A57CCBF" w14:textId="77777777" w:rsidR="00821E45" w:rsidRDefault="00821E45">
            <w:pPr>
              <w:pStyle w:val="Body"/>
              <w:numPr>
                <w:ilvl w:val="0"/>
                <w:numId w:val="46"/>
              </w:numPr>
              <w:spacing w:after="80"/>
              <w:ind w:left="360"/>
              <w:rPr>
                <w:szCs w:val="21"/>
              </w:rPr>
            </w:pPr>
            <w:r>
              <w:rPr>
                <w:szCs w:val="21"/>
              </w:rPr>
              <w:t>Site condition report including location of underground services and soil remediation requirements</w:t>
            </w:r>
          </w:p>
          <w:p w14:paraId="7556AFD3" w14:textId="77777777" w:rsidR="00821E45" w:rsidRDefault="00821E45">
            <w:pPr>
              <w:pStyle w:val="normaltext"/>
              <w:numPr>
                <w:ilvl w:val="0"/>
                <w:numId w:val="46"/>
              </w:numPr>
              <w:ind w:left="360"/>
            </w:pPr>
            <w:r>
              <w:t>Building condition reports (for existing buildings)</w:t>
            </w:r>
          </w:p>
          <w:p w14:paraId="19A415D6" w14:textId="77777777" w:rsidR="00821E45" w:rsidRDefault="00821E45">
            <w:pPr>
              <w:pStyle w:val="normaltext"/>
              <w:numPr>
                <w:ilvl w:val="0"/>
                <w:numId w:val="46"/>
              </w:numPr>
              <w:ind w:left="360"/>
            </w:pPr>
            <w:r>
              <w:t>Landscaping plans</w:t>
            </w:r>
          </w:p>
          <w:p w14:paraId="46E660AC" w14:textId="77777777" w:rsidR="00821E45" w:rsidRDefault="00821E45">
            <w:pPr>
              <w:pStyle w:val="normaltext"/>
              <w:numPr>
                <w:ilvl w:val="0"/>
                <w:numId w:val="46"/>
              </w:numPr>
              <w:ind w:left="360"/>
            </w:pPr>
            <w:r>
              <w:t>Engineering plans as required</w:t>
            </w:r>
          </w:p>
          <w:p w14:paraId="0F178D97" w14:textId="77777777" w:rsidR="00821E45" w:rsidRDefault="00821E45">
            <w:pPr>
              <w:pStyle w:val="normaltext"/>
              <w:numPr>
                <w:ilvl w:val="0"/>
                <w:numId w:val="46"/>
              </w:numPr>
              <w:ind w:left="360"/>
            </w:pPr>
            <w:r>
              <w:t xml:space="preserve">Evidence of building and planning permit requirements </w:t>
            </w:r>
            <w:r w:rsidRPr="00AB49C4">
              <w:t>(evidence of Council’s advice around permit requirements for proposed project is required for planning grant applications. Applicants are not expected to have secured permits at this stage)</w:t>
            </w:r>
          </w:p>
          <w:p w14:paraId="66C1D3AC" w14:textId="159F8AF0" w:rsidR="00280EF4" w:rsidRPr="006925CB" w:rsidRDefault="00821E45">
            <w:pPr>
              <w:pStyle w:val="Body"/>
              <w:numPr>
                <w:ilvl w:val="0"/>
                <w:numId w:val="50"/>
              </w:numPr>
            </w:pPr>
            <w:r w:rsidRPr="006925CB">
              <w:t>Signed permission from landowner.</w:t>
            </w:r>
          </w:p>
        </w:tc>
        <w:tc>
          <w:tcPr>
            <w:tcW w:w="1278" w:type="dxa"/>
            <w:tcBorders>
              <w:top w:val="single" w:sz="4" w:space="0" w:color="00BED2"/>
              <w:left w:val="single" w:sz="4" w:space="0" w:color="00BED2"/>
              <w:bottom w:val="single" w:sz="4" w:space="0" w:color="00BED2"/>
              <w:right w:val="single" w:sz="4" w:space="0" w:color="00BED2"/>
            </w:tcBorders>
          </w:tcPr>
          <w:p w14:paraId="34E26C0A" w14:textId="4BCE9266" w:rsidR="00280EF4" w:rsidRDefault="00301AE4" w:rsidP="00CA65F6">
            <w:pPr>
              <w:pStyle w:val="Body"/>
              <w:spacing w:after="80" w:line="260" w:lineRule="atLeast"/>
              <w:rPr>
                <w:szCs w:val="21"/>
              </w:rPr>
            </w:pPr>
            <w:r>
              <w:rPr>
                <w:szCs w:val="21"/>
              </w:rPr>
              <w:t>25%</w:t>
            </w:r>
          </w:p>
        </w:tc>
      </w:tr>
    </w:tbl>
    <w:p w14:paraId="432685E9" w14:textId="77777777" w:rsidR="00CC1B54" w:rsidRDefault="00CC1B54">
      <w:r>
        <w:rPr>
          <w:b w:val="0"/>
        </w:rPr>
        <w:br w:type="page"/>
      </w:r>
    </w:p>
    <w:p w14:paraId="6DEDA9D8" w14:textId="6B29C04C" w:rsidR="006D40B3" w:rsidRDefault="006D40B3"/>
    <w:tbl>
      <w:tblPr>
        <w:tblStyle w:val="TableGrid"/>
        <w:tblpPr w:leftFromText="180" w:rightFromText="180" w:tblpY="453"/>
        <w:tblW w:w="10348" w:type="dxa"/>
        <w:tblLook w:val="04A0" w:firstRow="1" w:lastRow="0" w:firstColumn="1" w:lastColumn="0" w:noHBand="0" w:noVBand="1"/>
      </w:tblPr>
      <w:tblGrid>
        <w:gridCol w:w="2127"/>
        <w:gridCol w:w="6941"/>
        <w:gridCol w:w="1280"/>
      </w:tblGrid>
      <w:tr w:rsidR="006D40B3" w:rsidRPr="000E7F58" w14:paraId="0ADE3DB2" w14:textId="77777777" w:rsidTr="009B7D9A">
        <w:tc>
          <w:tcPr>
            <w:tcW w:w="2127" w:type="dxa"/>
            <w:tcBorders>
              <w:top w:val="single" w:sz="4" w:space="0" w:color="00BED2"/>
              <w:left w:val="single" w:sz="4" w:space="0" w:color="00BED2"/>
              <w:bottom w:val="single" w:sz="4" w:space="0" w:color="00BED2"/>
              <w:right w:val="single" w:sz="4" w:space="0" w:color="00BED2"/>
            </w:tcBorders>
            <w:shd w:val="clear" w:color="auto" w:fill="0072CE"/>
          </w:tcPr>
          <w:p w14:paraId="5FAB6E48" w14:textId="04927842" w:rsidR="006D40B3" w:rsidRPr="006D40B3" w:rsidRDefault="006D40B3" w:rsidP="006D40B3">
            <w:pPr>
              <w:pStyle w:val="Body"/>
              <w:spacing w:after="80"/>
              <w:rPr>
                <w:rFonts w:eastAsia="Times New Roman" w:cs="Arial"/>
                <w:b/>
                <w:bCs/>
                <w:szCs w:val="21"/>
                <w:lang w:eastAsia="en-AU"/>
              </w:rPr>
            </w:pPr>
            <w:r w:rsidRPr="006D40B3">
              <w:rPr>
                <w:b/>
                <w:bCs/>
              </w:rPr>
              <w:t xml:space="preserve"> </w:t>
            </w:r>
            <w:r w:rsidRPr="006D40B3">
              <w:rPr>
                <w:rFonts w:cs="Arial"/>
                <w:b/>
                <w:bCs/>
                <w:color w:val="FFFFFF" w:themeColor="background1"/>
                <w:sz w:val="22"/>
                <w:szCs w:val="14"/>
              </w:rPr>
              <w:t>Criteria</w:t>
            </w:r>
          </w:p>
        </w:tc>
        <w:tc>
          <w:tcPr>
            <w:tcW w:w="6941" w:type="dxa"/>
            <w:tcBorders>
              <w:top w:val="single" w:sz="4" w:space="0" w:color="00BED2"/>
              <w:left w:val="single" w:sz="4" w:space="0" w:color="00BED2"/>
              <w:bottom w:val="single" w:sz="4" w:space="0" w:color="00BED2"/>
              <w:right w:val="single" w:sz="4" w:space="0" w:color="00BED2"/>
            </w:tcBorders>
            <w:shd w:val="clear" w:color="auto" w:fill="0072CE"/>
          </w:tcPr>
          <w:p w14:paraId="4EB2AA08" w14:textId="021C28B6" w:rsidR="006D40B3" w:rsidRPr="006D40B3" w:rsidRDefault="006D40B3" w:rsidP="006D40B3">
            <w:pPr>
              <w:pStyle w:val="Body"/>
              <w:spacing w:after="80"/>
              <w:rPr>
                <w:b/>
                <w:bCs/>
                <w:szCs w:val="21"/>
              </w:rPr>
            </w:pPr>
            <w:r w:rsidRPr="006D40B3">
              <w:rPr>
                <w:rFonts w:cs="Arial"/>
                <w:b/>
                <w:bCs/>
                <w:color w:val="FFFFFF" w:themeColor="background1"/>
                <w:sz w:val="22"/>
                <w:szCs w:val="14"/>
              </w:rPr>
              <w:t>Demonstration</w:t>
            </w:r>
          </w:p>
        </w:tc>
        <w:tc>
          <w:tcPr>
            <w:tcW w:w="1280" w:type="dxa"/>
            <w:tcBorders>
              <w:top w:val="single" w:sz="4" w:space="0" w:color="00BED2"/>
              <w:left w:val="single" w:sz="4" w:space="0" w:color="00BED2"/>
              <w:bottom w:val="single" w:sz="4" w:space="0" w:color="00BED2"/>
              <w:right w:val="single" w:sz="4" w:space="0" w:color="00BED2"/>
            </w:tcBorders>
            <w:shd w:val="clear" w:color="auto" w:fill="0072CE"/>
          </w:tcPr>
          <w:p w14:paraId="3731C1A2" w14:textId="0D529275" w:rsidR="006D40B3" w:rsidRPr="006D40B3" w:rsidRDefault="006D40B3" w:rsidP="006D40B3">
            <w:pPr>
              <w:pStyle w:val="Body"/>
              <w:spacing w:after="80" w:line="260" w:lineRule="atLeast"/>
              <w:rPr>
                <w:b/>
                <w:bCs/>
                <w:szCs w:val="21"/>
              </w:rPr>
            </w:pPr>
            <w:r w:rsidRPr="006D40B3">
              <w:rPr>
                <w:rFonts w:cs="Arial"/>
                <w:b/>
                <w:bCs/>
                <w:color w:val="FFFFFF" w:themeColor="background1"/>
                <w:sz w:val="22"/>
                <w:szCs w:val="14"/>
              </w:rPr>
              <w:t xml:space="preserve">Weighting </w:t>
            </w:r>
          </w:p>
        </w:tc>
      </w:tr>
      <w:tr w:rsidR="00CC1B54" w:rsidRPr="000E7F58" w14:paraId="778576A8" w14:textId="77777777" w:rsidTr="006D40B3">
        <w:tc>
          <w:tcPr>
            <w:tcW w:w="2127" w:type="dxa"/>
            <w:tcBorders>
              <w:top w:val="single" w:sz="4" w:space="0" w:color="00BED2"/>
              <w:left w:val="single" w:sz="4" w:space="0" w:color="00BED2"/>
              <w:bottom w:val="single" w:sz="4" w:space="0" w:color="00BED2"/>
              <w:right w:val="single" w:sz="4" w:space="0" w:color="00BED2"/>
            </w:tcBorders>
          </w:tcPr>
          <w:p w14:paraId="0B990C11" w14:textId="6F6AE2C7" w:rsidR="00CC1B54" w:rsidRDefault="00CC1B54" w:rsidP="006D40B3">
            <w:pPr>
              <w:pStyle w:val="Body"/>
              <w:spacing w:after="80"/>
              <w:rPr>
                <w:rFonts w:eastAsia="Times New Roman" w:cs="Arial"/>
                <w:szCs w:val="21"/>
                <w:lang w:eastAsia="en-AU"/>
              </w:rPr>
            </w:pPr>
            <w:r>
              <w:rPr>
                <w:rFonts w:eastAsia="Times New Roman" w:cs="Arial"/>
                <w:szCs w:val="21"/>
                <w:lang w:eastAsia="en-AU"/>
              </w:rPr>
              <w:t>Preliminary budget</w:t>
            </w:r>
          </w:p>
        </w:tc>
        <w:tc>
          <w:tcPr>
            <w:tcW w:w="6941" w:type="dxa"/>
            <w:tcBorders>
              <w:top w:val="single" w:sz="4" w:space="0" w:color="00BED2"/>
              <w:left w:val="single" w:sz="4" w:space="0" w:color="00BED2"/>
              <w:bottom w:val="single" w:sz="4" w:space="0" w:color="00BED2"/>
              <w:right w:val="single" w:sz="4" w:space="0" w:color="00BED2"/>
            </w:tcBorders>
          </w:tcPr>
          <w:p w14:paraId="759DC593" w14:textId="77777777" w:rsidR="00CC1B54" w:rsidRDefault="00CC1B54">
            <w:pPr>
              <w:pStyle w:val="Body"/>
              <w:numPr>
                <w:ilvl w:val="0"/>
                <w:numId w:val="47"/>
              </w:numPr>
              <w:spacing w:after="80"/>
              <w:rPr>
                <w:szCs w:val="21"/>
              </w:rPr>
            </w:pPr>
            <w:r>
              <w:rPr>
                <w:szCs w:val="21"/>
              </w:rPr>
              <w:t xml:space="preserve">Clear, balanced budget showing total income equals total expenditure </w:t>
            </w:r>
          </w:p>
          <w:p w14:paraId="40B198AE" w14:textId="77777777" w:rsidR="00CC1B54" w:rsidRDefault="00CC1B54">
            <w:pPr>
              <w:pStyle w:val="Body"/>
              <w:numPr>
                <w:ilvl w:val="0"/>
                <w:numId w:val="47"/>
              </w:numPr>
              <w:spacing w:after="80"/>
              <w:rPr>
                <w:szCs w:val="21"/>
              </w:rPr>
            </w:pPr>
            <w:r>
              <w:rPr>
                <w:szCs w:val="21"/>
              </w:rPr>
              <w:t xml:space="preserve">Total project costs, including a minimum contingency </w:t>
            </w:r>
            <w:r w:rsidRPr="00407F45">
              <w:rPr>
                <w:szCs w:val="21"/>
              </w:rPr>
              <w:t>of 10%</w:t>
            </w:r>
            <w:r>
              <w:rPr>
                <w:szCs w:val="21"/>
              </w:rPr>
              <w:t xml:space="preserve"> </w:t>
            </w:r>
          </w:p>
          <w:p w14:paraId="783B23D9" w14:textId="77777777" w:rsidR="00CC1B54" w:rsidRDefault="00CC1B54">
            <w:pPr>
              <w:pStyle w:val="Body"/>
              <w:numPr>
                <w:ilvl w:val="0"/>
                <w:numId w:val="47"/>
              </w:numPr>
              <w:spacing w:after="80"/>
              <w:rPr>
                <w:szCs w:val="21"/>
              </w:rPr>
            </w:pPr>
            <w:r>
              <w:rPr>
                <w:szCs w:val="21"/>
              </w:rPr>
              <w:t>Evidence that the project will represent strong value for money:</w:t>
            </w:r>
          </w:p>
          <w:p w14:paraId="0FDB3778" w14:textId="77777777" w:rsidR="00CC1B54" w:rsidRDefault="00CC1B54">
            <w:pPr>
              <w:pStyle w:val="Body"/>
              <w:numPr>
                <w:ilvl w:val="1"/>
                <w:numId w:val="47"/>
              </w:numPr>
              <w:spacing w:after="80"/>
              <w:rPr>
                <w:szCs w:val="21"/>
              </w:rPr>
            </w:pPr>
            <w:r>
              <w:rPr>
                <w:szCs w:val="21"/>
              </w:rPr>
              <w:t>Three current written quotes that accurately reflect the complete scope of proposed works:</w:t>
            </w:r>
          </w:p>
          <w:p w14:paraId="0970AE63" w14:textId="67EB9EFA" w:rsidR="00CC1B54" w:rsidRDefault="00CC1B54">
            <w:pPr>
              <w:pStyle w:val="Body"/>
              <w:numPr>
                <w:ilvl w:val="0"/>
                <w:numId w:val="47"/>
              </w:numPr>
              <w:spacing w:after="80"/>
              <w:rPr>
                <w:szCs w:val="21"/>
              </w:rPr>
            </w:pPr>
            <w:r w:rsidRPr="00A51741">
              <w:rPr>
                <w:szCs w:val="21"/>
              </w:rPr>
              <w:t>Evidence of in-kind and partner contributions</w:t>
            </w:r>
            <w:r>
              <w:rPr>
                <w:szCs w:val="21"/>
              </w:rPr>
              <w:t>, where applicable</w:t>
            </w:r>
          </w:p>
        </w:tc>
        <w:tc>
          <w:tcPr>
            <w:tcW w:w="1280" w:type="dxa"/>
            <w:tcBorders>
              <w:top w:val="single" w:sz="4" w:space="0" w:color="00BED2"/>
              <w:left w:val="single" w:sz="4" w:space="0" w:color="00BED2"/>
              <w:bottom w:val="single" w:sz="4" w:space="0" w:color="00BED2"/>
              <w:right w:val="single" w:sz="4" w:space="0" w:color="00BED2"/>
            </w:tcBorders>
          </w:tcPr>
          <w:p w14:paraId="42DEC702" w14:textId="713DE366" w:rsidR="00CC1B54" w:rsidRDefault="00CC1B54" w:rsidP="006D40B3">
            <w:pPr>
              <w:pStyle w:val="Body"/>
              <w:spacing w:after="80" w:line="260" w:lineRule="atLeast"/>
              <w:rPr>
                <w:szCs w:val="21"/>
              </w:rPr>
            </w:pPr>
            <w:r>
              <w:rPr>
                <w:szCs w:val="21"/>
              </w:rPr>
              <w:t>25%</w:t>
            </w:r>
          </w:p>
        </w:tc>
      </w:tr>
      <w:tr w:rsidR="0066681B" w:rsidRPr="000E7F58" w14:paraId="31021C1D" w14:textId="77777777" w:rsidTr="006D40B3">
        <w:tc>
          <w:tcPr>
            <w:tcW w:w="2127" w:type="dxa"/>
            <w:tcBorders>
              <w:top w:val="single" w:sz="4" w:space="0" w:color="00BED2"/>
              <w:left w:val="single" w:sz="4" w:space="0" w:color="00BED2"/>
              <w:bottom w:val="single" w:sz="4" w:space="0" w:color="00BED2"/>
              <w:right w:val="single" w:sz="4" w:space="0" w:color="00BED2"/>
            </w:tcBorders>
          </w:tcPr>
          <w:p w14:paraId="0E36CAC3" w14:textId="0E85C703" w:rsidR="0066681B" w:rsidRDefault="0066681B" w:rsidP="006D40B3">
            <w:pPr>
              <w:pStyle w:val="Body"/>
              <w:spacing w:after="80"/>
              <w:rPr>
                <w:rFonts w:eastAsia="Times New Roman" w:cs="Arial"/>
                <w:szCs w:val="21"/>
                <w:lang w:eastAsia="en-AU"/>
              </w:rPr>
            </w:pPr>
            <w:r>
              <w:rPr>
                <w:rFonts w:eastAsia="Times New Roman" w:cs="Arial"/>
                <w:szCs w:val="21"/>
                <w:lang w:eastAsia="en-AU"/>
              </w:rPr>
              <w:t xml:space="preserve">Preliminary project plan </w:t>
            </w:r>
          </w:p>
        </w:tc>
        <w:tc>
          <w:tcPr>
            <w:tcW w:w="6941" w:type="dxa"/>
            <w:tcBorders>
              <w:top w:val="single" w:sz="4" w:space="0" w:color="00BED2"/>
              <w:left w:val="single" w:sz="4" w:space="0" w:color="00BED2"/>
              <w:bottom w:val="single" w:sz="4" w:space="0" w:color="00BED2"/>
              <w:right w:val="single" w:sz="4" w:space="0" w:color="00BED2"/>
            </w:tcBorders>
          </w:tcPr>
          <w:p w14:paraId="4D92D404" w14:textId="397DD283" w:rsidR="00511BE5" w:rsidRDefault="009344E5">
            <w:pPr>
              <w:pStyle w:val="Body"/>
              <w:numPr>
                <w:ilvl w:val="0"/>
                <w:numId w:val="47"/>
              </w:numPr>
              <w:spacing w:after="80"/>
              <w:rPr>
                <w:szCs w:val="21"/>
              </w:rPr>
            </w:pPr>
            <w:r>
              <w:rPr>
                <w:szCs w:val="21"/>
              </w:rPr>
              <w:t>Draft i</w:t>
            </w:r>
            <w:r w:rsidR="00511BE5">
              <w:rPr>
                <w:szCs w:val="21"/>
              </w:rPr>
              <w:t xml:space="preserve">mplementation plan, including </w:t>
            </w:r>
            <w:r>
              <w:rPr>
                <w:szCs w:val="21"/>
              </w:rPr>
              <w:t xml:space="preserve">timelines, </w:t>
            </w:r>
            <w:r w:rsidR="00511BE5">
              <w:rPr>
                <w:szCs w:val="21"/>
              </w:rPr>
              <w:t xml:space="preserve">key activities and milestones </w:t>
            </w:r>
          </w:p>
          <w:p w14:paraId="670D51FC" w14:textId="5E9397E8" w:rsidR="0066681B" w:rsidRDefault="00511BE5">
            <w:pPr>
              <w:pStyle w:val="Body"/>
              <w:numPr>
                <w:ilvl w:val="0"/>
                <w:numId w:val="47"/>
              </w:numPr>
              <w:spacing w:after="80"/>
            </w:pPr>
            <w:r w:rsidRPr="00A55B1A">
              <w:rPr>
                <w:szCs w:val="21"/>
              </w:rPr>
              <w:t xml:space="preserve">Evidence of capacity to successfully complete the project on time, and </w:t>
            </w:r>
            <w:r w:rsidRPr="00B80BF0">
              <w:rPr>
                <w:szCs w:val="21"/>
              </w:rPr>
              <w:t>to adequately manage and maintain completed infrastructure</w:t>
            </w:r>
            <w:r>
              <w:rPr>
                <w:szCs w:val="21"/>
              </w:rPr>
              <w:t xml:space="preserve"> project.</w:t>
            </w:r>
          </w:p>
        </w:tc>
        <w:tc>
          <w:tcPr>
            <w:tcW w:w="1280" w:type="dxa"/>
            <w:tcBorders>
              <w:top w:val="single" w:sz="4" w:space="0" w:color="00BED2"/>
              <w:left w:val="single" w:sz="4" w:space="0" w:color="00BED2"/>
              <w:bottom w:val="single" w:sz="4" w:space="0" w:color="00BED2"/>
              <w:right w:val="single" w:sz="4" w:space="0" w:color="00BED2"/>
            </w:tcBorders>
          </w:tcPr>
          <w:p w14:paraId="050F24C4" w14:textId="010AE83E" w:rsidR="0066681B" w:rsidRDefault="009344E5" w:rsidP="006D40B3">
            <w:pPr>
              <w:pStyle w:val="Body"/>
              <w:spacing w:after="80" w:line="260" w:lineRule="atLeast"/>
              <w:rPr>
                <w:szCs w:val="21"/>
              </w:rPr>
            </w:pPr>
            <w:r>
              <w:rPr>
                <w:szCs w:val="21"/>
              </w:rPr>
              <w:t>20%</w:t>
            </w:r>
          </w:p>
        </w:tc>
      </w:tr>
      <w:tr w:rsidR="006D40B3" w:rsidRPr="000E7F58" w14:paraId="3B10FB84" w14:textId="77777777" w:rsidTr="006D40B3">
        <w:tc>
          <w:tcPr>
            <w:tcW w:w="2127" w:type="dxa"/>
            <w:tcBorders>
              <w:top w:val="single" w:sz="4" w:space="0" w:color="00BED2"/>
              <w:left w:val="single" w:sz="4" w:space="0" w:color="00BED2"/>
              <w:bottom w:val="single" w:sz="4" w:space="0" w:color="00BED2"/>
              <w:right w:val="single" w:sz="4" w:space="0" w:color="00BED2"/>
            </w:tcBorders>
          </w:tcPr>
          <w:p w14:paraId="0E1EF001" w14:textId="62BEE262" w:rsidR="006D40B3" w:rsidRDefault="006D40B3" w:rsidP="006D40B3">
            <w:pPr>
              <w:pStyle w:val="Body"/>
              <w:spacing w:after="80"/>
              <w:rPr>
                <w:rFonts w:eastAsia="Times New Roman" w:cs="Arial"/>
                <w:szCs w:val="21"/>
                <w:lang w:eastAsia="en-AU"/>
              </w:rPr>
            </w:pPr>
            <w:r>
              <w:rPr>
                <w:rFonts w:eastAsia="Times New Roman" w:cs="Arial"/>
                <w:szCs w:val="21"/>
                <w:lang w:eastAsia="en-AU"/>
              </w:rPr>
              <w:t xml:space="preserve">Organisational capability </w:t>
            </w:r>
          </w:p>
        </w:tc>
        <w:tc>
          <w:tcPr>
            <w:tcW w:w="6941" w:type="dxa"/>
            <w:tcBorders>
              <w:top w:val="single" w:sz="4" w:space="0" w:color="00BED2"/>
              <w:left w:val="single" w:sz="4" w:space="0" w:color="00BED2"/>
              <w:bottom w:val="single" w:sz="4" w:space="0" w:color="00BED2"/>
              <w:right w:val="single" w:sz="4" w:space="0" w:color="00BED2"/>
            </w:tcBorders>
          </w:tcPr>
          <w:p w14:paraId="2246FD03" w14:textId="78AEA513" w:rsidR="006D40B3" w:rsidRDefault="006D40B3">
            <w:pPr>
              <w:pStyle w:val="Body"/>
              <w:numPr>
                <w:ilvl w:val="0"/>
                <w:numId w:val="47"/>
              </w:numPr>
              <w:spacing w:after="80"/>
            </w:pPr>
            <w:r>
              <w:t>Demonstrated project management experience, sufficient for the scale and complexity of the project</w:t>
            </w:r>
          </w:p>
          <w:p w14:paraId="7954F0DC" w14:textId="052F7DAB" w:rsidR="006D40B3" w:rsidRDefault="006D40B3">
            <w:pPr>
              <w:pStyle w:val="Body"/>
              <w:numPr>
                <w:ilvl w:val="0"/>
                <w:numId w:val="47"/>
              </w:numPr>
              <w:spacing w:after="80"/>
            </w:pPr>
            <w:r>
              <w:t>Financial statements showing the organisation has contingency funds and is financially stable</w:t>
            </w:r>
          </w:p>
          <w:p w14:paraId="53EA124E" w14:textId="7D994A50" w:rsidR="006D40B3" w:rsidRDefault="006D40B3">
            <w:pPr>
              <w:pStyle w:val="Body"/>
              <w:numPr>
                <w:ilvl w:val="0"/>
                <w:numId w:val="47"/>
              </w:numPr>
              <w:spacing w:after="80"/>
              <w:rPr>
                <w:rFonts w:cs="Arial"/>
                <w:szCs w:val="21"/>
                <w:lang w:eastAsia="en-AU"/>
              </w:rPr>
            </w:pPr>
            <w:r w:rsidRPr="009F38A0">
              <w:t>Demonstrated grants management experience or partnership with an organisation with this experience and clearly described funding sources and outcomes</w:t>
            </w:r>
            <w:r w:rsidR="00511BE5">
              <w:t>.</w:t>
            </w:r>
          </w:p>
        </w:tc>
        <w:tc>
          <w:tcPr>
            <w:tcW w:w="1280" w:type="dxa"/>
            <w:tcBorders>
              <w:top w:val="single" w:sz="4" w:space="0" w:color="00BED2"/>
              <w:left w:val="single" w:sz="4" w:space="0" w:color="00BED2"/>
              <w:bottom w:val="single" w:sz="4" w:space="0" w:color="00BED2"/>
              <w:right w:val="single" w:sz="4" w:space="0" w:color="00BED2"/>
            </w:tcBorders>
          </w:tcPr>
          <w:p w14:paraId="55CD2BAA" w14:textId="07EDCF4C" w:rsidR="006D40B3" w:rsidRDefault="00916FE5" w:rsidP="006D40B3">
            <w:pPr>
              <w:pStyle w:val="Body"/>
              <w:spacing w:after="80" w:line="260" w:lineRule="atLeast"/>
              <w:rPr>
                <w:szCs w:val="21"/>
              </w:rPr>
            </w:pPr>
            <w:r>
              <w:rPr>
                <w:szCs w:val="21"/>
              </w:rPr>
              <w:t>10%</w:t>
            </w:r>
          </w:p>
        </w:tc>
      </w:tr>
    </w:tbl>
    <w:p w14:paraId="1B7F4528" w14:textId="1285127C" w:rsidR="000F56E0" w:rsidRDefault="000F56E0" w:rsidP="000F56E0">
      <w:pPr>
        <w:pStyle w:val="Style2"/>
      </w:pPr>
      <w:bookmarkStart w:id="493" w:name="capworkscriteria"/>
      <w:bookmarkStart w:id="494" w:name="_Toc147348891"/>
      <w:bookmarkStart w:id="495" w:name="_Toc147349428"/>
      <w:bookmarkStart w:id="496" w:name="_Toc147349598"/>
      <w:bookmarkStart w:id="497" w:name="_Toc147396258"/>
      <w:bookmarkStart w:id="498" w:name="_Toc147396416"/>
      <w:bookmarkStart w:id="499" w:name="_Toc147918696"/>
      <w:bookmarkStart w:id="500" w:name="_Toc147933931"/>
      <w:bookmarkStart w:id="501" w:name="_Toc147936063"/>
      <w:bookmarkEnd w:id="493"/>
    </w:p>
    <w:p w14:paraId="4089453C" w14:textId="61326D6D" w:rsidR="000F56E0" w:rsidRDefault="00CC1B54" w:rsidP="000F56E0">
      <w:pPr>
        <w:pStyle w:val="Style2"/>
      </w:pPr>
      <w:r>
        <w:rPr>
          <w:noProof/>
          <w:color w:val="2B579A"/>
          <w:shd w:val="clear" w:color="auto" w:fill="E6E6E6"/>
        </w:rPr>
        <w:drawing>
          <wp:anchor distT="0" distB="0" distL="114300" distR="114300" simplePos="0" relativeHeight="251658262" behindDoc="1" locked="0" layoutInCell="1" allowOverlap="1" wp14:anchorId="7FE6ECC2" wp14:editId="29CC8726">
            <wp:simplePos x="0" y="0"/>
            <wp:positionH relativeFrom="margin">
              <wp:align>center</wp:align>
            </wp:positionH>
            <wp:positionV relativeFrom="paragraph">
              <wp:posOffset>170244</wp:posOffset>
            </wp:positionV>
            <wp:extent cx="2977515" cy="3970020"/>
            <wp:effectExtent l="19050" t="19050" r="13335" b="11430"/>
            <wp:wrapTight wrapText="bothSides">
              <wp:wrapPolygon edited="0">
                <wp:start x="-138" y="-104"/>
                <wp:lineTo x="-138" y="21559"/>
                <wp:lineTo x="21559" y="21559"/>
                <wp:lineTo x="21559" y="-104"/>
                <wp:lineTo x="-138" y="-104"/>
              </wp:wrapPolygon>
            </wp:wrapTight>
            <wp:docPr id="43" name="Picture 4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a:extLst>
                        <a:ext uri="{C183D7F6-B498-43B3-948B-1728B52AA6E4}">
                          <adec:decorative xmlns:adec="http://schemas.microsoft.com/office/drawing/2017/decorative" val="1"/>
                        </a:ext>
                      </a:extLst>
                    </pic:cNvPr>
                    <pic:cNvPicPr/>
                  </pic:nvPicPr>
                  <pic:blipFill>
                    <a:blip r:embed="rId47" cstate="print">
                      <a:extLst>
                        <a:ext uri="{BEBA8EAE-BF5A-486C-A8C5-ECC9F3942E4B}">
                          <a14:imgProps xmlns:a14="http://schemas.microsoft.com/office/drawing/2010/main">
                            <a14:imgLayer r:embed="rId48">
                              <a14:imgEffect>
                                <a14:sharpenSoften amount="-25000"/>
                              </a14:imgEffect>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ic:blipFill>
                  <pic:spPr>
                    <a:xfrm>
                      <a:off x="0" y="0"/>
                      <a:ext cx="2977515" cy="3970020"/>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p>
    <w:p w14:paraId="2C32A3DB" w14:textId="20688B25" w:rsidR="000F56E0" w:rsidRDefault="000F56E0" w:rsidP="000F56E0">
      <w:pPr>
        <w:pStyle w:val="Style2"/>
      </w:pPr>
    </w:p>
    <w:p w14:paraId="757EB11A" w14:textId="1CD819F9" w:rsidR="000F56E0" w:rsidRDefault="000F56E0" w:rsidP="000F56E0">
      <w:pPr>
        <w:pStyle w:val="Style2"/>
      </w:pPr>
    </w:p>
    <w:p w14:paraId="327C7944" w14:textId="17DBAAC1" w:rsidR="000F56E0" w:rsidRDefault="000F56E0" w:rsidP="000F56E0">
      <w:pPr>
        <w:pStyle w:val="Style2"/>
      </w:pPr>
      <w:r>
        <w:br/>
      </w:r>
      <w:r>
        <w:br/>
      </w:r>
    </w:p>
    <w:p w14:paraId="2B7726EA" w14:textId="0D8A647F" w:rsidR="000F56E0" w:rsidRDefault="000F56E0">
      <w:pPr>
        <w:spacing w:after="160" w:line="259" w:lineRule="auto"/>
        <w:ind w:left="0" w:firstLine="0"/>
        <w:rPr>
          <w:color w:val="0072CE"/>
          <w:sz w:val="32"/>
        </w:rPr>
      </w:pPr>
      <w:r>
        <w:br w:type="page"/>
      </w:r>
    </w:p>
    <w:p w14:paraId="7FBCBE61" w14:textId="6C44EE4E" w:rsidR="0001140C" w:rsidRPr="000F56E0" w:rsidRDefault="0001140C" w:rsidP="000F56E0">
      <w:pPr>
        <w:pStyle w:val="Style2"/>
        <w:rPr>
          <w:sz w:val="16"/>
          <w:szCs w:val="16"/>
        </w:rPr>
      </w:pPr>
      <w:r>
        <w:lastRenderedPageBreak/>
        <w:t xml:space="preserve">COMMUNITY INFRASTRUCTURE </w:t>
      </w:r>
      <w:r w:rsidR="000B398D">
        <w:t xml:space="preserve">CAPITAL WORKS </w:t>
      </w:r>
      <w:r>
        <w:t xml:space="preserve">GRANTS </w:t>
      </w:r>
      <w:r w:rsidR="000F56E0">
        <w:br/>
      </w:r>
      <w:r>
        <w:t>ASSESSMENT CRITERIA</w:t>
      </w:r>
      <w:bookmarkEnd w:id="494"/>
      <w:bookmarkEnd w:id="495"/>
      <w:bookmarkEnd w:id="496"/>
      <w:bookmarkEnd w:id="497"/>
      <w:bookmarkEnd w:id="498"/>
      <w:bookmarkEnd w:id="499"/>
      <w:bookmarkEnd w:id="500"/>
      <w:bookmarkEnd w:id="501"/>
      <w:r>
        <w:t xml:space="preserve"> </w:t>
      </w:r>
      <w:r w:rsidR="000F56E0">
        <w:br/>
      </w:r>
    </w:p>
    <w:p w14:paraId="4106D804" w14:textId="37FF6CE9" w:rsidR="00D91CEA" w:rsidRPr="000F56E0" w:rsidRDefault="000F56E0" w:rsidP="000F56E0">
      <w:pPr>
        <w:pStyle w:val="Body"/>
        <w:rPr>
          <w:rFonts w:asciiTheme="minorHAnsi" w:hAnsiTheme="minorHAnsi" w:cstheme="minorHAnsi"/>
          <w:sz w:val="16"/>
          <w:szCs w:val="16"/>
        </w:rPr>
      </w:pPr>
      <w:r>
        <w:t xml:space="preserve">A copy of the application form questions is available in the </w:t>
      </w:r>
      <w:hyperlink r:id="rId49" w:history="1">
        <w:r w:rsidRPr="000F56E0">
          <w:rPr>
            <w:rStyle w:val="Hyperlink"/>
          </w:rPr>
          <w:t>Resources and Support section of the Precinct website.</w:t>
        </w:r>
      </w:hyperlink>
      <w:r>
        <w:br/>
      </w:r>
    </w:p>
    <w:tbl>
      <w:tblPr>
        <w:tblStyle w:val="TableGrid"/>
        <w:tblW w:w="10490" w:type="dxa"/>
        <w:tblInd w:w="-5" w:type="dxa"/>
        <w:tblLook w:val="04A0" w:firstRow="1" w:lastRow="0" w:firstColumn="1" w:lastColumn="0" w:noHBand="0" w:noVBand="1"/>
      </w:tblPr>
      <w:tblGrid>
        <w:gridCol w:w="2835"/>
        <w:gridCol w:w="6375"/>
        <w:gridCol w:w="1280"/>
      </w:tblGrid>
      <w:tr w:rsidR="00591A2E" w:rsidRPr="000E7F58" w14:paraId="34183ACD" w14:textId="77777777" w:rsidTr="009B7D9A">
        <w:tc>
          <w:tcPr>
            <w:tcW w:w="2835" w:type="dxa"/>
            <w:tcBorders>
              <w:top w:val="single" w:sz="4" w:space="0" w:color="00BED2"/>
              <w:left w:val="single" w:sz="4" w:space="0" w:color="00BED2"/>
              <w:bottom w:val="single" w:sz="4" w:space="0" w:color="00BED2"/>
              <w:right w:val="single" w:sz="4" w:space="0" w:color="00BED2"/>
            </w:tcBorders>
            <w:shd w:val="clear" w:color="auto" w:fill="0072CE"/>
          </w:tcPr>
          <w:p w14:paraId="548F0CA8" w14:textId="77777777" w:rsidR="00591A2E" w:rsidRPr="009D49C6" w:rsidRDefault="00591A2E">
            <w:pPr>
              <w:pStyle w:val="Style2"/>
              <w:rPr>
                <w:rFonts w:ascii="Arial" w:hAnsi="Arial" w:cs="Arial"/>
                <w:color w:val="FFFFFF" w:themeColor="background1"/>
                <w:sz w:val="22"/>
                <w:szCs w:val="14"/>
              </w:rPr>
            </w:pPr>
            <w:r w:rsidRPr="009D49C6">
              <w:rPr>
                <w:rFonts w:ascii="Arial" w:hAnsi="Arial" w:cs="Arial"/>
                <w:color w:val="FFFFFF" w:themeColor="background1"/>
                <w:sz w:val="22"/>
                <w:szCs w:val="14"/>
              </w:rPr>
              <w:t>Criteria</w:t>
            </w:r>
          </w:p>
        </w:tc>
        <w:tc>
          <w:tcPr>
            <w:tcW w:w="6375" w:type="dxa"/>
            <w:tcBorders>
              <w:top w:val="single" w:sz="4" w:space="0" w:color="00BED2"/>
              <w:left w:val="single" w:sz="4" w:space="0" w:color="00BED2"/>
              <w:bottom w:val="single" w:sz="4" w:space="0" w:color="00BED2"/>
              <w:right w:val="single" w:sz="4" w:space="0" w:color="00BED2"/>
            </w:tcBorders>
            <w:shd w:val="clear" w:color="auto" w:fill="0072CE"/>
          </w:tcPr>
          <w:p w14:paraId="0EE5736F" w14:textId="5A08747A" w:rsidR="00591A2E" w:rsidRPr="009D49C6" w:rsidRDefault="00591A2E">
            <w:pPr>
              <w:pStyle w:val="Style2"/>
              <w:rPr>
                <w:rFonts w:ascii="Arial" w:hAnsi="Arial" w:cs="Arial"/>
                <w:color w:val="FFFFFF" w:themeColor="background1"/>
                <w:sz w:val="22"/>
                <w:szCs w:val="14"/>
              </w:rPr>
            </w:pPr>
            <w:r w:rsidRPr="009D49C6">
              <w:rPr>
                <w:rFonts w:ascii="Arial" w:hAnsi="Arial" w:cs="Arial"/>
                <w:color w:val="FFFFFF" w:themeColor="background1"/>
                <w:sz w:val="22"/>
                <w:szCs w:val="14"/>
              </w:rPr>
              <w:t>Demonstration</w:t>
            </w:r>
          </w:p>
        </w:tc>
        <w:tc>
          <w:tcPr>
            <w:tcW w:w="1280" w:type="dxa"/>
            <w:tcBorders>
              <w:top w:val="single" w:sz="4" w:space="0" w:color="00BED2"/>
              <w:left w:val="single" w:sz="4" w:space="0" w:color="00BED2"/>
              <w:bottom w:val="single" w:sz="4" w:space="0" w:color="00BED2"/>
              <w:right w:val="single" w:sz="4" w:space="0" w:color="00BED2"/>
            </w:tcBorders>
            <w:shd w:val="clear" w:color="auto" w:fill="0072CE"/>
          </w:tcPr>
          <w:p w14:paraId="138A1A1B" w14:textId="1E09B915" w:rsidR="00591A2E" w:rsidRPr="009D49C6" w:rsidRDefault="009D49C6">
            <w:pPr>
              <w:pStyle w:val="Style2"/>
              <w:rPr>
                <w:rFonts w:ascii="Arial" w:hAnsi="Arial" w:cs="Arial"/>
                <w:color w:val="FFFFFF" w:themeColor="background1"/>
                <w:sz w:val="22"/>
                <w:szCs w:val="14"/>
              </w:rPr>
            </w:pPr>
            <w:r w:rsidRPr="009D49C6">
              <w:rPr>
                <w:rFonts w:ascii="Arial" w:hAnsi="Arial" w:cs="Arial"/>
                <w:color w:val="FFFFFF" w:themeColor="background1"/>
                <w:sz w:val="22"/>
                <w:szCs w:val="14"/>
              </w:rPr>
              <w:t>Weighting</w:t>
            </w:r>
            <w:r w:rsidR="00591A2E" w:rsidRPr="009D49C6">
              <w:rPr>
                <w:rFonts w:ascii="Arial" w:hAnsi="Arial" w:cs="Arial"/>
                <w:color w:val="FFFFFF" w:themeColor="background1"/>
                <w:sz w:val="22"/>
                <w:szCs w:val="14"/>
              </w:rPr>
              <w:t xml:space="preserve"> </w:t>
            </w:r>
          </w:p>
        </w:tc>
      </w:tr>
      <w:tr w:rsidR="003B26CE" w:rsidRPr="000E7F58" w14:paraId="43A7DD74" w14:textId="77777777" w:rsidTr="009C1392">
        <w:tc>
          <w:tcPr>
            <w:tcW w:w="2835" w:type="dxa"/>
            <w:tcBorders>
              <w:top w:val="single" w:sz="4" w:space="0" w:color="00BED2"/>
              <w:left w:val="single" w:sz="4" w:space="0" w:color="00BED2"/>
              <w:bottom w:val="single" w:sz="4" w:space="0" w:color="00BED2"/>
              <w:right w:val="single" w:sz="4" w:space="0" w:color="00BED2"/>
            </w:tcBorders>
          </w:tcPr>
          <w:p w14:paraId="7849F63C" w14:textId="3C96CC9E" w:rsidR="003B26CE" w:rsidRDefault="00133070" w:rsidP="00E2109D">
            <w:pPr>
              <w:pStyle w:val="Body"/>
              <w:spacing w:after="80"/>
              <w:rPr>
                <w:szCs w:val="21"/>
              </w:rPr>
            </w:pPr>
            <w:r>
              <w:rPr>
                <w:szCs w:val="21"/>
              </w:rPr>
              <w:t>Community need</w:t>
            </w:r>
          </w:p>
        </w:tc>
        <w:tc>
          <w:tcPr>
            <w:tcW w:w="6375" w:type="dxa"/>
            <w:tcBorders>
              <w:top w:val="single" w:sz="4" w:space="0" w:color="00BED2"/>
              <w:left w:val="single" w:sz="4" w:space="0" w:color="00BED2"/>
              <w:bottom w:val="single" w:sz="4" w:space="0" w:color="00BED2"/>
              <w:right w:val="single" w:sz="4" w:space="0" w:color="00BED2"/>
            </w:tcBorders>
          </w:tcPr>
          <w:p w14:paraId="7235CAF0" w14:textId="77777777" w:rsidR="003B26CE" w:rsidRDefault="00133070" w:rsidP="00E2109D">
            <w:pPr>
              <w:pStyle w:val="Body"/>
              <w:spacing w:after="80"/>
              <w:rPr>
                <w:szCs w:val="21"/>
              </w:rPr>
            </w:pPr>
            <w:r>
              <w:rPr>
                <w:szCs w:val="21"/>
              </w:rPr>
              <w:t xml:space="preserve">Evidence and outcomes of community consultation </w:t>
            </w:r>
          </w:p>
          <w:p w14:paraId="487847EA" w14:textId="1F5E77BF" w:rsidR="00781B20" w:rsidRDefault="00DC149E" w:rsidP="00E2109D">
            <w:pPr>
              <w:pStyle w:val="Body"/>
              <w:spacing w:after="80"/>
              <w:rPr>
                <w:szCs w:val="21"/>
              </w:rPr>
            </w:pPr>
            <w:r>
              <w:rPr>
                <w:szCs w:val="21"/>
              </w:rPr>
              <w:t>Demographic</w:t>
            </w:r>
            <w:r w:rsidR="00781B20">
              <w:rPr>
                <w:szCs w:val="21"/>
              </w:rPr>
              <w:t xml:space="preserve"> / other data that demonstrates community need </w:t>
            </w:r>
          </w:p>
        </w:tc>
        <w:tc>
          <w:tcPr>
            <w:tcW w:w="1280" w:type="dxa"/>
            <w:tcBorders>
              <w:top w:val="single" w:sz="4" w:space="0" w:color="00BED2"/>
              <w:left w:val="single" w:sz="4" w:space="0" w:color="00BED2"/>
              <w:bottom w:val="single" w:sz="4" w:space="0" w:color="00BED2"/>
              <w:right w:val="single" w:sz="4" w:space="0" w:color="00BED2"/>
            </w:tcBorders>
          </w:tcPr>
          <w:p w14:paraId="496BB266" w14:textId="7A184492" w:rsidR="003B26CE" w:rsidRDefault="00781B20" w:rsidP="00425554">
            <w:pPr>
              <w:pStyle w:val="Body"/>
              <w:spacing w:after="80" w:line="260" w:lineRule="atLeast"/>
              <w:rPr>
                <w:color w:val="201547"/>
                <w:szCs w:val="21"/>
              </w:rPr>
            </w:pPr>
            <w:r>
              <w:rPr>
                <w:color w:val="201547"/>
                <w:szCs w:val="21"/>
              </w:rPr>
              <w:t>20%</w:t>
            </w:r>
          </w:p>
        </w:tc>
      </w:tr>
      <w:tr w:rsidR="00425554" w:rsidRPr="000E7F58" w14:paraId="7FC43BC9" w14:textId="77777777" w:rsidTr="009C1392">
        <w:tc>
          <w:tcPr>
            <w:tcW w:w="2835" w:type="dxa"/>
            <w:tcBorders>
              <w:top w:val="single" w:sz="4" w:space="0" w:color="00BED2"/>
              <w:left w:val="single" w:sz="4" w:space="0" w:color="00BED2"/>
              <w:bottom w:val="single" w:sz="4" w:space="0" w:color="00BED2"/>
              <w:right w:val="single" w:sz="4" w:space="0" w:color="00BED2"/>
            </w:tcBorders>
          </w:tcPr>
          <w:p w14:paraId="20949EC5" w14:textId="402253E2" w:rsidR="00425554" w:rsidRPr="007E5386" w:rsidRDefault="00264788" w:rsidP="00E2109D">
            <w:pPr>
              <w:pStyle w:val="Body"/>
              <w:spacing w:after="80"/>
              <w:rPr>
                <w:szCs w:val="21"/>
              </w:rPr>
            </w:pPr>
            <w:r>
              <w:rPr>
                <w:szCs w:val="21"/>
              </w:rPr>
              <w:t>B</w:t>
            </w:r>
            <w:r w:rsidR="00425554">
              <w:rPr>
                <w:szCs w:val="21"/>
              </w:rPr>
              <w:t>usiness case</w:t>
            </w:r>
          </w:p>
        </w:tc>
        <w:tc>
          <w:tcPr>
            <w:tcW w:w="6375" w:type="dxa"/>
            <w:tcBorders>
              <w:top w:val="single" w:sz="4" w:space="0" w:color="00BED2"/>
              <w:left w:val="single" w:sz="4" w:space="0" w:color="00BED2"/>
              <w:bottom w:val="single" w:sz="4" w:space="0" w:color="00BED2"/>
              <w:right w:val="single" w:sz="4" w:space="0" w:color="00BED2"/>
            </w:tcBorders>
          </w:tcPr>
          <w:p w14:paraId="7E153236" w14:textId="3C8E8967" w:rsidR="00E617E9" w:rsidRDefault="00237DFB" w:rsidP="00E2109D">
            <w:pPr>
              <w:pStyle w:val="Body"/>
              <w:spacing w:after="80"/>
              <w:rPr>
                <w:szCs w:val="21"/>
              </w:rPr>
            </w:pPr>
            <w:r>
              <w:rPr>
                <w:szCs w:val="21"/>
              </w:rPr>
              <w:t xml:space="preserve">Finalised </w:t>
            </w:r>
            <w:r w:rsidR="003C4A4B">
              <w:rPr>
                <w:szCs w:val="21"/>
              </w:rPr>
              <w:t xml:space="preserve">business </w:t>
            </w:r>
            <w:r w:rsidR="00E2109D">
              <w:rPr>
                <w:szCs w:val="21"/>
              </w:rPr>
              <w:t>case</w:t>
            </w:r>
            <w:r w:rsidR="00C02B1F">
              <w:rPr>
                <w:szCs w:val="21"/>
              </w:rPr>
              <w:t xml:space="preserve"> including:</w:t>
            </w:r>
          </w:p>
          <w:p w14:paraId="6B284D67" w14:textId="77777777" w:rsidR="00DC149E" w:rsidRDefault="00DC149E">
            <w:pPr>
              <w:pStyle w:val="Body"/>
              <w:numPr>
                <w:ilvl w:val="0"/>
                <w:numId w:val="48"/>
              </w:numPr>
              <w:spacing w:after="80"/>
              <w:rPr>
                <w:szCs w:val="21"/>
              </w:rPr>
            </w:pPr>
            <w:r>
              <w:rPr>
                <w:szCs w:val="21"/>
              </w:rPr>
              <w:t>Full costings</w:t>
            </w:r>
          </w:p>
          <w:p w14:paraId="042E5944" w14:textId="6FB80D57" w:rsidR="00DC149E" w:rsidRDefault="00DC149E">
            <w:pPr>
              <w:pStyle w:val="normaltext"/>
              <w:numPr>
                <w:ilvl w:val="0"/>
                <w:numId w:val="48"/>
              </w:numPr>
            </w:pPr>
            <w:r>
              <w:t xml:space="preserve">Evidence of building and planning permit requirements </w:t>
            </w:r>
            <w:r w:rsidRPr="00AB49C4">
              <w:t>(evidence of Council’s advice around permit requirements for proposed project</w:t>
            </w:r>
            <w:r>
              <w:t>)</w:t>
            </w:r>
          </w:p>
          <w:p w14:paraId="4F4C6E3E" w14:textId="01232819" w:rsidR="00264788" w:rsidRPr="00066EB1" w:rsidRDefault="00DC149E">
            <w:pPr>
              <w:pStyle w:val="Body"/>
              <w:numPr>
                <w:ilvl w:val="0"/>
                <w:numId w:val="48"/>
              </w:numPr>
              <w:spacing w:after="80"/>
              <w:rPr>
                <w:szCs w:val="21"/>
              </w:rPr>
            </w:pPr>
            <w:r>
              <w:rPr>
                <w:szCs w:val="21"/>
              </w:rPr>
              <w:t>Contractors and suppliers identified to undertake works</w:t>
            </w:r>
          </w:p>
        </w:tc>
        <w:tc>
          <w:tcPr>
            <w:tcW w:w="1280" w:type="dxa"/>
            <w:tcBorders>
              <w:top w:val="single" w:sz="4" w:space="0" w:color="00BED2"/>
              <w:left w:val="single" w:sz="4" w:space="0" w:color="00BED2"/>
              <w:bottom w:val="single" w:sz="4" w:space="0" w:color="00BED2"/>
              <w:right w:val="single" w:sz="4" w:space="0" w:color="00BED2"/>
            </w:tcBorders>
          </w:tcPr>
          <w:p w14:paraId="422E2813" w14:textId="6B67FC2A" w:rsidR="00425554" w:rsidRPr="007E5386" w:rsidRDefault="00781B20" w:rsidP="00425554">
            <w:pPr>
              <w:pStyle w:val="Body"/>
              <w:spacing w:after="80" w:line="260" w:lineRule="atLeast"/>
              <w:rPr>
                <w:color w:val="201547"/>
                <w:szCs w:val="21"/>
              </w:rPr>
            </w:pPr>
            <w:r>
              <w:rPr>
                <w:color w:val="201547"/>
                <w:szCs w:val="21"/>
              </w:rPr>
              <w:t>80</w:t>
            </w:r>
            <w:r w:rsidR="00264788">
              <w:rPr>
                <w:color w:val="201547"/>
                <w:szCs w:val="21"/>
              </w:rPr>
              <w:t>%</w:t>
            </w:r>
          </w:p>
        </w:tc>
      </w:tr>
    </w:tbl>
    <w:p w14:paraId="1DFD5D53" w14:textId="35BF3963" w:rsidR="001F0FFA" w:rsidRDefault="001F0FFA" w:rsidP="009C1392">
      <w:pPr>
        <w:pStyle w:val="normaltext"/>
      </w:pPr>
    </w:p>
    <w:p w14:paraId="1D6F51B0" w14:textId="57B645FF" w:rsidR="009C1392" w:rsidRDefault="009C1392" w:rsidP="009C1392">
      <w:pPr>
        <w:pStyle w:val="normaltext"/>
      </w:pPr>
      <w:r>
        <w:t xml:space="preserve">If you have a ready-to-go infrastructure project and wish to apply for a Capital Works Grant in 2023 – 2024, it is essential you refer to the </w:t>
      </w:r>
      <w:r w:rsidRPr="00E225B5">
        <w:t xml:space="preserve">Planning Grant assessment criteria </w:t>
      </w:r>
      <w:r>
        <w:t xml:space="preserve">to ensure your proposal fulfils departmental requirements. </w:t>
      </w:r>
    </w:p>
    <w:p w14:paraId="34C0DF29" w14:textId="529D8B5A" w:rsidR="003C4A4B" w:rsidRDefault="003C4A4B">
      <w:pPr>
        <w:spacing w:after="160" w:line="259" w:lineRule="auto"/>
        <w:ind w:left="0" w:firstLine="0"/>
        <w:rPr>
          <w:b w:val="0"/>
          <w:color w:val="00BED2"/>
          <w:sz w:val="44"/>
        </w:rPr>
      </w:pPr>
    </w:p>
    <w:p w14:paraId="30774B47" w14:textId="6CE82426" w:rsidR="009C1392" w:rsidRDefault="00882898">
      <w:pPr>
        <w:spacing w:after="160" w:line="259" w:lineRule="auto"/>
        <w:ind w:left="0" w:firstLine="0"/>
        <w:rPr>
          <w:b w:val="0"/>
          <w:color w:val="00BED2"/>
          <w:sz w:val="44"/>
        </w:rPr>
      </w:pPr>
      <w:r>
        <w:rPr>
          <w:noProof/>
          <w:color w:val="2B579A"/>
          <w:shd w:val="clear" w:color="auto" w:fill="E6E6E6"/>
        </w:rPr>
        <w:drawing>
          <wp:anchor distT="0" distB="0" distL="114300" distR="114300" simplePos="0" relativeHeight="251658260" behindDoc="1" locked="0" layoutInCell="1" allowOverlap="1" wp14:anchorId="15A0AE22" wp14:editId="26697BAC">
            <wp:simplePos x="0" y="0"/>
            <wp:positionH relativeFrom="margin">
              <wp:posOffset>115542</wp:posOffset>
            </wp:positionH>
            <wp:positionV relativeFrom="paragraph">
              <wp:posOffset>3186402</wp:posOffset>
            </wp:positionV>
            <wp:extent cx="6516370" cy="2926715"/>
            <wp:effectExtent l="19050" t="19050" r="17780" b="26035"/>
            <wp:wrapTight wrapText="bothSides">
              <wp:wrapPolygon edited="0">
                <wp:start x="-63" y="-141"/>
                <wp:lineTo x="-63" y="21652"/>
                <wp:lineTo x="21596" y="21652"/>
                <wp:lineTo x="21596" y="-141"/>
                <wp:lineTo x="-63" y="-141"/>
              </wp:wrapPolygon>
            </wp:wrapTight>
            <wp:docPr id="28" name="Picture 2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a:extLst>
                        <a:ext uri="{C183D7F6-B498-43B3-948B-1728B52AA6E4}">
                          <adec:decorative xmlns:adec="http://schemas.microsoft.com/office/drawing/2017/decorative" val="1"/>
                        </a:ext>
                      </a:extLst>
                    </pic:cNvPr>
                    <pic:cNvPicPr/>
                  </pic:nvPicPr>
                  <pic:blipFill rotWithShape="1">
                    <a:blip r:embed="rId50" cstate="print">
                      <a:extLst>
                        <a:ext uri="{BEBA8EAE-BF5A-486C-A8C5-ECC9F3942E4B}">
                          <a14:imgProps xmlns:a14="http://schemas.microsoft.com/office/drawing/2010/main">
                            <a14:imgLayer r:embed="rId51">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rcRect t="27968" b="7169"/>
                    <a:stretch/>
                  </pic:blipFill>
                  <pic:spPr bwMode="auto">
                    <a:xfrm>
                      <a:off x="0" y="0"/>
                      <a:ext cx="6516370" cy="2926715"/>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9C1392">
        <w:br w:type="page"/>
      </w:r>
    </w:p>
    <w:p w14:paraId="40DFFC2E" w14:textId="408B0623" w:rsidR="00570F93" w:rsidRDefault="00570F93" w:rsidP="00570F93">
      <w:pPr>
        <w:pStyle w:val="Style1"/>
      </w:pPr>
      <w:bookmarkStart w:id="502" w:name="_Toc147936064"/>
      <w:r>
        <w:lastRenderedPageBreak/>
        <w:t xml:space="preserve">HOW TO APPLY </w:t>
      </w:r>
      <w:r w:rsidR="00CB780A">
        <w:t>FOR A NORTH RICHMOND PRECINCT COMMUNITY GRANT</w:t>
      </w:r>
      <w:bookmarkEnd w:id="502"/>
    </w:p>
    <w:p w14:paraId="6BDA424E" w14:textId="4FCF0FA4" w:rsidR="00570F93" w:rsidRDefault="00570F93" w:rsidP="00570F93">
      <w:pPr>
        <w:pStyle w:val="normaltext"/>
      </w:pPr>
    </w:p>
    <w:p w14:paraId="53D7684A" w14:textId="251FB7A6" w:rsidR="00E848A9" w:rsidRDefault="00E848A9" w:rsidP="00E848A9">
      <w:pPr>
        <w:pStyle w:val="Style2"/>
      </w:pPr>
      <w:bookmarkStart w:id="503" w:name="_Toc147936065"/>
      <w:r>
        <w:t>KEY STEPS</w:t>
      </w:r>
      <w:bookmarkEnd w:id="503"/>
    </w:p>
    <w:p w14:paraId="2F2EA31F" w14:textId="2679B00E" w:rsidR="00570F93" w:rsidRDefault="003437BF">
      <w:pPr>
        <w:pStyle w:val="normaltext"/>
        <w:numPr>
          <w:ilvl w:val="0"/>
          <w:numId w:val="24"/>
        </w:numPr>
      </w:pPr>
      <w:r>
        <w:t>Carefully r</w:t>
      </w:r>
      <w:r w:rsidR="00570F93">
        <w:t xml:space="preserve">ead these grant guidelines. </w:t>
      </w:r>
    </w:p>
    <w:p w14:paraId="2B34AE9C" w14:textId="67B5DEB5" w:rsidR="00570F93" w:rsidRDefault="00570F93">
      <w:pPr>
        <w:pStyle w:val="normaltext"/>
        <w:numPr>
          <w:ilvl w:val="0"/>
          <w:numId w:val="24"/>
        </w:numPr>
      </w:pPr>
      <w:r>
        <w:t xml:space="preserve">Check your eligibility and your project idea’s eligibility against the eligibility criteria. </w:t>
      </w:r>
    </w:p>
    <w:p w14:paraId="1F1B620D" w14:textId="7470BF2F" w:rsidR="00570F93" w:rsidRDefault="00942526">
      <w:pPr>
        <w:pStyle w:val="normaltext"/>
        <w:numPr>
          <w:ilvl w:val="0"/>
          <w:numId w:val="24"/>
        </w:numPr>
      </w:pPr>
      <w:r>
        <w:t xml:space="preserve">If you have any questions, email the Precinct Team: </w:t>
      </w:r>
      <w:hyperlink r:id="rId52" w:history="1">
        <w:r w:rsidR="00F01F60" w:rsidRPr="006E2ABA">
          <w:rPr>
            <w:rStyle w:val="Hyperlink"/>
          </w:rPr>
          <w:t>engagenorthrichmond@dffh.vic.gov.au</w:t>
        </w:r>
      </w:hyperlink>
      <w:r w:rsidR="00F01F60">
        <w:t xml:space="preserve"> </w:t>
      </w:r>
      <w:r w:rsidR="000E26ED">
        <w:t xml:space="preserve"> </w:t>
      </w:r>
      <w:r>
        <w:t xml:space="preserve"> </w:t>
      </w:r>
    </w:p>
    <w:p w14:paraId="6217C5D4" w14:textId="2BD5AE7E" w:rsidR="00570F93" w:rsidRPr="00442D85" w:rsidRDefault="00570F93">
      <w:pPr>
        <w:pStyle w:val="normaltext"/>
        <w:numPr>
          <w:ilvl w:val="0"/>
          <w:numId w:val="24"/>
        </w:numPr>
      </w:pPr>
      <w:r w:rsidRPr="00442D85">
        <w:t>Read the online application form carefully</w:t>
      </w:r>
      <w:r w:rsidR="00356AF3">
        <w:t>. T</w:t>
      </w:r>
      <w:r w:rsidRPr="00442D85">
        <w:t>he application form questions</w:t>
      </w:r>
      <w:r w:rsidR="00442D85" w:rsidRPr="00442D85">
        <w:t xml:space="preserve"> are available</w:t>
      </w:r>
      <w:r w:rsidR="00356AF3">
        <w:t xml:space="preserve"> in the </w:t>
      </w:r>
      <w:hyperlink r:id="rId53" w:history="1">
        <w:r w:rsidR="00356AF3" w:rsidRPr="00356AF3">
          <w:rPr>
            <w:rStyle w:val="Hyperlink"/>
          </w:rPr>
          <w:t>Resources and Support section of the Precinct website</w:t>
        </w:r>
      </w:hyperlink>
      <w:r w:rsidR="00356AF3">
        <w:t xml:space="preserve">. </w:t>
      </w:r>
      <w:r w:rsidR="00442D85" w:rsidRPr="00442D85">
        <w:t xml:space="preserve"> </w:t>
      </w:r>
    </w:p>
    <w:p w14:paraId="450D4F06" w14:textId="7DAA6F34" w:rsidR="00570F93" w:rsidRDefault="00570F93">
      <w:pPr>
        <w:pStyle w:val="normaltext"/>
        <w:numPr>
          <w:ilvl w:val="0"/>
          <w:numId w:val="24"/>
        </w:numPr>
      </w:pPr>
      <w:r>
        <w:t>Complete the application form, ensuring you have provided all information requested, including supporting documentation</w:t>
      </w:r>
    </w:p>
    <w:p w14:paraId="2A9D806F" w14:textId="01CDD030" w:rsidR="00570F93" w:rsidRDefault="00570F93">
      <w:pPr>
        <w:pStyle w:val="normaltext"/>
        <w:numPr>
          <w:ilvl w:val="0"/>
          <w:numId w:val="24"/>
        </w:numPr>
      </w:pPr>
      <w:r>
        <w:t>Submit your application</w:t>
      </w:r>
      <w:r w:rsidR="00356AF3">
        <w:t xml:space="preserve"> through Grants Gateway</w:t>
      </w:r>
      <w:r>
        <w:t xml:space="preserve"> before</w:t>
      </w:r>
      <w:r w:rsidR="00442D85">
        <w:t xml:space="preserve"> the due date. </w:t>
      </w:r>
      <w:r>
        <w:t>You will receive an email instantly confirming your application has been submitted</w:t>
      </w:r>
      <w:r w:rsidR="00FD4B54">
        <w:t>.</w:t>
      </w:r>
    </w:p>
    <w:p w14:paraId="7754E156" w14:textId="500244A9" w:rsidR="00570F93" w:rsidRDefault="00570F93" w:rsidP="00570F93">
      <w:pPr>
        <w:pStyle w:val="Style2"/>
      </w:pPr>
    </w:p>
    <w:p w14:paraId="0E55973B" w14:textId="0E792AAF" w:rsidR="00570F93" w:rsidRDefault="00356AF3" w:rsidP="00570F93">
      <w:pPr>
        <w:spacing w:after="160" w:line="259" w:lineRule="auto"/>
        <w:ind w:left="0" w:firstLine="0"/>
        <w:rPr>
          <w:rStyle w:val="Style2Char"/>
        </w:rPr>
      </w:pPr>
      <w:r>
        <w:rPr>
          <w:b w:val="0"/>
          <w:noProof/>
          <w:color w:val="00BED2"/>
          <w:sz w:val="32"/>
        </w:rPr>
        <w:drawing>
          <wp:anchor distT="0" distB="0" distL="114300" distR="114300" simplePos="0" relativeHeight="251658256" behindDoc="1" locked="0" layoutInCell="1" allowOverlap="1" wp14:anchorId="30F6A4D1" wp14:editId="37BA382C">
            <wp:simplePos x="0" y="0"/>
            <wp:positionH relativeFrom="margin">
              <wp:align>center</wp:align>
            </wp:positionH>
            <wp:positionV relativeFrom="paragraph">
              <wp:posOffset>516324</wp:posOffset>
            </wp:positionV>
            <wp:extent cx="4052570" cy="4802505"/>
            <wp:effectExtent l="19050" t="19050" r="24130" b="17145"/>
            <wp:wrapTight wrapText="bothSides">
              <wp:wrapPolygon edited="0">
                <wp:start x="-102" y="-86"/>
                <wp:lineTo x="-102" y="21591"/>
                <wp:lineTo x="21627" y="21591"/>
                <wp:lineTo x="21627" y="-86"/>
                <wp:lineTo x="-102" y="-86"/>
              </wp:wrapPolygon>
            </wp:wrapTight>
            <wp:docPr id="29" name="Picture 2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 name="Picture 29">
                      <a:extLst>
                        <a:ext uri="{C183D7F6-B498-43B3-948B-1728B52AA6E4}">
                          <adec:decorative xmlns:adec="http://schemas.microsoft.com/office/drawing/2017/decorative" val="1"/>
                        </a:ext>
                      </a:extLst>
                    </pic:cNvPr>
                    <pic:cNvPicPr/>
                  </pic:nvPicPr>
                  <pic:blipFill>
                    <a:blip r:embed="rId54" cstate="print">
                      <a:extLst>
                        <a:ext uri="{BEBA8EAE-BF5A-486C-A8C5-ECC9F3942E4B}">
                          <a14:imgProps xmlns:a14="http://schemas.microsoft.com/office/drawing/2010/main">
                            <a14:imgLayer r:embed="rId55">
                              <a14:imgEffect>
                                <a14:saturation sat="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ic:blipFill>
                  <pic:spPr>
                    <a:xfrm>
                      <a:off x="0" y="0"/>
                      <a:ext cx="4052570" cy="4802505"/>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570F93">
        <w:rPr>
          <w:rStyle w:val="Style2Char"/>
        </w:rPr>
        <w:br w:type="page"/>
      </w:r>
    </w:p>
    <w:p w14:paraId="2FCA656E" w14:textId="6C09D4E9" w:rsidR="009F38A0" w:rsidRDefault="00D26F38" w:rsidP="00D26F38">
      <w:pPr>
        <w:pStyle w:val="Style2"/>
        <w:rPr>
          <w:rStyle w:val="Style1Char"/>
          <w:b/>
          <w:sz w:val="32"/>
        </w:rPr>
      </w:pPr>
      <w:bookmarkStart w:id="504" w:name="_Toc144375871"/>
      <w:bookmarkStart w:id="505" w:name="_Toc144385480"/>
      <w:bookmarkStart w:id="506" w:name="_Toc147936066"/>
      <w:r w:rsidRPr="00D26F38">
        <w:rPr>
          <w:rStyle w:val="Style1Char"/>
          <w:b/>
          <w:sz w:val="32"/>
        </w:rPr>
        <w:lastRenderedPageBreak/>
        <w:t>WHAT SUPPORTING DOCUMENTATION DO I NEED</w:t>
      </w:r>
      <w:bookmarkEnd w:id="504"/>
      <w:bookmarkEnd w:id="505"/>
      <w:r w:rsidR="002F368B">
        <w:rPr>
          <w:rStyle w:val="Style1Char"/>
          <w:b/>
          <w:sz w:val="32"/>
        </w:rPr>
        <w:t>?</w:t>
      </w:r>
      <w:bookmarkEnd w:id="506"/>
    </w:p>
    <w:p w14:paraId="2AA00ED7" w14:textId="77777777" w:rsidR="00942526" w:rsidRDefault="00942526" w:rsidP="00942526">
      <w:pPr>
        <w:ind w:left="0" w:firstLine="0"/>
        <w:sectPr w:rsidR="00942526" w:rsidSect="00794E21">
          <w:type w:val="continuous"/>
          <w:pgSz w:w="11899" w:h="16845" w:code="9"/>
          <w:pgMar w:top="1440" w:right="737" w:bottom="1440" w:left="737" w:header="595" w:footer="539" w:gutter="0"/>
          <w:cols w:space="720"/>
        </w:sectPr>
      </w:pPr>
      <w:bookmarkStart w:id="507" w:name="_Toc142990301"/>
    </w:p>
    <w:p w14:paraId="3772504A" w14:textId="77777777" w:rsidR="001701F9" w:rsidRPr="00581C49" w:rsidRDefault="001701F9" w:rsidP="00942526">
      <w:pPr>
        <w:pStyle w:val="Style2"/>
        <w:rPr>
          <w:b w:val="0"/>
          <w:bCs/>
          <w:sz w:val="21"/>
          <w:szCs w:val="21"/>
        </w:rPr>
      </w:pPr>
      <w:bookmarkStart w:id="508" w:name="_Toc143004450"/>
      <w:bookmarkStart w:id="509" w:name="_Toc143009859"/>
      <w:bookmarkStart w:id="510" w:name="_Toc143076434"/>
      <w:bookmarkStart w:id="511" w:name="_Toc143076514"/>
      <w:bookmarkStart w:id="512" w:name="_Toc143185888"/>
      <w:bookmarkStart w:id="513" w:name="_Toc144375872"/>
      <w:bookmarkStart w:id="514" w:name="_Toc144385481"/>
    </w:p>
    <w:p w14:paraId="04BC94B9" w14:textId="23D5ACE8" w:rsidR="00D26F38" w:rsidRPr="00581C49" w:rsidRDefault="00D26F38">
      <w:pPr>
        <w:pStyle w:val="Style2"/>
        <w:numPr>
          <w:ilvl w:val="0"/>
          <w:numId w:val="4"/>
        </w:numPr>
        <w:rPr>
          <w:sz w:val="28"/>
          <w:szCs w:val="20"/>
        </w:rPr>
      </w:pPr>
      <w:bookmarkStart w:id="515" w:name="_Toc147348896"/>
      <w:bookmarkStart w:id="516" w:name="_Toc147349433"/>
      <w:bookmarkStart w:id="517" w:name="_Toc147349603"/>
      <w:bookmarkStart w:id="518" w:name="_Toc147396263"/>
      <w:bookmarkStart w:id="519" w:name="_Toc147396421"/>
      <w:bookmarkStart w:id="520" w:name="_Toc147918701"/>
      <w:bookmarkStart w:id="521" w:name="_Toc147933936"/>
      <w:bookmarkStart w:id="522" w:name="_Toc147936067"/>
      <w:r w:rsidRPr="00581C49">
        <w:rPr>
          <w:sz w:val="28"/>
          <w:szCs w:val="20"/>
        </w:rPr>
        <w:t xml:space="preserve">Project plan </w:t>
      </w:r>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p>
    <w:p w14:paraId="51A23D0C" w14:textId="43CE8A66" w:rsidR="00D26F38" w:rsidRDefault="00D26F38" w:rsidP="00D26F38">
      <w:pPr>
        <w:pStyle w:val="normaltext"/>
      </w:pPr>
      <w:r>
        <w:t>A clear project plan</w:t>
      </w:r>
      <w:r w:rsidR="007F7164">
        <w:t xml:space="preserve"> help you articulate your project’s objectives and key activities and</w:t>
      </w:r>
      <w:r>
        <w:t xml:space="preserve"> </w:t>
      </w:r>
      <w:r w:rsidR="007F7164">
        <w:t>increases your</w:t>
      </w:r>
      <w:r>
        <w:t xml:space="preserve"> chance of receiving funding. </w:t>
      </w:r>
    </w:p>
    <w:p w14:paraId="12AC4C93" w14:textId="51770C04" w:rsidR="007F7164" w:rsidRDefault="007F7164" w:rsidP="0017756B">
      <w:pPr>
        <w:pStyle w:val="normaltext"/>
        <w:ind w:left="0" w:firstLine="0"/>
        <w:rPr>
          <w:rStyle w:val="normaltextChar"/>
        </w:rPr>
      </w:pPr>
      <w:r>
        <w:rPr>
          <w:rStyle w:val="normaltextChar"/>
        </w:rPr>
        <w:t xml:space="preserve">In the </w:t>
      </w:r>
      <w:hyperlink r:id="rId56" w:history="1">
        <w:r w:rsidRPr="00356AF3">
          <w:rPr>
            <w:rStyle w:val="Hyperlink"/>
          </w:rPr>
          <w:t>Resources and Support section of the Precinct website</w:t>
        </w:r>
      </w:hyperlink>
      <w:r>
        <w:rPr>
          <w:rStyle w:val="normaltextChar"/>
        </w:rPr>
        <w:t>, you will find:</w:t>
      </w:r>
    </w:p>
    <w:p w14:paraId="10498AFE" w14:textId="2E264253" w:rsidR="007F7164" w:rsidRDefault="007F7164">
      <w:pPr>
        <w:pStyle w:val="normaltext"/>
        <w:numPr>
          <w:ilvl w:val="0"/>
          <w:numId w:val="49"/>
        </w:numPr>
        <w:rPr>
          <w:rStyle w:val="normaltextChar"/>
        </w:rPr>
      </w:pPr>
      <w:r>
        <w:rPr>
          <w:rStyle w:val="normaltextChar"/>
        </w:rPr>
        <w:t xml:space="preserve">Project plan templates for Community Strengthening grant applications </w:t>
      </w:r>
    </w:p>
    <w:p w14:paraId="0CCB3589" w14:textId="57026B09" w:rsidR="007F7164" w:rsidRDefault="007F7164">
      <w:pPr>
        <w:pStyle w:val="normaltext"/>
        <w:numPr>
          <w:ilvl w:val="0"/>
          <w:numId w:val="49"/>
        </w:numPr>
        <w:rPr>
          <w:rStyle w:val="normaltextChar"/>
        </w:rPr>
      </w:pPr>
      <w:r>
        <w:rPr>
          <w:rStyle w:val="normaltextChar"/>
        </w:rPr>
        <w:t xml:space="preserve">Business case template for Community Infrastructure grant applications, which includes a project plan template. </w:t>
      </w:r>
    </w:p>
    <w:p w14:paraId="225F4688" w14:textId="57E46B2C" w:rsidR="00D26F38" w:rsidRPr="003C0A5A" w:rsidRDefault="00D26F38" w:rsidP="00F244E4">
      <w:pPr>
        <w:pStyle w:val="normaltext"/>
        <w:spacing w:after="0" w:line="200" w:lineRule="atLeast"/>
      </w:pPr>
    </w:p>
    <w:p w14:paraId="5C189A70" w14:textId="128FB249" w:rsidR="001701F9" w:rsidRPr="00581C49" w:rsidRDefault="001701F9" w:rsidP="00F244E4">
      <w:pPr>
        <w:pStyle w:val="normaltext"/>
        <w:spacing w:after="0" w:line="200" w:lineRule="atLeast"/>
        <w:rPr>
          <w:b/>
        </w:rPr>
      </w:pPr>
    </w:p>
    <w:p w14:paraId="2AEA28D1" w14:textId="0A5060B4" w:rsidR="00D11AE5" w:rsidRPr="004D6350" w:rsidRDefault="00D26B3B">
      <w:pPr>
        <w:pStyle w:val="Style2"/>
        <w:numPr>
          <w:ilvl w:val="0"/>
          <w:numId w:val="4"/>
        </w:numPr>
        <w:spacing w:line="240" w:lineRule="auto"/>
      </w:pPr>
      <w:bookmarkStart w:id="523" w:name="_Toc142990302"/>
      <w:bookmarkStart w:id="524" w:name="_Toc143004451"/>
      <w:bookmarkStart w:id="525" w:name="_Toc143009860"/>
      <w:bookmarkStart w:id="526" w:name="_Toc143076435"/>
      <w:bookmarkStart w:id="527" w:name="_Toc143076515"/>
      <w:bookmarkStart w:id="528" w:name="_Toc143185889"/>
      <w:bookmarkStart w:id="529" w:name="_Toc144375873"/>
      <w:bookmarkStart w:id="530" w:name="_Toc144385482"/>
      <w:bookmarkStart w:id="531" w:name="_Toc147348897"/>
      <w:bookmarkStart w:id="532" w:name="_Toc147349434"/>
      <w:bookmarkStart w:id="533" w:name="_Toc147349604"/>
      <w:bookmarkStart w:id="534" w:name="_Toc147396264"/>
      <w:bookmarkStart w:id="535" w:name="_Toc147396422"/>
      <w:bookmarkStart w:id="536" w:name="_Toc147918702"/>
      <w:bookmarkStart w:id="537" w:name="_Toc147933937"/>
      <w:bookmarkStart w:id="538" w:name="_Toc147936068"/>
      <w:r w:rsidRPr="004D6350">
        <w:rPr>
          <w:sz w:val="28"/>
          <w:szCs w:val="20"/>
        </w:rPr>
        <w:t>Financial and legal requirements</w:t>
      </w:r>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r w:rsidRPr="004D6350">
        <w:rPr>
          <w:sz w:val="28"/>
          <w:szCs w:val="20"/>
        </w:rPr>
        <w:t xml:space="preserve"> </w:t>
      </w:r>
    </w:p>
    <w:p w14:paraId="30A998F0" w14:textId="7CBE4857" w:rsidR="000F12D3" w:rsidRPr="00306377" w:rsidRDefault="004236BF" w:rsidP="00306377">
      <w:pPr>
        <w:pStyle w:val="Style2"/>
        <w:rPr>
          <w:b w:val="0"/>
          <w:bCs/>
          <w:sz w:val="28"/>
          <w:szCs w:val="20"/>
        </w:rPr>
      </w:pPr>
      <w:bookmarkStart w:id="539" w:name="_Toc147918703"/>
      <w:bookmarkStart w:id="540" w:name="_Toc147933938"/>
      <w:bookmarkStart w:id="541" w:name="_Toc147936069"/>
      <w:r w:rsidRPr="00306377">
        <w:rPr>
          <w:b w:val="0"/>
          <w:bCs/>
          <w:sz w:val="28"/>
          <w:szCs w:val="20"/>
        </w:rPr>
        <w:t>Australian Business Number (ABN</w:t>
      </w:r>
      <w:r w:rsidR="006C2302" w:rsidRPr="00306377">
        <w:rPr>
          <w:b w:val="0"/>
          <w:bCs/>
          <w:sz w:val="28"/>
          <w:szCs w:val="20"/>
        </w:rPr>
        <w:t>)</w:t>
      </w:r>
      <w:r w:rsidRPr="00306377">
        <w:rPr>
          <w:b w:val="0"/>
          <w:bCs/>
          <w:sz w:val="28"/>
          <w:szCs w:val="20"/>
        </w:rPr>
        <w:t xml:space="preserve"> and tax status</w:t>
      </w:r>
      <w:bookmarkEnd w:id="539"/>
      <w:bookmarkEnd w:id="540"/>
      <w:bookmarkEnd w:id="541"/>
    </w:p>
    <w:p w14:paraId="38613539" w14:textId="4DE40EDB" w:rsidR="003042EE" w:rsidRDefault="00AF0890" w:rsidP="003042EE">
      <w:pPr>
        <w:pStyle w:val="normaltext"/>
        <w:rPr>
          <w:color w:val="auto"/>
        </w:rPr>
      </w:pPr>
      <w:r>
        <w:t>All project proposals must be submitted by a</w:t>
      </w:r>
      <w:r w:rsidR="003042EE">
        <w:t xml:space="preserve"> legally incorporated organisation. </w:t>
      </w:r>
      <w:r w:rsidR="00722486">
        <w:t>If you are unsure whether you</w:t>
      </w:r>
      <w:r w:rsidR="00FB735B">
        <w:t xml:space="preserve">r organisation </w:t>
      </w:r>
      <w:r w:rsidR="00722486">
        <w:t xml:space="preserve">is incorporated, you can check the </w:t>
      </w:r>
      <w:hyperlink r:id="rId57" w:history="1">
        <w:r w:rsidR="00722486" w:rsidRPr="00E50D7F">
          <w:rPr>
            <w:rStyle w:val="Hyperlink"/>
          </w:rPr>
          <w:t>Australian Business Register’s ABN Lookup</w:t>
        </w:r>
      </w:hyperlink>
      <w:r w:rsidR="00722486">
        <w:t>. To do this, you will need your</w:t>
      </w:r>
      <w:r w:rsidR="00D11AE5">
        <w:t xml:space="preserve"> </w:t>
      </w:r>
      <w:r w:rsidR="00FB735B">
        <w:t>organisation’s</w:t>
      </w:r>
      <w:r w:rsidR="00722486">
        <w:t xml:space="preserve"> legal name and ABN.  </w:t>
      </w:r>
      <w:r w:rsidR="003042EE" w:rsidRPr="00F93966">
        <w:rPr>
          <w:color w:val="auto"/>
        </w:rPr>
        <w:t>Please note that having an ABN does not automatically mean your organisation is incorporated.</w:t>
      </w:r>
    </w:p>
    <w:p w14:paraId="3B80B6B2" w14:textId="77777777" w:rsidR="009248F2" w:rsidRDefault="009248F2" w:rsidP="00FB735B">
      <w:pPr>
        <w:pStyle w:val="normaltext"/>
        <w:ind w:firstLine="0"/>
        <w:rPr>
          <w:color w:val="00BED2"/>
        </w:rPr>
      </w:pPr>
    </w:p>
    <w:p w14:paraId="2352AA29" w14:textId="26A24D6B" w:rsidR="00C12FB5" w:rsidRPr="004D6350" w:rsidRDefault="005A2AF5" w:rsidP="004D6350">
      <w:pPr>
        <w:pStyle w:val="Style2"/>
        <w:rPr>
          <w:b w:val="0"/>
          <w:bCs/>
          <w:sz w:val="28"/>
          <w:szCs w:val="20"/>
        </w:rPr>
      </w:pPr>
      <w:bookmarkStart w:id="542" w:name="_Toc147918704"/>
      <w:bookmarkStart w:id="543" w:name="_Toc147933939"/>
      <w:bookmarkStart w:id="544" w:name="_Toc147936070"/>
      <w:r w:rsidRPr="004D6350">
        <w:rPr>
          <w:b w:val="0"/>
          <w:bCs/>
          <w:sz w:val="28"/>
          <w:szCs w:val="20"/>
        </w:rPr>
        <w:t>Signed a</w:t>
      </w:r>
      <w:r w:rsidR="001C1E27" w:rsidRPr="004D6350">
        <w:rPr>
          <w:b w:val="0"/>
          <w:bCs/>
          <w:sz w:val="28"/>
          <w:szCs w:val="20"/>
        </w:rPr>
        <w:t>uspice agreement</w:t>
      </w:r>
      <w:r w:rsidR="00DE0C39" w:rsidRPr="004D6350">
        <w:rPr>
          <w:b w:val="0"/>
          <w:bCs/>
          <w:sz w:val="28"/>
          <w:szCs w:val="20"/>
        </w:rPr>
        <w:t>, as required</w:t>
      </w:r>
      <w:bookmarkEnd w:id="542"/>
      <w:bookmarkEnd w:id="543"/>
      <w:bookmarkEnd w:id="544"/>
    </w:p>
    <w:p w14:paraId="57579D00" w14:textId="748E5DBE" w:rsidR="00643D32" w:rsidRDefault="00803E7E" w:rsidP="00B20D94">
      <w:pPr>
        <w:pStyle w:val="normaltext"/>
        <w:ind w:firstLine="0"/>
      </w:pPr>
      <w:r>
        <w:rPr>
          <w:color w:val="auto"/>
        </w:rPr>
        <w:t>i</w:t>
      </w:r>
      <w:r w:rsidR="00722486" w:rsidRPr="00803E7E">
        <w:rPr>
          <w:color w:val="auto"/>
        </w:rPr>
        <w:t>f your organisation is not incorporated</w:t>
      </w:r>
      <w:r w:rsidR="00DA0C6E">
        <w:rPr>
          <w:color w:val="auto"/>
        </w:rPr>
        <w:t xml:space="preserve"> </w:t>
      </w:r>
      <w:r w:rsidR="001C1E27" w:rsidRPr="00803E7E">
        <w:rPr>
          <w:color w:val="auto"/>
        </w:rPr>
        <w:t>you will need to enter into an auspice agreement</w:t>
      </w:r>
      <w:r w:rsidR="00DE0C39">
        <w:rPr>
          <w:color w:val="auto"/>
        </w:rPr>
        <w:t xml:space="preserve"> with an incorporated organisation</w:t>
      </w:r>
      <w:r w:rsidR="001C1E27" w:rsidRPr="00803E7E">
        <w:rPr>
          <w:color w:val="auto"/>
        </w:rPr>
        <w:t xml:space="preserve">. </w:t>
      </w:r>
      <w:r w:rsidR="001C1E27">
        <w:t xml:space="preserve">Entering into an auspice agreement means that </w:t>
      </w:r>
      <w:r w:rsidR="00395AE1">
        <w:t xml:space="preserve">if your application is successful, </w:t>
      </w:r>
      <w:r w:rsidR="001C1E27">
        <w:t>the auspice organisation takes legal and financial responsibility for your project.</w:t>
      </w:r>
      <w:r w:rsidR="00395AE1">
        <w:t xml:space="preserve"> While you will still manage </w:t>
      </w:r>
      <w:r w:rsidR="00643D32">
        <w:t>the project, the auspice organisation receives</w:t>
      </w:r>
      <w:r w:rsidR="001C1E27">
        <w:t xml:space="preserve"> and manage</w:t>
      </w:r>
      <w:r w:rsidR="00643D32">
        <w:t>s</w:t>
      </w:r>
      <w:r w:rsidR="001C1E27">
        <w:t xml:space="preserve"> your funding.</w:t>
      </w:r>
      <w:r w:rsidR="005A2AF5">
        <w:t xml:space="preserve"> </w:t>
      </w:r>
    </w:p>
    <w:p w14:paraId="22BB58A9" w14:textId="1685E8B7" w:rsidR="006C2302" w:rsidRDefault="00A9124D" w:rsidP="00B20D94">
      <w:pPr>
        <w:pStyle w:val="normaltext"/>
        <w:ind w:firstLine="0"/>
      </w:pPr>
      <w:r>
        <w:t xml:space="preserve">A signed </w:t>
      </w:r>
      <w:r w:rsidR="006C2302">
        <w:t xml:space="preserve">auspice agreement must be included with your application. For more information about auspice </w:t>
      </w:r>
      <w:r w:rsidR="006C2302" w:rsidRPr="00442D85">
        <w:t xml:space="preserve">organisations, </w:t>
      </w:r>
      <w:r w:rsidR="00442D85" w:rsidRPr="00442D85">
        <w:t xml:space="preserve">refer to </w:t>
      </w:r>
      <w:r w:rsidR="00B14896">
        <w:t xml:space="preserve">the </w:t>
      </w:r>
      <w:hyperlink r:id="rId58" w:history="1">
        <w:r w:rsidR="00B14896" w:rsidRPr="00762C63">
          <w:rPr>
            <w:rStyle w:val="Hyperlink"/>
          </w:rPr>
          <w:t>Resources and Support Section of the Precinct website.</w:t>
        </w:r>
      </w:hyperlink>
      <w:r w:rsidR="00B14896">
        <w:t xml:space="preserve"> </w:t>
      </w:r>
    </w:p>
    <w:p w14:paraId="5F8AE770" w14:textId="77777777" w:rsidR="006C2302" w:rsidRDefault="006C2302" w:rsidP="009248F2">
      <w:pPr>
        <w:pStyle w:val="normaltext"/>
        <w:ind w:left="720" w:firstLine="0"/>
      </w:pPr>
    </w:p>
    <w:p w14:paraId="4BB220A9" w14:textId="0A909328" w:rsidR="00B20D94" w:rsidRPr="004D6350" w:rsidRDefault="00D26F38" w:rsidP="004D6350">
      <w:pPr>
        <w:pStyle w:val="Style2"/>
        <w:rPr>
          <w:b w:val="0"/>
          <w:bCs/>
          <w:sz w:val="28"/>
          <w:szCs w:val="20"/>
        </w:rPr>
      </w:pPr>
      <w:bookmarkStart w:id="545" w:name="_Toc147918705"/>
      <w:bookmarkStart w:id="546" w:name="_Toc147933940"/>
      <w:bookmarkStart w:id="547" w:name="_Toc147936071"/>
      <w:r w:rsidRPr="004D6350">
        <w:rPr>
          <w:b w:val="0"/>
          <w:bCs/>
          <w:sz w:val="28"/>
          <w:szCs w:val="20"/>
        </w:rPr>
        <w:t>Public liability insurance</w:t>
      </w:r>
      <w:r w:rsidR="009779B2" w:rsidRPr="004D6350">
        <w:rPr>
          <w:b w:val="0"/>
          <w:bCs/>
          <w:sz w:val="28"/>
          <w:szCs w:val="20"/>
        </w:rPr>
        <w:t xml:space="preserve"> / certificate of currency</w:t>
      </w:r>
      <w:bookmarkEnd w:id="545"/>
      <w:bookmarkEnd w:id="546"/>
      <w:bookmarkEnd w:id="547"/>
      <w:r w:rsidR="009779B2" w:rsidRPr="004D6350">
        <w:rPr>
          <w:b w:val="0"/>
          <w:bCs/>
          <w:sz w:val="28"/>
          <w:szCs w:val="20"/>
        </w:rPr>
        <w:t xml:space="preserve"> </w:t>
      </w:r>
    </w:p>
    <w:p w14:paraId="5789AD00" w14:textId="77777777" w:rsidR="009248F2" w:rsidRDefault="00B20D94" w:rsidP="00B20D94">
      <w:pPr>
        <w:pStyle w:val="normaltext"/>
      </w:pPr>
      <w:r>
        <w:rPr>
          <w:color w:val="auto"/>
        </w:rPr>
        <w:t>A</w:t>
      </w:r>
      <w:r w:rsidR="00D26F38">
        <w:t xml:space="preserve">ll applicants are required to hold current public liability insurance to the value </w:t>
      </w:r>
      <w:r w:rsidR="00D26F38" w:rsidRPr="006C2302">
        <w:t>of $20 million.</w:t>
      </w:r>
      <w:r w:rsidR="00632BFF">
        <w:t xml:space="preserve"> You can request your insurer</w:t>
      </w:r>
      <w:r w:rsidR="00DA19B9">
        <w:t xml:space="preserve"> issues you with a certificate of currency as confirmation</w:t>
      </w:r>
      <w:r w:rsidR="00FC23D0">
        <w:t xml:space="preserve"> of your public liability insurance.</w:t>
      </w:r>
    </w:p>
    <w:p w14:paraId="6C2E181A" w14:textId="2DF0065D" w:rsidR="002440D7" w:rsidRPr="003C0A5A" w:rsidRDefault="00DA0C6E" w:rsidP="0035371E">
      <w:pPr>
        <w:pStyle w:val="Style2"/>
        <w:rPr>
          <w:sz w:val="44"/>
        </w:rPr>
      </w:pPr>
      <w:bookmarkStart w:id="548" w:name="_Toc144375874"/>
      <w:bookmarkStart w:id="549" w:name="_Toc144385483"/>
      <w:r>
        <w:br w:type="page"/>
      </w:r>
      <w:bookmarkStart w:id="550" w:name="_Toc147936072"/>
      <w:r w:rsidR="002440D7">
        <w:lastRenderedPageBreak/>
        <w:t>CHECKLIST: PREPARING YOUR APPLICATION</w:t>
      </w:r>
      <w:bookmarkEnd w:id="548"/>
      <w:bookmarkEnd w:id="549"/>
      <w:bookmarkEnd w:id="550"/>
    </w:p>
    <w:p w14:paraId="51806304" w14:textId="59480EFC" w:rsidR="002440D7" w:rsidRDefault="002440D7">
      <w:pPr>
        <w:pStyle w:val="normaltext"/>
        <w:numPr>
          <w:ilvl w:val="0"/>
          <w:numId w:val="25"/>
        </w:numPr>
        <w:spacing w:after="0" w:line="240" w:lineRule="auto"/>
      </w:pPr>
      <w:r>
        <w:t xml:space="preserve">Carefully read the Program Guidelines and </w:t>
      </w:r>
      <w:proofErr w:type="gramStart"/>
      <w:r>
        <w:t>contact</w:t>
      </w:r>
      <w:proofErr w:type="gramEnd"/>
      <w:r w:rsidR="00803E7E">
        <w:t xml:space="preserve"> the </w:t>
      </w:r>
      <w:r w:rsidR="0022606E">
        <w:t xml:space="preserve">North Richmond </w:t>
      </w:r>
      <w:r w:rsidR="00803E7E">
        <w:t xml:space="preserve">Precinct Team </w:t>
      </w:r>
      <w:r>
        <w:t>if you have any questions</w:t>
      </w:r>
      <w:r w:rsidR="00866356">
        <w:t>.</w:t>
      </w:r>
    </w:p>
    <w:p w14:paraId="4563669F" w14:textId="77777777" w:rsidR="002440D7" w:rsidRDefault="002440D7">
      <w:pPr>
        <w:pStyle w:val="normaltext"/>
        <w:numPr>
          <w:ilvl w:val="0"/>
          <w:numId w:val="25"/>
        </w:numPr>
      </w:pPr>
      <w:r>
        <w:t xml:space="preserve">Check eligibility: </w:t>
      </w:r>
    </w:p>
    <w:p w14:paraId="1164B742" w14:textId="77777777" w:rsidR="002440D7" w:rsidRDefault="002440D7">
      <w:pPr>
        <w:pStyle w:val="normaltext"/>
        <w:numPr>
          <w:ilvl w:val="0"/>
          <w:numId w:val="26"/>
        </w:numPr>
      </w:pPr>
      <w:r>
        <w:t xml:space="preserve">Can you or your organisation demonstrate a connection to North Richmond? </w:t>
      </w:r>
    </w:p>
    <w:p w14:paraId="5A5E8D21" w14:textId="77777777" w:rsidR="002440D7" w:rsidRDefault="002440D7">
      <w:pPr>
        <w:pStyle w:val="normaltext"/>
        <w:numPr>
          <w:ilvl w:val="0"/>
          <w:numId w:val="26"/>
        </w:numPr>
      </w:pPr>
      <w:r>
        <w:t xml:space="preserve">Is your organisation incorporated? </w:t>
      </w:r>
    </w:p>
    <w:p w14:paraId="785909D8" w14:textId="77777777" w:rsidR="002440D7" w:rsidRDefault="002440D7">
      <w:pPr>
        <w:pStyle w:val="normaltext"/>
        <w:numPr>
          <w:ilvl w:val="0"/>
          <w:numId w:val="26"/>
        </w:numPr>
      </w:pPr>
      <w:r>
        <w:t xml:space="preserve">Do you have appropriate insurance? </w:t>
      </w:r>
    </w:p>
    <w:p w14:paraId="0ADBA207" w14:textId="77777777" w:rsidR="002440D7" w:rsidRDefault="002440D7">
      <w:pPr>
        <w:pStyle w:val="normaltext"/>
        <w:numPr>
          <w:ilvl w:val="0"/>
          <w:numId w:val="26"/>
        </w:numPr>
      </w:pPr>
      <w:r>
        <w:t xml:space="preserve">Have you finalised all reporting from previous grant rounds? </w:t>
      </w:r>
    </w:p>
    <w:p w14:paraId="62343680" w14:textId="7AECB993" w:rsidR="00504BA3" w:rsidRDefault="00504BA3">
      <w:pPr>
        <w:pStyle w:val="normaltext"/>
        <w:numPr>
          <w:ilvl w:val="0"/>
          <w:numId w:val="27"/>
        </w:numPr>
      </w:pPr>
      <w:r>
        <w:t xml:space="preserve">Familiarise yourself with the key priority areas in the North Richmond Precinct Community Action Plan </w:t>
      </w:r>
    </w:p>
    <w:p w14:paraId="6EC3CE8A" w14:textId="0B845300" w:rsidR="0049540B" w:rsidRDefault="0049540B">
      <w:pPr>
        <w:pStyle w:val="normaltext"/>
        <w:numPr>
          <w:ilvl w:val="0"/>
          <w:numId w:val="27"/>
        </w:numPr>
      </w:pPr>
      <w:r>
        <w:t xml:space="preserve">If your organisation is </w:t>
      </w:r>
      <w:proofErr w:type="gramStart"/>
      <w:r>
        <w:t>incorporated</w:t>
      </w:r>
      <w:proofErr w:type="gramEnd"/>
      <w:r w:rsidR="0027074C">
        <w:t xml:space="preserve"> you will need:</w:t>
      </w:r>
    </w:p>
    <w:p w14:paraId="7B0165E9" w14:textId="23AEC7E7" w:rsidR="0027074C" w:rsidRDefault="0027074C">
      <w:pPr>
        <w:pStyle w:val="normaltext"/>
        <w:numPr>
          <w:ilvl w:val="3"/>
          <w:numId w:val="28"/>
        </w:numPr>
      </w:pPr>
      <w:r>
        <w:t>ABN number</w:t>
      </w:r>
    </w:p>
    <w:p w14:paraId="086075E4" w14:textId="4102DF39" w:rsidR="0027074C" w:rsidRDefault="0027074C">
      <w:pPr>
        <w:pStyle w:val="normaltext"/>
        <w:numPr>
          <w:ilvl w:val="3"/>
          <w:numId w:val="28"/>
        </w:numPr>
      </w:pPr>
      <w:r>
        <w:t xml:space="preserve">GST status </w:t>
      </w:r>
    </w:p>
    <w:p w14:paraId="60E967BB" w14:textId="2A864DC1" w:rsidR="00B71504" w:rsidRDefault="00B71504">
      <w:pPr>
        <w:pStyle w:val="normaltext"/>
        <w:numPr>
          <w:ilvl w:val="3"/>
          <w:numId w:val="28"/>
        </w:numPr>
      </w:pPr>
      <w:r>
        <w:t xml:space="preserve">Certificate of currency demonstrating current public liability insurance </w:t>
      </w:r>
    </w:p>
    <w:p w14:paraId="26E39214" w14:textId="77777777" w:rsidR="002440D7" w:rsidRDefault="002440D7">
      <w:pPr>
        <w:pStyle w:val="normaltext"/>
        <w:numPr>
          <w:ilvl w:val="0"/>
          <w:numId w:val="29"/>
        </w:numPr>
      </w:pPr>
      <w:r>
        <w:t>If you are being auspiced, obtain the following from your auspice organisation:</w:t>
      </w:r>
    </w:p>
    <w:p w14:paraId="0367D133" w14:textId="77777777" w:rsidR="002440D7" w:rsidRDefault="002440D7">
      <w:pPr>
        <w:pStyle w:val="normaltext"/>
        <w:numPr>
          <w:ilvl w:val="0"/>
          <w:numId w:val="30"/>
        </w:numPr>
      </w:pPr>
      <w:r>
        <w:t>Incorporation number</w:t>
      </w:r>
    </w:p>
    <w:p w14:paraId="40D15364" w14:textId="77777777" w:rsidR="002440D7" w:rsidRDefault="002440D7">
      <w:pPr>
        <w:pStyle w:val="normaltext"/>
        <w:numPr>
          <w:ilvl w:val="0"/>
          <w:numId w:val="30"/>
        </w:numPr>
      </w:pPr>
      <w:r>
        <w:t>GST status</w:t>
      </w:r>
    </w:p>
    <w:p w14:paraId="3978F035" w14:textId="77777777" w:rsidR="002440D7" w:rsidRDefault="002440D7">
      <w:pPr>
        <w:pStyle w:val="normaltext"/>
        <w:numPr>
          <w:ilvl w:val="0"/>
          <w:numId w:val="30"/>
        </w:numPr>
      </w:pPr>
      <w:r>
        <w:t>ABN</w:t>
      </w:r>
    </w:p>
    <w:p w14:paraId="6FA3E2AA" w14:textId="205700C4" w:rsidR="002440D7" w:rsidRDefault="00B71504">
      <w:pPr>
        <w:pStyle w:val="normaltext"/>
        <w:numPr>
          <w:ilvl w:val="0"/>
          <w:numId w:val="30"/>
        </w:numPr>
      </w:pPr>
      <w:r>
        <w:t>Certificate of currency demonstrating c</w:t>
      </w:r>
      <w:r w:rsidR="002440D7">
        <w:t xml:space="preserve">urrent public liability insurance </w:t>
      </w:r>
    </w:p>
    <w:p w14:paraId="7D3B838C" w14:textId="23509B9E" w:rsidR="002440D7" w:rsidRDefault="002440D7">
      <w:pPr>
        <w:pStyle w:val="normaltext"/>
        <w:numPr>
          <w:ilvl w:val="0"/>
          <w:numId w:val="31"/>
        </w:numPr>
      </w:pPr>
      <w:r>
        <w:t xml:space="preserve">Attend a community grants information session </w:t>
      </w:r>
    </w:p>
    <w:p w14:paraId="23AB1D7A" w14:textId="5A6BD3AD" w:rsidR="00665501" w:rsidRDefault="00665501">
      <w:pPr>
        <w:pStyle w:val="normaltext"/>
        <w:numPr>
          <w:ilvl w:val="0"/>
          <w:numId w:val="31"/>
        </w:numPr>
      </w:pPr>
      <w:r>
        <w:t>If you are applying for a Community Infrastructure grant, you must speak to the Precinct</w:t>
      </w:r>
      <w:r w:rsidR="006F3EF0">
        <w:t xml:space="preserve"> Team</w:t>
      </w:r>
      <w:r>
        <w:t xml:space="preserve"> before submitting your proposal</w:t>
      </w:r>
    </w:p>
    <w:p w14:paraId="0225C10C" w14:textId="39C5538E" w:rsidR="002440D7" w:rsidRDefault="002440D7">
      <w:pPr>
        <w:pStyle w:val="normaltext"/>
        <w:numPr>
          <w:ilvl w:val="0"/>
          <w:numId w:val="31"/>
        </w:numPr>
      </w:pPr>
      <w:r>
        <w:t xml:space="preserve">Select the appropriate grant category and funding stream </w:t>
      </w:r>
      <w:r w:rsidR="00B00356">
        <w:t xml:space="preserve">for your project idea </w:t>
      </w:r>
    </w:p>
    <w:p w14:paraId="7D6B92F1" w14:textId="387F29AB" w:rsidR="002440D7" w:rsidRDefault="002440D7">
      <w:pPr>
        <w:pStyle w:val="normaltext"/>
        <w:numPr>
          <w:ilvl w:val="0"/>
          <w:numId w:val="31"/>
        </w:numPr>
      </w:pPr>
      <w:r>
        <w:t>Re</w:t>
      </w:r>
      <w:r w:rsidR="00472913">
        <w:t xml:space="preserve">view the application form – a copy is available on the Precinct website.  Contact </w:t>
      </w:r>
      <w:r w:rsidR="00F93966">
        <w:t xml:space="preserve">the Precinct Team </w:t>
      </w:r>
      <w:r>
        <w:t>if you have any question</w:t>
      </w:r>
      <w:r w:rsidR="00F93966">
        <w:t>s</w:t>
      </w:r>
    </w:p>
    <w:p w14:paraId="22F1207D" w14:textId="122204F8" w:rsidR="002440D7" w:rsidRDefault="002440D7">
      <w:pPr>
        <w:pStyle w:val="normaltext"/>
        <w:numPr>
          <w:ilvl w:val="0"/>
          <w:numId w:val="31"/>
        </w:numPr>
      </w:pPr>
      <w:r>
        <w:t xml:space="preserve">Log in or register with Grants Gateway to create your application </w:t>
      </w:r>
    </w:p>
    <w:p w14:paraId="17782C69" w14:textId="66DEF320" w:rsidR="002440D7" w:rsidRDefault="002440D7">
      <w:pPr>
        <w:pStyle w:val="normaltext"/>
        <w:numPr>
          <w:ilvl w:val="0"/>
          <w:numId w:val="31"/>
        </w:numPr>
      </w:pPr>
      <w:r>
        <w:t>Review the relevant assessment criteri</w:t>
      </w:r>
      <w:r w:rsidR="00B00356">
        <w:t>a</w:t>
      </w:r>
    </w:p>
    <w:p w14:paraId="092EF747" w14:textId="7FAD0883" w:rsidR="00301849" w:rsidRDefault="00301849">
      <w:pPr>
        <w:pStyle w:val="normaltext"/>
        <w:numPr>
          <w:ilvl w:val="0"/>
          <w:numId w:val="31"/>
        </w:numPr>
      </w:pPr>
      <w:r>
        <w:t>Complete the application form</w:t>
      </w:r>
      <w:r w:rsidR="002B1E28">
        <w:t>, ensuring you save your progress as you go</w:t>
      </w:r>
    </w:p>
    <w:p w14:paraId="28D1CD07" w14:textId="3686F3AB" w:rsidR="002440D7" w:rsidRDefault="00D3287C">
      <w:pPr>
        <w:pStyle w:val="normaltext"/>
        <w:numPr>
          <w:ilvl w:val="0"/>
          <w:numId w:val="31"/>
        </w:numPr>
      </w:pPr>
      <w:r>
        <w:t>Collate</w:t>
      </w:r>
      <w:r w:rsidR="002440D7">
        <w:t xml:space="preserve"> all supporting documentation and submit with your application</w:t>
      </w:r>
      <w:r w:rsidR="00B00356">
        <w:t>.</w:t>
      </w:r>
      <w:r w:rsidR="002440D7">
        <w:t xml:space="preserve"> </w:t>
      </w:r>
    </w:p>
    <w:p w14:paraId="18AD94A4" w14:textId="77777777" w:rsidR="002440D7" w:rsidRDefault="002440D7">
      <w:pPr>
        <w:spacing w:after="160" w:line="259" w:lineRule="auto"/>
        <w:ind w:left="0" w:firstLine="0"/>
        <w:rPr>
          <w:b w:val="0"/>
          <w:color w:val="00BED2"/>
          <w:sz w:val="32"/>
        </w:rPr>
      </w:pPr>
      <w:r>
        <w:br w:type="page"/>
      </w:r>
    </w:p>
    <w:p w14:paraId="1BBDA7EC" w14:textId="48C7CB9D" w:rsidR="001D4F11" w:rsidRDefault="00D3287C" w:rsidP="00747B05">
      <w:pPr>
        <w:pStyle w:val="Style2"/>
      </w:pPr>
      <w:bookmarkStart w:id="551" w:name="_Toc144375875"/>
      <w:bookmarkStart w:id="552" w:name="_Toc144385484"/>
      <w:bookmarkStart w:id="553" w:name="_Toc147936073"/>
      <w:r>
        <w:lastRenderedPageBreak/>
        <w:t>SUBMITTING</w:t>
      </w:r>
      <w:r w:rsidR="00747B05">
        <w:t xml:space="preserve"> YOUR ONLINE APPLICATION</w:t>
      </w:r>
      <w:bookmarkEnd w:id="551"/>
      <w:bookmarkEnd w:id="552"/>
      <w:bookmarkEnd w:id="553"/>
      <w:r w:rsidR="00747B05">
        <w:t xml:space="preserve"> </w:t>
      </w:r>
    </w:p>
    <w:p w14:paraId="6C32D600" w14:textId="21AAA805" w:rsidR="00747B05" w:rsidRDefault="00564595" w:rsidP="00747B05">
      <w:pPr>
        <w:pStyle w:val="normaltext"/>
        <w:rPr>
          <w:color w:val="auto"/>
        </w:rPr>
      </w:pPr>
      <w:r>
        <w:t xml:space="preserve">When you are ready to submit your application, you will </w:t>
      </w:r>
      <w:r w:rsidR="00047144">
        <w:t xml:space="preserve">use an online program called Grants Gateway. The program lets </w:t>
      </w:r>
      <w:r w:rsidR="00D00D5F">
        <w:rPr>
          <w:color w:val="auto"/>
        </w:rPr>
        <w:t xml:space="preserve">you save, edit and print out applications before submitting. </w:t>
      </w:r>
    </w:p>
    <w:p w14:paraId="2FCE26CF" w14:textId="77777777" w:rsidR="0033552D" w:rsidRDefault="00E80B43" w:rsidP="00747B05">
      <w:pPr>
        <w:pStyle w:val="normaltext"/>
      </w:pPr>
      <w:r>
        <w:t xml:space="preserve">If you submitted an application in the previous funding round, you </w:t>
      </w:r>
      <w:proofErr w:type="gramStart"/>
      <w:r>
        <w:t>can</w:t>
      </w:r>
      <w:proofErr w:type="gramEnd"/>
      <w:r>
        <w:t xml:space="preserve"> log into Grants Gateway with your previous login details. You will need to register if this is the first time you are using Grants Gateway.</w:t>
      </w:r>
      <w:r w:rsidR="0033552D">
        <w:br/>
      </w:r>
    </w:p>
    <w:p w14:paraId="39C293F3" w14:textId="1355E37C" w:rsidR="00747B05" w:rsidRPr="009B722C" w:rsidRDefault="0018152A" w:rsidP="0033552D">
      <w:pPr>
        <w:ind w:left="0" w:firstLine="0"/>
      </w:pPr>
      <w:r>
        <w:rPr>
          <w:noProof/>
          <w:color w:val="2B579A"/>
          <w:shd w:val="clear" w:color="auto" w:fill="E6E6E6"/>
        </w:rPr>
        <w:drawing>
          <wp:anchor distT="0" distB="0" distL="114300" distR="114300" simplePos="0" relativeHeight="251658252" behindDoc="1" locked="0" layoutInCell="1" allowOverlap="1" wp14:anchorId="34617620" wp14:editId="6104B82E">
            <wp:simplePos x="0" y="0"/>
            <wp:positionH relativeFrom="margin">
              <wp:posOffset>1466850</wp:posOffset>
            </wp:positionH>
            <wp:positionV relativeFrom="paragraph">
              <wp:posOffset>1058545</wp:posOffset>
            </wp:positionV>
            <wp:extent cx="7475855" cy="2818130"/>
            <wp:effectExtent l="23813" t="14287" r="15557" b="15558"/>
            <wp:wrapTight wrapText="bothSides">
              <wp:wrapPolygon edited="0">
                <wp:start x="-41" y="21783"/>
                <wp:lineTo x="21590" y="21783"/>
                <wp:lineTo x="21590" y="27"/>
                <wp:lineTo x="-41" y="27"/>
                <wp:lineTo x="-41" y="21783"/>
              </wp:wrapPolygon>
            </wp:wrapTight>
            <wp:docPr id="41" name="Picture 4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41">
                      <a:extLst>
                        <a:ext uri="{C183D7F6-B498-43B3-948B-1728B52AA6E4}">
                          <adec:decorative xmlns:adec="http://schemas.microsoft.com/office/drawing/2017/decorative" val="1"/>
                        </a:ext>
                      </a:extLst>
                    </pic:cNvPr>
                    <pic:cNvPicPr/>
                  </pic:nvPicPr>
                  <pic:blipFill rotWithShape="1">
                    <a:blip r:embed="rId59" cstate="print">
                      <a:extLst>
                        <a:ext uri="{BEBA8EAE-BF5A-486C-A8C5-ECC9F3942E4B}">
                          <a14:imgProps xmlns:a14="http://schemas.microsoft.com/office/drawing/2010/main">
                            <a14:imgLayer r:embed="rId60">
                              <a14:imgEffect>
                                <a14:saturation sat="0"/>
                              </a14:imgEffect>
                              <a14:imgEffect>
                                <a14:brightnessContrast contrast="-20000"/>
                              </a14:imgEffect>
                            </a14:imgLayer>
                          </a14:imgProps>
                        </a:ext>
                        <a:ext uri="{28A0092B-C50C-407E-A947-70E740481C1C}">
                          <a14:useLocalDpi xmlns:a14="http://schemas.microsoft.com/office/drawing/2010/main" val="0"/>
                        </a:ext>
                      </a:extLst>
                    </a:blip>
                    <a:srcRect t="35468"/>
                    <a:stretch/>
                  </pic:blipFill>
                  <pic:spPr bwMode="auto">
                    <a:xfrm rot="5400000">
                      <a:off x="0" y="0"/>
                      <a:ext cx="7475855" cy="2818130"/>
                    </a:xfrm>
                    <a:prstGeom prst="rect">
                      <a:avLst/>
                    </a:prstGeom>
                    <a:ln w="19050">
                      <a:solidFill>
                        <a:srgbClr val="0072CE"/>
                      </a:solid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hyperlink r:id="rId61" w:history="1">
        <w:r w:rsidR="0033552D" w:rsidRPr="0033552D">
          <w:rPr>
            <w:rStyle w:val="Hyperlink"/>
            <w:b w:val="0"/>
            <w:bCs/>
          </w:rPr>
          <w:t>A Grants Gateway tip sheet is available in the Resources and Support section of the Precinct Website.</w:t>
        </w:r>
      </w:hyperlink>
      <w:r w:rsidR="0033552D">
        <w:rPr>
          <w:rStyle w:val="Hyperlink"/>
          <w:b w:val="0"/>
          <w:bCs/>
        </w:rPr>
        <w:t xml:space="preserve"> </w:t>
      </w:r>
      <w:r w:rsidR="0033552D">
        <w:rPr>
          <w:rStyle w:val="Hyperlink"/>
          <w:b w:val="0"/>
          <w:bCs/>
        </w:rPr>
        <w:br/>
      </w:r>
      <w:r w:rsidR="0033552D">
        <w:rPr>
          <w:rStyle w:val="Hyperlink"/>
          <w:b w:val="0"/>
          <w:bCs/>
        </w:rPr>
        <w:br/>
      </w:r>
      <w:r w:rsidR="00D00D5F">
        <w:t xml:space="preserve">While Grants Gateway is a friendly system to use, please keep the following in mind: </w:t>
      </w:r>
    </w:p>
    <w:p w14:paraId="06D25503" w14:textId="516F8FF5" w:rsidR="00515090" w:rsidRDefault="00C33641">
      <w:pPr>
        <w:pStyle w:val="normaltext"/>
        <w:numPr>
          <w:ilvl w:val="0"/>
          <w:numId w:val="32"/>
        </w:numPr>
      </w:pPr>
      <w:r>
        <w:t xml:space="preserve">Allow plenty of time </w:t>
      </w:r>
      <w:r w:rsidR="00471024">
        <w:t>to complete your application so that you can ask for help if you have any difficulties</w:t>
      </w:r>
      <w:r w:rsidR="007D3EA3">
        <w:t>.</w:t>
      </w:r>
    </w:p>
    <w:p w14:paraId="2D09E997" w14:textId="5E8FFD09" w:rsidR="00471024" w:rsidRDefault="00471024">
      <w:pPr>
        <w:pStyle w:val="normaltext"/>
        <w:numPr>
          <w:ilvl w:val="0"/>
          <w:numId w:val="32"/>
        </w:numPr>
      </w:pPr>
      <w:r>
        <w:t>Al</w:t>
      </w:r>
      <w:r w:rsidR="007D3EA3">
        <w:t xml:space="preserve">l fields on the application form must be completed. </w:t>
      </w:r>
    </w:p>
    <w:p w14:paraId="04E6DF5B" w14:textId="7F28ECB2" w:rsidR="007D3EA3" w:rsidRDefault="00D26176">
      <w:pPr>
        <w:pStyle w:val="normaltext"/>
        <w:numPr>
          <w:ilvl w:val="0"/>
          <w:numId w:val="32"/>
        </w:numPr>
      </w:pPr>
      <w:r>
        <w:t xml:space="preserve">You will need to upload your supporting documents. If you aren’t familiar with </w:t>
      </w:r>
      <w:r w:rsidR="00C209AF">
        <w:t xml:space="preserve">how to </w:t>
      </w:r>
      <w:r>
        <w:t>u</w:t>
      </w:r>
      <w:r w:rsidR="00EB554A">
        <w:t>pload</w:t>
      </w:r>
      <w:r w:rsidR="00C209AF">
        <w:t xml:space="preserve"> </w:t>
      </w:r>
      <w:r w:rsidR="00EB554A">
        <w:t xml:space="preserve">files, speak to the </w:t>
      </w:r>
      <w:r w:rsidR="00A236E8">
        <w:t xml:space="preserve">Precinct Team or BANH. </w:t>
      </w:r>
      <w:r w:rsidR="00EB554A">
        <w:t xml:space="preserve"> </w:t>
      </w:r>
    </w:p>
    <w:p w14:paraId="0879D569" w14:textId="1E2F8A19" w:rsidR="00EE4C13" w:rsidRDefault="001F1D61">
      <w:pPr>
        <w:pStyle w:val="normaltext"/>
        <w:numPr>
          <w:ilvl w:val="0"/>
          <w:numId w:val="32"/>
        </w:numPr>
      </w:pPr>
      <w:r>
        <w:t>When completing the application form, remember to save your progress every 10-15 minutes</w:t>
      </w:r>
      <w:r w:rsidR="00A236E8">
        <w:t>.</w:t>
      </w:r>
    </w:p>
    <w:p w14:paraId="01B07297" w14:textId="3232EC00" w:rsidR="007F2EDD" w:rsidRDefault="00A236E8">
      <w:pPr>
        <w:pStyle w:val="normaltext"/>
        <w:numPr>
          <w:ilvl w:val="0"/>
          <w:numId w:val="32"/>
        </w:numPr>
      </w:pPr>
      <w:r>
        <w:t>C</w:t>
      </w:r>
      <w:r w:rsidR="007F2EDD">
        <w:t>arefully review your responses</w:t>
      </w:r>
      <w:r>
        <w:t xml:space="preserve"> before submitting your application. </w:t>
      </w:r>
    </w:p>
    <w:p w14:paraId="48DFC744" w14:textId="7045F616" w:rsidR="00813929" w:rsidRDefault="00813929">
      <w:pPr>
        <w:pStyle w:val="normaltext"/>
        <w:numPr>
          <w:ilvl w:val="0"/>
          <w:numId w:val="32"/>
        </w:numPr>
      </w:pPr>
      <w:r>
        <w:t xml:space="preserve">You will receive an email </w:t>
      </w:r>
      <w:r w:rsidR="00F57C89">
        <w:t xml:space="preserve">instantly confirming your application has been submitted. </w:t>
      </w:r>
    </w:p>
    <w:p w14:paraId="75BF9D48" w14:textId="69255558" w:rsidR="00823CF3" w:rsidRDefault="00823CF3" w:rsidP="0033552D">
      <w:pPr>
        <w:pStyle w:val="normaltext"/>
        <w:rPr>
          <w:b/>
          <w:bCs/>
        </w:rPr>
      </w:pPr>
    </w:p>
    <w:p w14:paraId="5847F73F" w14:textId="0DE29841" w:rsidR="00823CF3" w:rsidRPr="00823CF3" w:rsidRDefault="00000000" w:rsidP="0033552D">
      <w:pPr>
        <w:pStyle w:val="normaltext"/>
        <w:rPr>
          <w:b/>
          <w:bCs/>
        </w:rPr>
      </w:pPr>
      <w:hyperlink r:id="rId62" w:history="1">
        <w:r w:rsidR="00823CF3" w:rsidRPr="00AE4E5C">
          <w:rPr>
            <w:rStyle w:val="Hyperlink"/>
            <w:b/>
            <w:bCs/>
          </w:rPr>
          <w:t>You can access Grants Gateway  here.</w:t>
        </w:r>
      </w:hyperlink>
      <w:r w:rsidR="00823CF3" w:rsidRPr="00823CF3">
        <w:rPr>
          <w:b/>
          <w:bCs/>
        </w:rPr>
        <w:t xml:space="preserve"> </w:t>
      </w:r>
    </w:p>
    <w:p w14:paraId="6AD5E5F4" w14:textId="6C8F7774" w:rsidR="007C221D" w:rsidRDefault="007C221D" w:rsidP="007C221D">
      <w:pPr>
        <w:pStyle w:val="normaltext"/>
        <w:ind w:left="1451" w:firstLine="0"/>
      </w:pPr>
    </w:p>
    <w:p w14:paraId="11F13208" w14:textId="1B3429DB" w:rsidR="007C221D" w:rsidRPr="00AE4E5C" w:rsidRDefault="00747B17" w:rsidP="00262C03">
      <w:pPr>
        <w:pStyle w:val="normaltext"/>
        <w:rPr>
          <w:b/>
          <w:bCs/>
          <w:color w:val="auto"/>
        </w:rPr>
      </w:pPr>
      <w:r w:rsidRPr="00AE4E5C">
        <w:rPr>
          <w:b/>
          <w:bCs/>
          <w:color w:val="auto"/>
        </w:rPr>
        <w:t>Applications close at 11.5</w:t>
      </w:r>
      <w:r w:rsidR="003C6993" w:rsidRPr="00AE4E5C">
        <w:rPr>
          <w:b/>
          <w:bCs/>
          <w:color w:val="auto"/>
        </w:rPr>
        <w:t>9pm on</w:t>
      </w:r>
      <w:r w:rsidR="00123767" w:rsidRPr="00AE4E5C">
        <w:rPr>
          <w:b/>
          <w:bCs/>
          <w:color w:val="auto"/>
        </w:rPr>
        <w:t xml:space="preserve"> </w:t>
      </w:r>
      <w:r w:rsidR="009B7D9A" w:rsidRPr="00AE4E5C">
        <w:rPr>
          <w:b/>
          <w:bCs/>
          <w:color w:val="auto"/>
        </w:rPr>
        <w:t>Sunday 14 January</w:t>
      </w:r>
      <w:r w:rsidR="00123767" w:rsidRPr="00AE4E5C">
        <w:rPr>
          <w:b/>
          <w:bCs/>
          <w:color w:val="auto"/>
        </w:rPr>
        <w:t xml:space="preserve">. </w:t>
      </w:r>
      <w:r w:rsidR="003C6993" w:rsidRPr="00AE4E5C">
        <w:rPr>
          <w:b/>
          <w:bCs/>
          <w:color w:val="auto"/>
        </w:rPr>
        <w:t xml:space="preserve"> </w:t>
      </w:r>
      <w:r w:rsidR="007C221D" w:rsidRPr="00AE4E5C">
        <w:rPr>
          <w:b/>
          <w:bCs/>
          <w:color w:val="auto"/>
        </w:rPr>
        <w:t>Late submissions will be deemed ineligible and will not be considered for funding.</w:t>
      </w:r>
      <w:r w:rsidR="00C42CB4" w:rsidRPr="00AE4E5C">
        <w:rPr>
          <w:b/>
          <w:bCs/>
          <w:color w:val="auto"/>
        </w:rPr>
        <w:t xml:space="preserve"> </w:t>
      </w:r>
    </w:p>
    <w:p w14:paraId="6F878D76" w14:textId="5FE9924D" w:rsidR="00515090" w:rsidRDefault="00515090" w:rsidP="005E5292">
      <w:pPr>
        <w:pStyle w:val="normaltext"/>
      </w:pPr>
    </w:p>
    <w:p w14:paraId="51419506" w14:textId="29B74097" w:rsidR="00515090" w:rsidRDefault="00D854DD" w:rsidP="005E5292">
      <w:pPr>
        <w:pStyle w:val="normaltext"/>
        <w:rPr>
          <w:color w:val="auto"/>
        </w:rPr>
      </w:pPr>
      <w:r>
        <w:rPr>
          <w:color w:val="auto"/>
        </w:rPr>
        <w:t>If you need assistance submitting your application through Grants Gateway:</w:t>
      </w:r>
    </w:p>
    <w:p w14:paraId="064E993C" w14:textId="6646AE9A" w:rsidR="00D854DD" w:rsidRDefault="00D854DD">
      <w:pPr>
        <w:pStyle w:val="normaltext"/>
        <w:numPr>
          <w:ilvl w:val="0"/>
          <w:numId w:val="33"/>
        </w:numPr>
        <w:rPr>
          <w:color w:val="auto"/>
        </w:rPr>
      </w:pPr>
      <w:r>
        <w:rPr>
          <w:color w:val="auto"/>
        </w:rPr>
        <w:t>Book a support appointment with BANH</w:t>
      </w:r>
      <w:r w:rsidR="00532AD1">
        <w:rPr>
          <w:color w:val="auto"/>
        </w:rPr>
        <w:t xml:space="preserve"> or</w:t>
      </w:r>
    </w:p>
    <w:p w14:paraId="0974D50B" w14:textId="3C3DADA0" w:rsidR="00D854DD" w:rsidRPr="00D854DD" w:rsidRDefault="00532AD1">
      <w:pPr>
        <w:pStyle w:val="normaltext"/>
        <w:numPr>
          <w:ilvl w:val="0"/>
          <w:numId w:val="33"/>
        </w:numPr>
        <w:rPr>
          <w:color w:val="auto"/>
        </w:rPr>
      </w:pPr>
      <w:r>
        <w:rPr>
          <w:color w:val="auto"/>
        </w:rPr>
        <w:t xml:space="preserve">Contact the Precinct Team </w:t>
      </w:r>
      <w:hyperlink r:id="rId63" w:history="1">
        <w:r w:rsidRPr="00532AD1">
          <w:rPr>
            <w:rStyle w:val="Hyperlink"/>
          </w:rPr>
          <w:t>via email</w:t>
        </w:r>
      </w:hyperlink>
      <w:r>
        <w:rPr>
          <w:color w:val="auto"/>
        </w:rPr>
        <w:t xml:space="preserve"> </w:t>
      </w:r>
    </w:p>
    <w:p w14:paraId="5B33B830" w14:textId="3C1598C4" w:rsidR="00515090" w:rsidRDefault="00515090" w:rsidP="005E5292">
      <w:pPr>
        <w:pStyle w:val="normaltext"/>
        <w:rPr>
          <w:noProof/>
        </w:rPr>
      </w:pPr>
    </w:p>
    <w:p w14:paraId="437AB100" w14:textId="77777777" w:rsidR="00A236E8" w:rsidRDefault="00A236E8">
      <w:pPr>
        <w:spacing w:after="160" w:line="259" w:lineRule="auto"/>
        <w:ind w:left="0" w:firstLine="0"/>
        <w:rPr>
          <w:b w:val="0"/>
          <w:color w:val="00BED2"/>
          <w:sz w:val="44"/>
        </w:rPr>
      </w:pPr>
      <w:r>
        <w:br w:type="page"/>
      </w:r>
    </w:p>
    <w:p w14:paraId="372AD227" w14:textId="39E55A56" w:rsidR="00ED7175" w:rsidRDefault="00ED7175" w:rsidP="00ED7175">
      <w:pPr>
        <w:pStyle w:val="Style1"/>
      </w:pPr>
      <w:bookmarkStart w:id="554" w:name="_Toc142990306"/>
      <w:bookmarkStart w:id="555" w:name="_Toc143009864"/>
      <w:bookmarkStart w:id="556" w:name="_Toc143185893"/>
      <w:bookmarkStart w:id="557" w:name="_Toc144375877"/>
      <w:bookmarkStart w:id="558" w:name="_Toc144385486"/>
      <w:bookmarkStart w:id="559" w:name="_Toc147936074"/>
      <w:r>
        <w:lastRenderedPageBreak/>
        <w:t xml:space="preserve">HOW </w:t>
      </w:r>
      <w:r w:rsidR="002160B0">
        <w:t xml:space="preserve">IS MY </w:t>
      </w:r>
      <w:r>
        <w:t>GRANT APPLICATION</w:t>
      </w:r>
      <w:bookmarkEnd w:id="554"/>
      <w:bookmarkEnd w:id="555"/>
      <w:bookmarkEnd w:id="556"/>
      <w:bookmarkEnd w:id="557"/>
      <w:bookmarkEnd w:id="558"/>
      <w:r w:rsidR="002160B0">
        <w:t xml:space="preserve"> </w:t>
      </w:r>
      <w:r>
        <w:t>ASSESSED</w:t>
      </w:r>
      <w:r w:rsidR="007625EA">
        <w:t>?</w:t>
      </w:r>
      <w:bookmarkEnd w:id="559"/>
    </w:p>
    <w:p w14:paraId="6AFD4E3A" w14:textId="77777777" w:rsidR="001A3068" w:rsidRDefault="001A3068" w:rsidP="00581C49">
      <w:pPr>
        <w:pStyle w:val="normaltext"/>
        <w:spacing w:after="0" w:line="240" w:lineRule="auto"/>
      </w:pPr>
    </w:p>
    <w:p w14:paraId="6CCF1518" w14:textId="6B530540" w:rsidR="00744A32" w:rsidRDefault="00744A32" w:rsidP="003C563E">
      <w:pPr>
        <w:pStyle w:val="normaltext"/>
      </w:pPr>
      <w:r>
        <w:t xml:space="preserve">There are several steps to the assessment and approval process, which is why it takes a little time before you find out the outcome of your application. </w:t>
      </w:r>
    </w:p>
    <w:p w14:paraId="151671C1" w14:textId="77777777" w:rsidR="006F3EF0" w:rsidRDefault="006F3EF0" w:rsidP="003C563E">
      <w:pPr>
        <w:pStyle w:val="normaltext"/>
      </w:pPr>
    </w:p>
    <w:p w14:paraId="08CAEA83" w14:textId="78E7ACF1" w:rsidR="008537F4" w:rsidRDefault="002C5FD7">
      <w:pPr>
        <w:pStyle w:val="normaltext"/>
        <w:numPr>
          <w:ilvl w:val="0"/>
          <w:numId w:val="34"/>
        </w:numPr>
      </w:pPr>
      <w:r w:rsidRPr="002C5FD7">
        <w:t xml:space="preserve">The </w:t>
      </w:r>
      <w:r w:rsidR="00550F00">
        <w:t xml:space="preserve">North Richmond Precinct Team </w:t>
      </w:r>
      <w:r w:rsidRPr="002C5FD7">
        <w:t>conducts eligibility checks</w:t>
      </w:r>
      <w:r w:rsidR="00550F00">
        <w:t xml:space="preserve"> for all applications, </w:t>
      </w:r>
      <w:r w:rsidRPr="002C5FD7">
        <w:t>based on the Community Grants Guidelines. Applications that meet the eligibility criteria continue to the next assessment stage (</w:t>
      </w:r>
      <w:r w:rsidR="00550F00">
        <w:t>e</w:t>
      </w:r>
      <w:r w:rsidRPr="002C5FD7">
        <w:t>ligibility checks relate to the information in the Who can apply and What we won’t fund sections)</w:t>
      </w:r>
      <w:r w:rsidR="00550F00">
        <w:t>.</w:t>
      </w:r>
      <w:r w:rsidRPr="002C5FD7">
        <w:t xml:space="preserve"> </w:t>
      </w:r>
    </w:p>
    <w:p w14:paraId="5A424949" w14:textId="5E33FE54" w:rsidR="007B6A96" w:rsidRDefault="00645629">
      <w:pPr>
        <w:pStyle w:val="normaltext"/>
        <w:numPr>
          <w:ilvl w:val="0"/>
          <w:numId w:val="34"/>
        </w:numPr>
      </w:pPr>
      <w:r>
        <w:t xml:space="preserve">Eligible </w:t>
      </w:r>
      <w:r w:rsidR="00686D45">
        <w:t xml:space="preserve">$1,000 - $5,000 Community Strengthening </w:t>
      </w:r>
      <w:r>
        <w:t xml:space="preserve">applications </w:t>
      </w:r>
      <w:r w:rsidR="00AA7A3A">
        <w:t xml:space="preserve">are </w:t>
      </w:r>
      <w:r w:rsidR="00F415E6">
        <w:t>assessed by the department.</w:t>
      </w:r>
    </w:p>
    <w:p w14:paraId="172F6E91" w14:textId="7817DE9E" w:rsidR="008537F4" w:rsidRDefault="002C5FD7">
      <w:pPr>
        <w:pStyle w:val="normaltext"/>
        <w:numPr>
          <w:ilvl w:val="0"/>
          <w:numId w:val="34"/>
        </w:numPr>
      </w:pPr>
      <w:r>
        <w:t xml:space="preserve">Eligible </w:t>
      </w:r>
      <w:r w:rsidR="00645629">
        <w:t xml:space="preserve">$5,001 </w:t>
      </w:r>
      <w:r w:rsidR="00F415E6">
        <w:t xml:space="preserve">- $30,000 </w:t>
      </w:r>
      <w:r w:rsidR="00645629">
        <w:t xml:space="preserve">Community Strengthening </w:t>
      </w:r>
      <w:r>
        <w:t xml:space="preserve">applications are assessed by </w:t>
      </w:r>
      <w:r w:rsidR="00192499">
        <w:t>the department with</w:t>
      </w:r>
      <w:r w:rsidR="00A22684">
        <w:t xml:space="preserve"> the</w:t>
      </w:r>
      <w:r w:rsidR="00192499">
        <w:t xml:space="preserve"> support </w:t>
      </w:r>
      <w:r w:rsidR="00A22684">
        <w:t>of</w:t>
      </w:r>
      <w:r w:rsidR="00192499">
        <w:t xml:space="preserve"> </w:t>
      </w:r>
      <w:r>
        <w:t>a</w:t>
      </w:r>
      <w:r w:rsidR="00744F18">
        <w:t xml:space="preserve"> Community </w:t>
      </w:r>
      <w:r w:rsidR="00AB3BC1">
        <w:t>Advisory</w:t>
      </w:r>
      <w:r w:rsidR="00744F18">
        <w:t xml:space="preserve"> Panel</w:t>
      </w:r>
      <w:r w:rsidR="0069265A">
        <w:t xml:space="preserve">. </w:t>
      </w:r>
    </w:p>
    <w:p w14:paraId="333363DE" w14:textId="544FE7C7" w:rsidR="000043A4" w:rsidRDefault="00E50892">
      <w:pPr>
        <w:pStyle w:val="normaltext"/>
        <w:numPr>
          <w:ilvl w:val="0"/>
          <w:numId w:val="34"/>
        </w:numPr>
      </w:pPr>
      <w:r>
        <w:t>All e</w:t>
      </w:r>
      <w:r w:rsidR="000043A4">
        <w:t>ligible Community Infrastructure applications are assessed by the department with the support of a Community Advisory Panel</w:t>
      </w:r>
      <w:r w:rsidR="00AF1A79">
        <w:t xml:space="preserve"> and Homes Victoria, as required. </w:t>
      </w:r>
    </w:p>
    <w:p w14:paraId="62B976A9" w14:textId="1D1BA349" w:rsidR="008537F4" w:rsidRDefault="00061E6D">
      <w:pPr>
        <w:pStyle w:val="normaltext"/>
        <w:numPr>
          <w:ilvl w:val="0"/>
          <w:numId w:val="34"/>
        </w:numPr>
      </w:pPr>
      <w:r>
        <w:t xml:space="preserve">Funding </w:t>
      </w:r>
      <w:r w:rsidR="007F648A">
        <w:t>r</w:t>
      </w:r>
      <w:r w:rsidR="002C5FD7" w:rsidRPr="002C5FD7">
        <w:t>ecommendations</w:t>
      </w:r>
      <w:r w:rsidR="00503048">
        <w:t xml:space="preserve"> are </w:t>
      </w:r>
      <w:r w:rsidR="00A22684">
        <w:t>presented</w:t>
      </w:r>
      <w:r w:rsidR="00503048">
        <w:t xml:space="preserve"> to</w:t>
      </w:r>
      <w:r w:rsidR="002C5FD7" w:rsidRPr="002C5FD7">
        <w:t xml:space="preserve"> </w:t>
      </w:r>
      <w:r w:rsidR="00550F00">
        <w:t xml:space="preserve">the Minister for </w:t>
      </w:r>
      <w:r w:rsidR="000F1103">
        <w:t>Housing</w:t>
      </w:r>
      <w:r w:rsidR="00942526">
        <w:t xml:space="preserve"> </w:t>
      </w:r>
      <w:r w:rsidR="00A22684">
        <w:t>f</w:t>
      </w:r>
      <w:r w:rsidR="000F1103" w:rsidRPr="002C5FD7">
        <w:t>or</w:t>
      </w:r>
      <w:r w:rsidR="002C5FD7" w:rsidRPr="002C5FD7">
        <w:t xml:space="preserve"> approval</w:t>
      </w:r>
      <w:r w:rsidR="00550F00">
        <w:t>.</w:t>
      </w:r>
    </w:p>
    <w:p w14:paraId="011ADAE3" w14:textId="3F9FC055" w:rsidR="004F0865" w:rsidRDefault="004F0865" w:rsidP="002C11BE">
      <w:pPr>
        <w:pStyle w:val="Style1"/>
        <w:ind w:left="0" w:firstLine="0"/>
      </w:pPr>
    </w:p>
    <w:p w14:paraId="41C4EF70" w14:textId="6EA262B4" w:rsidR="004F0865" w:rsidRDefault="00A10BF3">
      <w:pPr>
        <w:spacing w:after="160" w:line="259" w:lineRule="auto"/>
        <w:ind w:left="0" w:firstLine="0"/>
        <w:rPr>
          <w:b w:val="0"/>
          <w:color w:val="00BED2"/>
          <w:sz w:val="44"/>
        </w:rPr>
      </w:pPr>
      <w:r>
        <w:rPr>
          <w:noProof/>
        </w:rPr>
        <w:drawing>
          <wp:anchor distT="0" distB="0" distL="114300" distR="114300" simplePos="0" relativeHeight="251658259" behindDoc="1" locked="0" layoutInCell="1" allowOverlap="1" wp14:anchorId="31DC50EC" wp14:editId="0D1A9607">
            <wp:simplePos x="0" y="0"/>
            <wp:positionH relativeFrom="margin">
              <wp:align>center</wp:align>
            </wp:positionH>
            <wp:positionV relativeFrom="paragraph">
              <wp:posOffset>1541504</wp:posOffset>
            </wp:positionV>
            <wp:extent cx="5158105" cy="3617595"/>
            <wp:effectExtent l="19050" t="19050" r="23495" b="20955"/>
            <wp:wrapTight wrapText="bothSides">
              <wp:wrapPolygon edited="0">
                <wp:start x="-80" y="-114"/>
                <wp:lineTo x="-80" y="21611"/>
                <wp:lineTo x="21619" y="21611"/>
                <wp:lineTo x="21619" y="-114"/>
                <wp:lineTo x="-80" y="-114"/>
              </wp:wrapPolygon>
            </wp:wrapTight>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64" cstate="print">
                      <a:extLst>
                        <a:ext uri="{BEBA8EAE-BF5A-486C-A8C5-ECC9F3942E4B}">
                          <a14:imgProps xmlns:a14="http://schemas.microsoft.com/office/drawing/2010/main">
                            <a14:imgLayer r:embed="rId65">
                              <a14:imgEffect>
                                <a14:saturation sat="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ic:blipFill>
                  <pic:spPr>
                    <a:xfrm>
                      <a:off x="0" y="0"/>
                      <a:ext cx="5158105" cy="3617595"/>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4F0865">
        <w:br w:type="page"/>
      </w:r>
    </w:p>
    <w:p w14:paraId="2716A116" w14:textId="7E4BECB6" w:rsidR="00E949C4" w:rsidRDefault="00E949C4" w:rsidP="002C11BE">
      <w:pPr>
        <w:pStyle w:val="Style1"/>
        <w:ind w:left="0" w:firstLine="0"/>
      </w:pPr>
      <w:bookmarkStart w:id="560" w:name="_Toc147936075"/>
      <w:r>
        <w:lastRenderedPageBreak/>
        <w:t>WHAT HAPPENS NEXT?</w:t>
      </w:r>
      <w:bookmarkEnd w:id="560"/>
      <w:r>
        <w:t xml:space="preserve"> </w:t>
      </w:r>
    </w:p>
    <w:p w14:paraId="5746D849" w14:textId="4F682DB8" w:rsidR="00E949C4" w:rsidRDefault="00E949C4" w:rsidP="00E949C4">
      <w:pPr>
        <w:pStyle w:val="Style2"/>
        <w:rPr>
          <w:sz w:val="21"/>
          <w:szCs w:val="21"/>
        </w:rPr>
      </w:pPr>
    </w:p>
    <w:p w14:paraId="3AD3440C" w14:textId="76972924" w:rsidR="00E949C4" w:rsidRDefault="00E949C4" w:rsidP="00E949C4">
      <w:pPr>
        <w:pStyle w:val="Style2"/>
      </w:pPr>
      <w:bookmarkStart w:id="561" w:name="_Toc147933945"/>
      <w:bookmarkStart w:id="562" w:name="_Toc147936076"/>
      <w:r>
        <w:t>IF YOUR APPLICATION IS SUCCESSFUL</w:t>
      </w:r>
      <w:bookmarkEnd w:id="561"/>
      <w:bookmarkEnd w:id="562"/>
    </w:p>
    <w:p w14:paraId="7835FC93" w14:textId="623692B0" w:rsidR="00155EDC" w:rsidRDefault="001511C4">
      <w:pPr>
        <w:pStyle w:val="normaltext"/>
        <w:numPr>
          <w:ilvl w:val="0"/>
          <w:numId w:val="35"/>
        </w:numPr>
      </w:pPr>
      <w:r>
        <w:t xml:space="preserve">Successful applicants will be notified in writing. </w:t>
      </w:r>
    </w:p>
    <w:p w14:paraId="345FB18E" w14:textId="624EA701" w:rsidR="00D5699D" w:rsidRDefault="00155EDC">
      <w:pPr>
        <w:pStyle w:val="normaltext"/>
        <w:numPr>
          <w:ilvl w:val="0"/>
          <w:numId w:val="35"/>
        </w:numPr>
      </w:pPr>
      <w:r>
        <w:t xml:space="preserve">The </w:t>
      </w:r>
      <w:r w:rsidR="004971C4">
        <w:t>d</w:t>
      </w:r>
      <w:r>
        <w:t xml:space="preserve">epartment will send </w:t>
      </w:r>
      <w:r w:rsidR="00D5699D">
        <w:t xml:space="preserve">your organisation </w:t>
      </w:r>
      <w:r w:rsidR="004971C4">
        <w:t>or</w:t>
      </w:r>
      <w:r w:rsidR="00D5699D">
        <w:t xml:space="preserve"> your auspice organisation</w:t>
      </w:r>
      <w:r w:rsidR="00963C35">
        <w:t xml:space="preserve"> a funding agreement which will outline the grant terms, conditions and payment details. </w:t>
      </w:r>
    </w:p>
    <w:p w14:paraId="674C7523" w14:textId="60149575" w:rsidR="00D5699D" w:rsidRDefault="004971C4">
      <w:pPr>
        <w:pStyle w:val="normaltext"/>
        <w:numPr>
          <w:ilvl w:val="0"/>
          <w:numId w:val="35"/>
        </w:numPr>
      </w:pPr>
      <w:r>
        <w:t>G</w:t>
      </w:r>
      <w:r w:rsidR="00963C35">
        <w:t xml:space="preserve">rant payments </w:t>
      </w:r>
      <w:r>
        <w:t xml:space="preserve">cannot be paid </w:t>
      </w:r>
      <w:r w:rsidR="00963C35">
        <w:t xml:space="preserve">without a signed funding agreement, so please do not start your project until you have returned a signed agreement. </w:t>
      </w:r>
    </w:p>
    <w:p w14:paraId="7A3F4DA5" w14:textId="362C9492" w:rsidR="00E949C4" w:rsidRDefault="00963C35">
      <w:pPr>
        <w:pStyle w:val="normaltext"/>
        <w:numPr>
          <w:ilvl w:val="0"/>
          <w:numId w:val="35"/>
        </w:numPr>
      </w:pPr>
      <w:r>
        <w:t>Applicants should note that there may be considerable time between close of applications and finalising a funding agreement. This should be factored into project timelines, expiry dates on quotes and project cashflow.</w:t>
      </w:r>
    </w:p>
    <w:p w14:paraId="3D39F564" w14:textId="71BCDA2E" w:rsidR="00E949C4" w:rsidRDefault="00E949C4" w:rsidP="002C11BE">
      <w:pPr>
        <w:pStyle w:val="Style1"/>
        <w:ind w:left="0" w:firstLine="0"/>
      </w:pPr>
    </w:p>
    <w:p w14:paraId="5312F789" w14:textId="22D38612" w:rsidR="0066065D" w:rsidRDefault="0066065D" w:rsidP="0066065D">
      <w:pPr>
        <w:pStyle w:val="Style2"/>
      </w:pPr>
      <w:bookmarkStart w:id="563" w:name="_Toc147933946"/>
      <w:bookmarkStart w:id="564" w:name="_Toc147936077"/>
      <w:r>
        <w:t>IF YOUR APPLICATION IS UNSUCCESSFUL</w:t>
      </w:r>
      <w:bookmarkEnd w:id="563"/>
      <w:bookmarkEnd w:id="564"/>
    </w:p>
    <w:p w14:paraId="513584F0" w14:textId="3AC1A62E" w:rsidR="001511C4" w:rsidRDefault="001511C4">
      <w:pPr>
        <w:pStyle w:val="normaltext"/>
        <w:numPr>
          <w:ilvl w:val="0"/>
          <w:numId w:val="36"/>
        </w:numPr>
      </w:pPr>
      <w:r>
        <w:t xml:space="preserve">Unsuccessful applicants will be notified in writing. </w:t>
      </w:r>
    </w:p>
    <w:p w14:paraId="2C5F5509" w14:textId="3E4888EE" w:rsidR="004D0F30" w:rsidRDefault="00EA499C">
      <w:pPr>
        <w:pStyle w:val="normaltext"/>
        <w:numPr>
          <w:ilvl w:val="0"/>
          <w:numId w:val="36"/>
        </w:numPr>
      </w:pPr>
      <w:r>
        <w:t xml:space="preserve">As grants are a competitive process, even if an application meets the criteria, it may not be competitive against other applications. If you would like further feedback on why your application was unsuccessful, please contact </w:t>
      </w:r>
      <w:hyperlink r:id="rId66" w:history="1">
        <w:r w:rsidR="004D0F30" w:rsidRPr="006E2ABA">
          <w:rPr>
            <w:rStyle w:val="Hyperlink"/>
          </w:rPr>
          <w:t>engagenorthrichmond@dffh.vic.gov.au</w:t>
        </w:r>
      </w:hyperlink>
      <w:r w:rsidR="004D0F30">
        <w:t xml:space="preserve">.  </w:t>
      </w:r>
      <w:r>
        <w:t xml:space="preserve"> </w:t>
      </w:r>
      <w:r w:rsidR="004D0F30">
        <w:t xml:space="preserve"> </w:t>
      </w:r>
      <w:r>
        <w:t xml:space="preserve"> </w:t>
      </w:r>
    </w:p>
    <w:p w14:paraId="3D537E6C" w14:textId="35B9F2B2" w:rsidR="00E949C4" w:rsidRDefault="00EA499C">
      <w:pPr>
        <w:pStyle w:val="normaltext"/>
        <w:numPr>
          <w:ilvl w:val="0"/>
          <w:numId w:val="36"/>
        </w:numPr>
      </w:pPr>
      <w:r>
        <w:t>While unsuccessful applicants are eligible to reapply, we would recommend revising the application to make sure it fits the assessment criteria before doing so.</w:t>
      </w:r>
    </w:p>
    <w:p w14:paraId="78FDB5B6" w14:textId="5E00F646" w:rsidR="0066065D" w:rsidRDefault="0066065D" w:rsidP="002C11BE">
      <w:pPr>
        <w:pStyle w:val="Style1"/>
        <w:ind w:left="0" w:firstLine="0"/>
      </w:pPr>
    </w:p>
    <w:p w14:paraId="1115971C" w14:textId="5378C445" w:rsidR="00E949C4" w:rsidRDefault="00E949C4" w:rsidP="002C11BE">
      <w:pPr>
        <w:pStyle w:val="Style1"/>
        <w:ind w:left="0" w:firstLine="0"/>
      </w:pPr>
    </w:p>
    <w:p w14:paraId="06CA16E2" w14:textId="65F4C4C7" w:rsidR="00E949C4" w:rsidRDefault="007A65EF">
      <w:pPr>
        <w:spacing w:after="160" w:line="259" w:lineRule="auto"/>
        <w:ind w:left="0" w:firstLine="0"/>
        <w:rPr>
          <w:b w:val="0"/>
          <w:color w:val="00BED2"/>
          <w:sz w:val="44"/>
        </w:rPr>
      </w:pPr>
      <w:r>
        <w:rPr>
          <w:noProof/>
        </w:rPr>
        <w:drawing>
          <wp:anchor distT="0" distB="0" distL="114300" distR="114300" simplePos="0" relativeHeight="251658258" behindDoc="1" locked="0" layoutInCell="1" allowOverlap="1" wp14:anchorId="40F45618" wp14:editId="4FFA51CD">
            <wp:simplePos x="0" y="0"/>
            <wp:positionH relativeFrom="margin">
              <wp:align>center</wp:align>
            </wp:positionH>
            <wp:positionV relativeFrom="paragraph">
              <wp:posOffset>231996</wp:posOffset>
            </wp:positionV>
            <wp:extent cx="5270500" cy="3512820"/>
            <wp:effectExtent l="19050" t="19050" r="25400" b="11430"/>
            <wp:wrapTight wrapText="bothSides">
              <wp:wrapPolygon edited="0">
                <wp:start x="-78" y="-117"/>
                <wp:lineTo x="-78" y="21553"/>
                <wp:lineTo x="21626" y="21553"/>
                <wp:lineTo x="21626" y="-117"/>
                <wp:lineTo x="-78" y="-117"/>
              </wp:wrapPolygon>
            </wp:wrapTight>
            <wp:docPr id="47" name="Picture 4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Picture 47">
                      <a:extLst>
                        <a:ext uri="{C183D7F6-B498-43B3-948B-1728B52AA6E4}">
                          <adec:decorative xmlns:adec="http://schemas.microsoft.com/office/drawing/2017/decorative" val="1"/>
                        </a:ext>
                      </a:extLst>
                    </pic:cNvPr>
                    <pic:cNvPicPr/>
                  </pic:nvPicPr>
                  <pic:blipFill>
                    <a:blip r:embed="rId67" cstate="print">
                      <a:extLst>
                        <a:ext uri="{BEBA8EAE-BF5A-486C-A8C5-ECC9F3942E4B}">
                          <a14:imgProps xmlns:a14="http://schemas.microsoft.com/office/drawing/2010/main">
                            <a14:imgLayer r:embed="rId68">
                              <a14:imgEffect>
                                <a14:saturation sat="0"/>
                              </a14:imgEffect>
                              <a14:imgEffect>
                                <a14:brightnessContrast contrast="-40000"/>
                              </a14:imgEffect>
                            </a14:imgLayer>
                          </a14:imgProps>
                        </a:ext>
                        <a:ext uri="{28A0092B-C50C-407E-A947-70E740481C1C}">
                          <a14:useLocalDpi xmlns:a14="http://schemas.microsoft.com/office/drawing/2010/main" val="0"/>
                        </a:ext>
                      </a:extLst>
                    </a:blip>
                    <a:stretch>
                      <a:fillRect/>
                    </a:stretch>
                  </pic:blipFill>
                  <pic:spPr>
                    <a:xfrm>
                      <a:off x="0" y="0"/>
                      <a:ext cx="5270500" cy="3512820"/>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E949C4">
        <w:br w:type="page"/>
      </w:r>
    </w:p>
    <w:p w14:paraId="0FCBFA9D" w14:textId="53A85E68" w:rsidR="00760CAB" w:rsidRDefault="00706605" w:rsidP="002C11BE">
      <w:pPr>
        <w:pStyle w:val="Style1"/>
        <w:ind w:left="0" w:firstLine="0"/>
      </w:pPr>
      <w:bookmarkStart w:id="565" w:name="_Toc147936078"/>
      <w:r>
        <w:lastRenderedPageBreak/>
        <w:t xml:space="preserve">GRANT </w:t>
      </w:r>
      <w:r w:rsidR="00CD0B99">
        <w:t>SUPPORT</w:t>
      </w:r>
      <w:bookmarkEnd w:id="565"/>
      <w:r w:rsidR="00CD0B99">
        <w:t xml:space="preserve"> </w:t>
      </w:r>
    </w:p>
    <w:p w14:paraId="07A6B176" w14:textId="50A75823" w:rsidR="00E92277" w:rsidRDefault="00E92277" w:rsidP="00E92277">
      <w:pPr>
        <w:pStyle w:val="normaltext"/>
        <w:spacing w:after="0" w:line="240" w:lineRule="auto"/>
      </w:pPr>
    </w:p>
    <w:p w14:paraId="7B70CDAE" w14:textId="548CB98D" w:rsidR="001378B8" w:rsidRDefault="002A2966" w:rsidP="005B7C94">
      <w:pPr>
        <w:pStyle w:val="normaltext"/>
      </w:pPr>
      <w:r>
        <w:t xml:space="preserve">The </w:t>
      </w:r>
      <w:r w:rsidR="003E05B2">
        <w:t>department</w:t>
      </w:r>
      <w:r w:rsidR="009D0AAC">
        <w:t xml:space="preserve">, with the support of </w:t>
      </w:r>
      <w:r w:rsidR="00D47F5F">
        <w:t>B</w:t>
      </w:r>
      <w:r w:rsidR="00900E75">
        <w:t>elgi</w:t>
      </w:r>
      <w:r w:rsidR="00EF166C">
        <w:t xml:space="preserve">um Avenue Neighbourhood House (BANH), </w:t>
      </w:r>
      <w:r w:rsidR="00EB6190">
        <w:t xml:space="preserve">will </w:t>
      </w:r>
      <w:r w:rsidR="00AB1B01">
        <w:t xml:space="preserve">run </w:t>
      </w:r>
      <w:r w:rsidR="009D0AAC">
        <w:t>information sessions and</w:t>
      </w:r>
      <w:r w:rsidR="00DF6B60">
        <w:t xml:space="preserve"> throughout the grant application period</w:t>
      </w:r>
      <w:r w:rsidR="00E311F9">
        <w:t>.</w:t>
      </w:r>
    </w:p>
    <w:p w14:paraId="3FDE88FB" w14:textId="2EE9CE63" w:rsidR="00CC6F81" w:rsidRPr="002160B0" w:rsidRDefault="00CC6F81" w:rsidP="00EA22DC">
      <w:pPr>
        <w:pStyle w:val="normaltext"/>
        <w:spacing w:after="0" w:line="200" w:lineRule="atLeast"/>
        <w:rPr>
          <w:sz w:val="8"/>
          <w:szCs w:val="8"/>
        </w:rPr>
      </w:pPr>
    </w:p>
    <w:p w14:paraId="7BD8AE34" w14:textId="05602F30" w:rsidR="00AE06FA" w:rsidRDefault="00AE06FA" w:rsidP="001F3D30">
      <w:pPr>
        <w:pStyle w:val="Style2"/>
      </w:pPr>
      <w:bookmarkStart w:id="566" w:name="_Toc142643099"/>
      <w:bookmarkStart w:id="567" w:name="_Toc142644390"/>
      <w:bookmarkStart w:id="568" w:name="_Toc142990309"/>
      <w:bookmarkStart w:id="569" w:name="_Toc143004458"/>
      <w:bookmarkStart w:id="570" w:name="_Toc143009867"/>
      <w:bookmarkStart w:id="571" w:name="_Toc143076442"/>
      <w:bookmarkStart w:id="572" w:name="_Toc143076522"/>
      <w:bookmarkStart w:id="573" w:name="_Toc143185896"/>
      <w:bookmarkStart w:id="574" w:name="_Toc144375881"/>
      <w:bookmarkStart w:id="575" w:name="_Toc144385490"/>
      <w:bookmarkStart w:id="576" w:name="_Toc147227130"/>
      <w:bookmarkStart w:id="577" w:name="_Toc147348906"/>
      <w:bookmarkStart w:id="578" w:name="_Toc147349443"/>
      <w:bookmarkStart w:id="579" w:name="_Toc147349613"/>
      <w:bookmarkStart w:id="580" w:name="_Toc147396272"/>
      <w:bookmarkStart w:id="581" w:name="_Toc147396430"/>
      <w:bookmarkStart w:id="582" w:name="_Toc147918713"/>
      <w:bookmarkStart w:id="583" w:name="_Toc147933948"/>
      <w:bookmarkStart w:id="584" w:name="_Toc147936079"/>
      <w:r>
        <w:t>COMMUNITY INFORMATION SESSIONS</w:t>
      </w:r>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r w:rsidR="001624D4">
        <w:t>: TUESDAY 28 NOVEMBER</w:t>
      </w:r>
    </w:p>
    <w:p w14:paraId="241B0755" w14:textId="7F0BC94E" w:rsidR="00473D95" w:rsidRPr="001624D4" w:rsidRDefault="00671693" w:rsidP="00884D35">
      <w:pPr>
        <w:pStyle w:val="normaltext"/>
      </w:pPr>
      <w:r>
        <w:t>The department will run t</w:t>
      </w:r>
      <w:r w:rsidR="00884D35">
        <w:t>wo information sessions</w:t>
      </w:r>
      <w:r w:rsidR="00473D95">
        <w:t xml:space="preserve"> on </w:t>
      </w:r>
      <w:r w:rsidR="00764CF6" w:rsidRPr="001624D4">
        <w:t>Tuesday 28 November</w:t>
      </w:r>
      <w:r w:rsidR="00764CF6">
        <w:rPr>
          <w:b/>
          <w:bCs/>
        </w:rPr>
        <w:t xml:space="preserve"> </w:t>
      </w:r>
      <w:r w:rsidR="001624D4">
        <w:t xml:space="preserve">at the Learning Bank, 124 Victoria St, Richmond. </w:t>
      </w:r>
      <w:r w:rsidR="00693000">
        <w:t xml:space="preserve">These sessions will provide an overview of the grants program, guidelines and using Grants Gateway. </w:t>
      </w:r>
    </w:p>
    <w:p w14:paraId="2C9DDA0B" w14:textId="4CE355DD" w:rsidR="00764CF6" w:rsidRPr="001624D4" w:rsidRDefault="00764CF6" w:rsidP="00884D35">
      <w:pPr>
        <w:pStyle w:val="normaltext"/>
        <w:rPr>
          <w:b/>
          <w:bCs/>
          <w:color w:val="0072CE"/>
        </w:rPr>
      </w:pPr>
      <w:r w:rsidRPr="001624D4">
        <w:rPr>
          <w:b/>
          <w:bCs/>
          <w:color w:val="0072CE"/>
        </w:rPr>
        <w:t xml:space="preserve">Session 1: </w:t>
      </w:r>
      <w:r w:rsidR="009215FA" w:rsidRPr="001624D4">
        <w:rPr>
          <w:b/>
          <w:bCs/>
          <w:color w:val="0072CE"/>
        </w:rPr>
        <w:t>12.00pm – 1.30pm</w:t>
      </w:r>
    </w:p>
    <w:p w14:paraId="4861EC75" w14:textId="558750B5" w:rsidR="009215FA" w:rsidRPr="001624D4" w:rsidRDefault="009215FA" w:rsidP="00884D35">
      <w:pPr>
        <w:pStyle w:val="normaltext"/>
        <w:rPr>
          <w:b/>
          <w:bCs/>
          <w:color w:val="0072CE"/>
        </w:rPr>
      </w:pPr>
      <w:r w:rsidRPr="001624D4">
        <w:rPr>
          <w:b/>
          <w:bCs/>
          <w:color w:val="0072CE"/>
        </w:rPr>
        <w:t xml:space="preserve">Session 2: </w:t>
      </w:r>
      <w:r w:rsidR="00473D95" w:rsidRPr="001624D4">
        <w:rPr>
          <w:b/>
          <w:bCs/>
          <w:color w:val="0072CE"/>
        </w:rPr>
        <w:t>5.30pm – 7.00pm</w:t>
      </w:r>
    </w:p>
    <w:p w14:paraId="0046B759" w14:textId="3078CB90" w:rsidR="00767714" w:rsidRDefault="00767714" w:rsidP="00884D35">
      <w:pPr>
        <w:pStyle w:val="normaltext"/>
      </w:pPr>
      <w:r>
        <w:t xml:space="preserve">Interpreters are available on request. </w:t>
      </w:r>
      <w:r w:rsidR="00A25B1B">
        <w:t>Let</w:t>
      </w:r>
      <w:r>
        <w:t xml:space="preserve"> the North Richmond Precinct Team</w:t>
      </w:r>
      <w:r w:rsidR="00A25B1B">
        <w:t xml:space="preserve"> know what language support you need</w:t>
      </w:r>
      <w:r>
        <w:t xml:space="preserve">: </w:t>
      </w:r>
      <w:hyperlink r:id="rId69" w:history="1">
        <w:r w:rsidRPr="00C862E2">
          <w:rPr>
            <w:rStyle w:val="Hyperlink"/>
          </w:rPr>
          <w:t>engagenorthrichmond@dffh.vic.gov.au</w:t>
        </w:r>
      </w:hyperlink>
      <w:r>
        <w:t xml:space="preserve"> / 0477 756 743</w:t>
      </w:r>
      <w:r w:rsidR="00A25B1B">
        <w:t>.</w:t>
      </w:r>
    </w:p>
    <w:p w14:paraId="6D747A13" w14:textId="77777777" w:rsidR="00693000" w:rsidRDefault="00693000" w:rsidP="00884D35">
      <w:pPr>
        <w:pStyle w:val="normaltext"/>
      </w:pPr>
    </w:p>
    <w:p w14:paraId="748EEB14" w14:textId="308287F2" w:rsidR="00AE06FA" w:rsidRPr="002160B0" w:rsidRDefault="00AE06FA" w:rsidP="00EA22DC">
      <w:pPr>
        <w:pStyle w:val="normaltext"/>
        <w:spacing w:after="0" w:line="200" w:lineRule="atLeast"/>
        <w:rPr>
          <w:sz w:val="8"/>
          <w:szCs w:val="8"/>
        </w:rPr>
      </w:pPr>
    </w:p>
    <w:p w14:paraId="0E4CBE58" w14:textId="6E659D39" w:rsidR="00AE06FA" w:rsidRDefault="00D7065B" w:rsidP="00AE06FA">
      <w:pPr>
        <w:pStyle w:val="Style2"/>
      </w:pPr>
      <w:bookmarkStart w:id="585" w:name="_Toc143004460"/>
      <w:bookmarkStart w:id="586" w:name="_Toc143009869"/>
      <w:bookmarkStart w:id="587" w:name="_Toc143076444"/>
      <w:bookmarkStart w:id="588" w:name="_Toc143076524"/>
      <w:bookmarkStart w:id="589" w:name="_Toc143185898"/>
      <w:bookmarkStart w:id="590" w:name="_Toc144375883"/>
      <w:bookmarkStart w:id="591" w:name="_Toc144385492"/>
      <w:bookmarkStart w:id="592" w:name="_Toc147227132"/>
      <w:bookmarkStart w:id="593" w:name="_Toc147348908"/>
      <w:bookmarkStart w:id="594" w:name="_Toc147349445"/>
      <w:bookmarkStart w:id="595" w:name="_Toc147349615"/>
      <w:bookmarkStart w:id="596" w:name="_Toc147396274"/>
      <w:bookmarkStart w:id="597" w:name="_Toc147396432"/>
      <w:bookmarkStart w:id="598" w:name="_Toc147918715"/>
      <w:bookmarkStart w:id="599" w:name="_Toc147933950"/>
      <w:bookmarkStart w:id="600" w:name="_Toc147936081"/>
      <w:bookmarkStart w:id="601" w:name="_Toc142643101"/>
      <w:bookmarkStart w:id="602" w:name="_Toc142644392"/>
      <w:bookmarkStart w:id="603" w:name="_Toc142990312"/>
      <w:r>
        <w:t xml:space="preserve">APPLICATION </w:t>
      </w:r>
      <w:r w:rsidR="00630F8F">
        <w:t>SUPPORT</w:t>
      </w:r>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r w:rsidR="00574FB1">
        <w:t xml:space="preserve"> </w:t>
      </w:r>
    </w:p>
    <w:p w14:paraId="50D8CCD5" w14:textId="77777777" w:rsidR="00574FB1" w:rsidRDefault="00574FB1" w:rsidP="00574FB1">
      <w:pPr>
        <w:pStyle w:val="Style2"/>
      </w:pPr>
      <w:bookmarkStart w:id="604" w:name="_Toc143004461"/>
      <w:bookmarkStart w:id="605" w:name="_Toc143009870"/>
      <w:bookmarkStart w:id="606" w:name="_Toc143076445"/>
      <w:bookmarkStart w:id="607" w:name="_Toc143076525"/>
      <w:bookmarkStart w:id="608" w:name="_Toc143185899"/>
      <w:bookmarkStart w:id="609" w:name="_Toc144375884"/>
      <w:bookmarkStart w:id="610" w:name="_Toc144385493"/>
      <w:bookmarkStart w:id="611" w:name="_Toc147227133"/>
      <w:bookmarkStart w:id="612" w:name="_Toc147348909"/>
      <w:bookmarkStart w:id="613" w:name="_Toc147349446"/>
      <w:bookmarkStart w:id="614" w:name="_Toc147349616"/>
      <w:bookmarkStart w:id="615" w:name="_Toc147396275"/>
      <w:bookmarkStart w:id="616" w:name="_Toc147396433"/>
      <w:bookmarkStart w:id="617" w:name="_Toc147918716"/>
      <w:bookmarkStart w:id="618" w:name="_Toc147933951"/>
      <w:bookmarkStart w:id="619" w:name="_Toc147936082"/>
      <w:r>
        <w:t>IN-LANGUAGE SUPPORT</w:t>
      </w:r>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r>
        <w:t xml:space="preserve"> </w:t>
      </w:r>
    </w:p>
    <w:p w14:paraId="33CB3F48" w14:textId="77777777" w:rsidR="00DB409C" w:rsidRDefault="00AD7EC6" w:rsidP="00DB409C">
      <w:pPr>
        <w:pStyle w:val="normaltext"/>
      </w:pPr>
      <w:r>
        <w:t xml:space="preserve">BANH are running </w:t>
      </w:r>
      <w:r w:rsidR="009E1702">
        <w:t>support sessions to help with preparing, writing and submitting grant applications.</w:t>
      </w:r>
      <w:r w:rsidR="00DB409C">
        <w:t xml:space="preserve"> They are also holding separate in-language sessions for:</w:t>
      </w:r>
    </w:p>
    <w:p w14:paraId="174779E3" w14:textId="77777777" w:rsidR="00DB409C" w:rsidRDefault="00DB409C">
      <w:pPr>
        <w:pStyle w:val="normaltext"/>
        <w:numPr>
          <w:ilvl w:val="0"/>
          <w:numId w:val="3"/>
        </w:numPr>
      </w:pPr>
      <w:r>
        <w:t>Chinese community members</w:t>
      </w:r>
    </w:p>
    <w:p w14:paraId="2C1BACF1" w14:textId="77777777" w:rsidR="00DB409C" w:rsidRDefault="00DB409C">
      <w:pPr>
        <w:pStyle w:val="normaltext"/>
        <w:numPr>
          <w:ilvl w:val="0"/>
          <w:numId w:val="3"/>
        </w:numPr>
      </w:pPr>
      <w:r>
        <w:t>Vietnamese community members</w:t>
      </w:r>
    </w:p>
    <w:p w14:paraId="3CC66B39" w14:textId="77777777" w:rsidR="00DB409C" w:rsidRDefault="00DB409C">
      <w:pPr>
        <w:pStyle w:val="normaltext"/>
        <w:numPr>
          <w:ilvl w:val="0"/>
          <w:numId w:val="3"/>
        </w:numPr>
      </w:pPr>
      <w:r>
        <w:t xml:space="preserve">Arabic-speaking community members. </w:t>
      </w:r>
    </w:p>
    <w:p w14:paraId="230C4319" w14:textId="77777777" w:rsidR="00DB409C" w:rsidRDefault="00DB409C" w:rsidP="00DB409C">
      <w:pPr>
        <w:pStyle w:val="normaltext"/>
        <w:ind w:left="11" w:firstLine="0"/>
      </w:pPr>
      <w:r>
        <w:t xml:space="preserve">Interpreters will be available at these sessions.  </w:t>
      </w:r>
    </w:p>
    <w:p w14:paraId="1A98E4C4" w14:textId="79047EC1" w:rsidR="00630F8F" w:rsidRDefault="007B1CDF" w:rsidP="00DB409C">
      <w:pPr>
        <w:pStyle w:val="normaltext"/>
        <w:ind w:left="0" w:firstLine="0"/>
      </w:pPr>
      <w:r>
        <w:t>To find out more contact</w:t>
      </w:r>
      <w:r w:rsidR="00574FB1">
        <w:t xml:space="preserve"> BANH</w:t>
      </w:r>
      <w:r>
        <w:t>:</w:t>
      </w:r>
    </w:p>
    <w:p w14:paraId="4F5B6532" w14:textId="6CB28146" w:rsidR="007B1CDF" w:rsidRDefault="007B1CDF" w:rsidP="00630F8F">
      <w:pPr>
        <w:pStyle w:val="normaltext"/>
      </w:pPr>
      <w:r>
        <w:t xml:space="preserve">Sally Anthony: </w:t>
      </w:r>
      <w:hyperlink r:id="rId70" w:history="1">
        <w:r w:rsidR="002A6F2E" w:rsidRPr="00C862E2">
          <w:rPr>
            <w:rStyle w:val="Hyperlink"/>
          </w:rPr>
          <w:t>sally@banhinc.com.au</w:t>
        </w:r>
      </w:hyperlink>
      <w:r w:rsidR="002A6F2E">
        <w:t xml:space="preserve"> / 0406 493 551</w:t>
      </w:r>
    </w:p>
    <w:p w14:paraId="171656AA" w14:textId="297727D4" w:rsidR="00574FB1" w:rsidRDefault="00574FB1" w:rsidP="00630F8F">
      <w:pPr>
        <w:pStyle w:val="normaltext"/>
      </w:pPr>
      <w:r>
        <w:t xml:space="preserve">Lydia Dobbin: </w:t>
      </w:r>
      <w:hyperlink r:id="rId71" w:history="1">
        <w:r w:rsidRPr="00C862E2">
          <w:rPr>
            <w:rStyle w:val="Hyperlink"/>
          </w:rPr>
          <w:t>lydia@banhinc.com.au</w:t>
        </w:r>
      </w:hyperlink>
      <w:r>
        <w:t xml:space="preserve"> </w:t>
      </w:r>
    </w:p>
    <w:p w14:paraId="5B3FC7FB" w14:textId="56CABBAC" w:rsidR="00574FB1" w:rsidRDefault="00574FB1" w:rsidP="00630F8F">
      <w:pPr>
        <w:pStyle w:val="normaltext"/>
      </w:pPr>
      <w:r>
        <w:t>Session times will be announced closer to the time.</w:t>
      </w:r>
    </w:p>
    <w:p w14:paraId="32109EE7" w14:textId="77777777" w:rsidR="003455F3" w:rsidRDefault="003455F3" w:rsidP="00630F8F">
      <w:pPr>
        <w:pStyle w:val="normaltext"/>
      </w:pPr>
    </w:p>
    <w:p w14:paraId="5BFE3DFD" w14:textId="77777777" w:rsidR="003331CC" w:rsidRPr="002160B0" w:rsidRDefault="003331CC" w:rsidP="00EA22DC">
      <w:pPr>
        <w:pStyle w:val="normaltext"/>
        <w:spacing w:after="0" w:line="200" w:lineRule="atLeast"/>
        <w:rPr>
          <w:sz w:val="8"/>
          <w:szCs w:val="8"/>
        </w:rPr>
      </w:pPr>
    </w:p>
    <w:p w14:paraId="7EB088CD" w14:textId="36A59AE3" w:rsidR="00630F8F" w:rsidRDefault="00F22DFC" w:rsidP="00AE06FA">
      <w:pPr>
        <w:pStyle w:val="Style2"/>
      </w:pPr>
      <w:bookmarkStart w:id="620" w:name="_Toc143004462"/>
      <w:bookmarkStart w:id="621" w:name="_Toc143009871"/>
      <w:bookmarkStart w:id="622" w:name="_Toc143076446"/>
      <w:bookmarkStart w:id="623" w:name="_Toc143076526"/>
      <w:bookmarkStart w:id="624" w:name="_Toc143185900"/>
      <w:bookmarkStart w:id="625" w:name="_Toc144375885"/>
      <w:bookmarkStart w:id="626" w:name="_Toc144385494"/>
      <w:bookmarkStart w:id="627" w:name="_Toc147227134"/>
      <w:bookmarkStart w:id="628" w:name="_Toc147348910"/>
      <w:bookmarkStart w:id="629" w:name="_Toc147349447"/>
      <w:bookmarkStart w:id="630" w:name="_Toc147349617"/>
      <w:bookmarkStart w:id="631" w:name="_Toc147396276"/>
      <w:bookmarkStart w:id="632" w:name="_Toc147396434"/>
      <w:bookmarkStart w:id="633" w:name="_Toc147918717"/>
      <w:bookmarkStart w:id="634" w:name="_Toc147933952"/>
      <w:bookmarkStart w:id="635" w:name="_Toc147936083"/>
      <w:bookmarkStart w:id="636" w:name="_Toc142643103"/>
      <w:bookmarkStart w:id="637" w:name="_Toc142644394"/>
      <w:bookmarkStart w:id="638" w:name="_Toc142990313"/>
      <w:r>
        <w:t>FUNDING AGREEMENT SUPPORT</w:t>
      </w:r>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r>
        <w:t xml:space="preserve"> </w:t>
      </w:r>
      <w:bookmarkEnd w:id="636"/>
      <w:bookmarkEnd w:id="637"/>
      <w:bookmarkEnd w:id="638"/>
    </w:p>
    <w:p w14:paraId="512A0042" w14:textId="14E61515" w:rsidR="005B677B" w:rsidRDefault="00535A37" w:rsidP="008F3E65">
      <w:pPr>
        <w:pStyle w:val="normaltext"/>
      </w:pPr>
      <w:r>
        <w:t>Appointments with BANH staff will be available for s</w:t>
      </w:r>
      <w:r w:rsidR="008F3E65">
        <w:t>uccessful applicants who require suppor</w:t>
      </w:r>
      <w:r w:rsidR="00DB409C">
        <w:t xml:space="preserve">t  to </w:t>
      </w:r>
      <w:r>
        <w:t xml:space="preserve">sign </w:t>
      </w:r>
      <w:r w:rsidR="0037431A">
        <w:t>and submit</w:t>
      </w:r>
      <w:r w:rsidR="00DB409C">
        <w:t xml:space="preserve"> </w:t>
      </w:r>
      <w:r>
        <w:t xml:space="preserve">funding agreements. </w:t>
      </w:r>
      <w:r w:rsidR="00DB409C">
        <w:t xml:space="preserve">More details will be available once the application period has closed. </w:t>
      </w:r>
    </w:p>
    <w:p w14:paraId="1198C885" w14:textId="45EBAEC6" w:rsidR="005B677B" w:rsidRDefault="004F6A83" w:rsidP="00DB409C">
      <w:pPr>
        <w:pStyle w:val="Style1"/>
      </w:pPr>
      <w:bookmarkStart w:id="639" w:name="_Toc142643104"/>
      <w:bookmarkStart w:id="640" w:name="_Toc142644395"/>
      <w:bookmarkStart w:id="641" w:name="_Toc142990314"/>
      <w:r>
        <w:br w:type="page"/>
      </w:r>
      <w:bookmarkStart w:id="642" w:name="_Toc143076448"/>
      <w:bookmarkStart w:id="643" w:name="_Toc147936084"/>
      <w:r w:rsidR="005B677B">
        <w:lastRenderedPageBreak/>
        <w:t>RESOURCES</w:t>
      </w:r>
      <w:bookmarkEnd w:id="639"/>
      <w:bookmarkEnd w:id="640"/>
      <w:bookmarkEnd w:id="641"/>
      <w:bookmarkEnd w:id="642"/>
      <w:bookmarkEnd w:id="643"/>
      <w:r w:rsidR="005B677B">
        <w:t xml:space="preserve"> </w:t>
      </w:r>
    </w:p>
    <w:p w14:paraId="44D74E0F" w14:textId="77777777" w:rsidR="00706605" w:rsidRDefault="00706605" w:rsidP="00581C49">
      <w:pPr>
        <w:pStyle w:val="normaltext"/>
        <w:spacing w:after="0" w:line="240" w:lineRule="auto"/>
      </w:pPr>
    </w:p>
    <w:p w14:paraId="0BAEBBAF" w14:textId="118A8397" w:rsidR="00F22DFC" w:rsidRDefault="00AA1EEE" w:rsidP="005B677B">
      <w:pPr>
        <w:pStyle w:val="normaltext"/>
      </w:pPr>
      <w:r>
        <w:t xml:space="preserve">There is a comprehensive list </w:t>
      </w:r>
      <w:r w:rsidR="006E3C7A">
        <w:t>of t</w:t>
      </w:r>
      <w:r w:rsidR="008012A7">
        <w:t xml:space="preserve">ools, templates and </w:t>
      </w:r>
      <w:r w:rsidR="00DB409C">
        <w:t xml:space="preserve">‘how to’ </w:t>
      </w:r>
      <w:r w:rsidR="0094547F">
        <w:t>tip sheets</w:t>
      </w:r>
      <w:r w:rsidR="006E3C7A">
        <w:t xml:space="preserve"> available in the</w:t>
      </w:r>
      <w:r w:rsidR="00814FB6">
        <w:t xml:space="preserve"> Grant</w:t>
      </w:r>
      <w:r w:rsidR="006E3C7A">
        <w:t xml:space="preserve"> Resources</w:t>
      </w:r>
      <w:r w:rsidR="00814FB6">
        <w:t xml:space="preserve"> and support section of the </w:t>
      </w:r>
      <w:r w:rsidR="008012A7" w:rsidRPr="00442D85">
        <w:t>North Richmond Precinct website</w:t>
      </w:r>
      <w:r w:rsidR="0094547F">
        <w:t xml:space="preserve">. </w:t>
      </w:r>
      <w:hyperlink r:id="rId72" w:history="1">
        <w:r w:rsidR="0033552D" w:rsidRPr="0033552D">
          <w:rPr>
            <w:rStyle w:val="Hyperlink"/>
          </w:rPr>
          <w:t>Click here to view all resources</w:t>
        </w:r>
      </w:hyperlink>
      <w:r w:rsidR="0033552D">
        <w:t xml:space="preserve"> which include: </w:t>
      </w:r>
    </w:p>
    <w:p w14:paraId="061CFF55" w14:textId="49FBCD2B" w:rsidR="0037336F" w:rsidRDefault="0037336F">
      <w:pPr>
        <w:pStyle w:val="normaltext"/>
        <w:numPr>
          <w:ilvl w:val="0"/>
          <w:numId w:val="37"/>
        </w:numPr>
      </w:pPr>
      <w:r>
        <w:t xml:space="preserve">Frequently Asked Questions </w:t>
      </w:r>
    </w:p>
    <w:p w14:paraId="346BD4D2" w14:textId="2356B27C" w:rsidR="0037336F" w:rsidRDefault="0037336F">
      <w:pPr>
        <w:pStyle w:val="normaltext"/>
        <w:numPr>
          <w:ilvl w:val="0"/>
          <w:numId w:val="37"/>
        </w:numPr>
      </w:pPr>
      <w:r>
        <w:t xml:space="preserve">Commonly used grant terms </w:t>
      </w:r>
    </w:p>
    <w:p w14:paraId="6775EB99" w14:textId="4A28C9F1" w:rsidR="0037336F" w:rsidRDefault="0094553F">
      <w:pPr>
        <w:pStyle w:val="normaltext"/>
        <w:numPr>
          <w:ilvl w:val="0"/>
          <w:numId w:val="37"/>
        </w:numPr>
      </w:pPr>
      <w:r>
        <w:t xml:space="preserve">Using Grants Gateway </w:t>
      </w:r>
    </w:p>
    <w:p w14:paraId="0CCC8795" w14:textId="50E37501" w:rsidR="00E311F9" w:rsidRDefault="00562F92">
      <w:pPr>
        <w:pStyle w:val="normaltext"/>
        <w:numPr>
          <w:ilvl w:val="0"/>
          <w:numId w:val="37"/>
        </w:numPr>
      </w:pPr>
      <w:r>
        <w:t xml:space="preserve">Community Strengthening </w:t>
      </w:r>
      <w:r w:rsidR="00D2482A">
        <w:t xml:space="preserve">application forms questions and guidance </w:t>
      </w:r>
    </w:p>
    <w:p w14:paraId="2FBA9881" w14:textId="5882EDEA" w:rsidR="00D2482A" w:rsidRDefault="00D2482A">
      <w:pPr>
        <w:pStyle w:val="normaltext"/>
        <w:numPr>
          <w:ilvl w:val="0"/>
          <w:numId w:val="37"/>
        </w:numPr>
      </w:pPr>
      <w:r>
        <w:t xml:space="preserve">Community Infrastructure application forms questions and guidance </w:t>
      </w:r>
    </w:p>
    <w:p w14:paraId="31ECFB44" w14:textId="15D86247" w:rsidR="008012A7" w:rsidRDefault="0094553F">
      <w:pPr>
        <w:pStyle w:val="normaltext"/>
        <w:numPr>
          <w:ilvl w:val="0"/>
          <w:numId w:val="37"/>
        </w:numPr>
      </w:pPr>
      <w:r>
        <w:t>Community Strengthening p</w:t>
      </w:r>
      <w:r w:rsidR="001A0022">
        <w:t>roject plan template</w:t>
      </w:r>
    </w:p>
    <w:p w14:paraId="688CCD1B" w14:textId="6C39C414" w:rsidR="001A0022" w:rsidRDefault="0094553F">
      <w:pPr>
        <w:pStyle w:val="normaltext"/>
        <w:numPr>
          <w:ilvl w:val="0"/>
          <w:numId w:val="37"/>
        </w:numPr>
      </w:pPr>
      <w:r>
        <w:t>Community Strengthening r</w:t>
      </w:r>
      <w:r w:rsidR="001A0022">
        <w:t xml:space="preserve">isk </w:t>
      </w:r>
      <w:r>
        <w:t xml:space="preserve">management </w:t>
      </w:r>
      <w:r w:rsidR="001A0022">
        <w:t xml:space="preserve">template </w:t>
      </w:r>
    </w:p>
    <w:p w14:paraId="4AB42FF9" w14:textId="7B7C6BF8" w:rsidR="00D2482A" w:rsidRDefault="00D2482A">
      <w:pPr>
        <w:pStyle w:val="normaltext"/>
        <w:numPr>
          <w:ilvl w:val="0"/>
          <w:numId w:val="37"/>
        </w:numPr>
      </w:pPr>
      <w:r>
        <w:t>Community Infrastructure business case template (includes project and risk management plan templates)</w:t>
      </w:r>
    </w:p>
    <w:p w14:paraId="12E31F2B" w14:textId="63B2EB9C" w:rsidR="009F170A" w:rsidRDefault="00896343">
      <w:pPr>
        <w:pStyle w:val="normaltext"/>
        <w:numPr>
          <w:ilvl w:val="0"/>
          <w:numId w:val="37"/>
        </w:numPr>
      </w:pPr>
      <w:r>
        <w:t xml:space="preserve">Application writing tips </w:t>
      </w:r>
    </w:p>
    <w:p w14:paraId="1BEBB68B" w14:textId="39489354" w:rsidR="008852AC" w:rsidRDefault="00886F98">
      <w:pPr>
        <w:pStyle w:val="normaltext"/>
        <w:numPr>
          <w:ilvl w:val="0"/>
          <w:numId w:val="37"/>
        </w:numPr>
      </w:pPr>
      <w:r>
        <w:t xml:space="preserve">Auspice information </w:t>
      </w:r>
    </w:p>
    <w:p w14:paraId="4D8BCDFE" w14:textId="757A41E7" w:rsidR="00706605" w:rsidRDefault="00706605">
      <w:pPr>
        <w:pStyle w:val="normaltext"/>
        <w:numPr>
          <w:ilvl w:val="0"/>
          <w:numId w:val="37"/>
        </w:numPr>
      </w:pPr>
      <w:r>
        <w:t xml:space="preserve">North Richmond Precinct Community Action Plan </w:t>
      </w:r>
    </w:p>
    <w:p w14:paraId="5DD07170" w14:textId="77777777" w:rsidR="00630F8F" w:rsidRDefault="00630F8F" w:rsidP="00630F8F">
      <w:pPr>
        <w:pStyle w:val="normaltext"/>
      </w:pPr>
    </w:p>
    <w:p w14:paraId="15FA3ECA" w14:textId="77777777" w:rsidR="00630F8F" w:rsidRDefault="00630F8F" w:rsidP="00630F8F">
      <w:pPr>
        <w:pStyle w:val="normaltext"/>
      </w:pPr>
    </w:p>
    <w:p w14:paraId="53E63212" w14:textId="6E3F3D71" w:rsidR="001378B8" w:rsidRDefault="00C36327" w:rsidP="00A02C61">
      <w:pPr>
        <w:ind w:left="0" w:firstLine="0"/>
      </w:pPr>
      <w:r>
        <w:rPr>
          <w:noProof/>
        </w:rPr>
        <w:drawing>
          <wp:anchor distT="0" distB="0" distL="114300" distR="114300" simplePos="0" relativeHeight="251658255" behindDoc="1" locked="0" layoutInCell="1" allowOverlap="1" wp14:anchorId="5621DE87" wp14:editId="5120F558">
            <wp:simplePos x="0" y="0"/>
            <wp:positionH relativeFrom="margin">
              <wp:posOffset>150271</wp:posOffset>
            </wp:positionH>
            <wp:positionV relativeFrom="paragraph">
              <wp:posOffset>572199</wp:posOffset>
            </wp:positionV>
            <wp:extent cx="5787646" cy="3858660"/>
            <wp:effectExtent l="19050" t="19050" r="22860" b="27940"/>
            <wp:wrapTight wrapText="bothSides">
              <wp:wrapPolygon edited="0">
                <wp:start x="-71" y="-107"/>
                <wp:lineTo x="-71" y="21650"/>
                <wp:lineTo x="21614" y="21650"/>
                <wp:lineTo x="21614" y="-107"/>
                <wp:lineTo x="-71" y="-107"/>
              </wp:wrapPolygon>
            </wp:wrapTight>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a:extLst>
                        <a:ext uri="{C183D7F6-B498-43B3-948B-1728B52AA6E4}">
                          <adec:decorative xmlns:adec="http://schemas.microsoft.com/office/drawing/2017/decorative" val="1"/>
                        </a:ext>
                      </a:extLst>
                    </pic:cNvPr>
                    <pic:cNvPicPr/>
                  </pic:nvPicPr>
                  <pic:blipFill>
                    <a:blip r:embed="rId73" cstate="print">
                      <a:extLst>
                        <a:ext uri="{BEBA8EAE-BF5A-486C-A8C5-ECC9F3942E4B}">
                          <a14:imgProps xmlns:a14="http://schemas.microsoft.com/office/drawing/2010/main">
                            <a14:imgLayer r:embed="rId74">
                              <a14:imgEffect>
                                <a14:saturation sat="0"/>
                              </a14:imgEffect>
                              <a14:imgEffect>
                                <a14:brightnessContrast contrast="-20000"/>
                              </a14:imgEffect>
                            </a14:imgLayer>
                          </a14:imgProps>
                        </a:ext>
                        <a:ext uri="{28A0092B-C50C-407E-A947-70E740481C1C}">
                          <a14:useLocalDpi xmlns:a14="http://schemas.microsoft.com/office/drawing/2010/main" val="0"/>
                        </a:ext>
                      </a:extLst>
                    </a:blip>
                    <a:stretch>
                      <a:fillRect/>
                    </a:stretch>
                  </pic:blipFill>
                  <pic:spPr>
                    <a:xfrm>
                      <a:off x="0" y="0"/>
                      <a:ext cx="5787646" cy="3858660"/>
                    </a:xfrm>
                    <a:prstGeom prst="rect">
                      <a:avLst/>
                    </a:prstGeom>
                    <a:ln w="19050">
                      <a:solidFill>
                        <a:srgbClr val="0072CE"/>
                      </a:solidFill>
                    </a:ln>
                  </pic:spPr>
                </pic:pic>
              </a:graphicData>
            </a:graphic>
            <wp14:sizeRelH relativeFrom="margin">
              <wp14:pctWidth>0</wp14:pctWidth>
            </wp14:sizeRelH>
            <wp14:sizeRelV relativeFrom="margin">
              <wp14:pctHeight>0</wp14:pctHeight>
            </wp14:sizeRelV>
          </wp:anchor>
        </w:drawing>
      </w:r>
      <w:r w:rsidR="001378B8">
        <w:br w:type="page"/>
      </w:r>
    </w:p>
    <w:p w14:paraId="3CEBB63F" w14:textId="37990DF0" w:rsidR="002045D1" w:rsidRPr="00CE01D7" w:rsidRDefault="002045D1" w:rsidP="00CE01D7">
      <w:pPr>
        <w:pStyle w:val="Style1"/>
      </w:pPr>
      <w:bookmarkStart w:id="644" w:name="_Toc143076449"/>
      <w:bookmarkStart w:id="645" w:name="_Toc147936085"/>
      <w:r w:rsidRPr="00CE01D7">
        <w:lastRenderedPageBreak/>
        <w:t>APPENDIX ONE</w:t>
      </w:r>
      <w:r w:rsidR="00012C61" w:rsidRPr="00CE01D7">
        <w:t>: NORTH RICHMOND PRECINCT</w:t>
      </w:r>
      <w:r w:rsidR="00FD7BE3" w:rsidRPr="00CE01D7">
        <w:t xml:space="preserve"> MAP</w:t>
      </w:r>
      <w:bookmarkEnd w:id="644"/>
      <w:bookmarkEnd w:id="645"/>
    </w:p>
    <w:p w14:paraId="36831DF3" w14:textId="77777777" w:rsidR="00947352" w:rsidRDefault="00947352" w:rsidP="00947352">
      <w:pPr>
        <w:pStyle w:val="Style1"/>
        <w:rPr>
          <w:rFonts w:ascii="Arial" w:hAnsi="Arial"/>
          <w:sz w:val="21"/>
        </w:rPr>
      </w:pPr>
    </w:p>
    <w:p w14:paraId="58517B85" w14:textId="5C069D4E" w:rsidR="00DD6B74" w:rsidRDefault="00947352" w:rsidP="00947352">
      <w:pPr>
        <w:pStyle w:val="normaltext"/>
      </w:pPr>
      <w:r w:rsidRPr="00947352">
        <w:t>The North Richmond Precinct</w:t>
      </w:r>
      <w:r w:rsidR="00DD6B74">
        <w:t xml:space="preserve"> boundaries are </w:t>
      </w:r>
      <w:r w:rsidRPr="00947352">
        <w:t>Hoddl</w:t>
      </w:r>
      <w:r w:rsidR="00DD6B74">
        <w:t xml:space="preserve">e, Church, Highett and Langridge Streets. </w:t>
      </w:r>
    </w:p>
    <w:p w14:paraId="7F769461" w14:textId="2C40179E" w:rsidR="00E80601" w:rsidRDefault="00E801AA" w:rsidP="001A6B62">
      <w:pPr>
        <w:pStyle w:val="normaltext"/>
      </w:pPr>
      <w:r w:rsidRPr="000E7F58">
        <w:rPr>
          <w:noProof/>
          <w:shd w:val="clear" w:color="auto" w:fill="E6E6E6"/>
        </w:rPr>
        <w:drawing>
          <wp:anchor distT="0" distB="0" distL="114300" distR="114300" simplePos="0" relativeHeight="251658254" behindDoc="1" locked="0" layoutInCell="1" allowOverlap="1" wp14:anchorId="5664A830" wp14:editId="51B86FD5">
            <wp:simplePos x="0" y="0"/>
            <wp:positionH relativeFrom="margin">
              <wp:posOffset>-37027</wp:posOffset>
            </wp:positionH>
            <wp:positionV relativeFrom="paragraph">
              <wp:posOffset>735662</wp:posOffset>
            </wp:positionV>
            <wp:extent cx="6791960" cy="7023735"/>
            <wp:effectExtent l="19050" t="19050" r="27940" b="24765"/>
            <wp:wrapTight wrapText="bothSides">
              <wp:wrapPolygon edited="0">
                <wp:start x="-61" y="-59"/>
                <wp:lineTo x="-61" y="21618"/>
                <wp:lineTo x="21628" y="21618"/>
                <wp:lineTo x="21628" y="-59"/>
                <wp:lineTo x="-61" y="-59"/>
              </wp:wrapPolygon>
            </wp:wrapTight>
            <wp:docPr id="1" name="Picture 1" descr="An aerial view of the North Richmond Precinct. The North Richmond Precinct is in the City of Yarra within the boundaries of Hoddle Street, Church Street, Highett Street and Langridge Stree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n aerial view of the North Richmond Precinct. The North Richmond Precinct is in the City of Yarra within the boundaries of Hoddle Street, Church Street, Highett Street and Langridge Street."/>
                    <pic:cNvPicPr>
                      <a:picLocks noChangeAspect="1" noChangeArrowheads="1"/>
                    </pic:cNvPicPr>
                  </pic:nvPicPr>
                  <pic:blipFill>
                    <a:blip r:embed="rId75">
                      <a:extLst>
                        <a:ext uri="{28A0092B-C50C-407E-A947-70E740481C1C}">
                          <a14:useLocalDpi xmlns:a14="http://schemas.microsoft.com/office/drawing/2010/main" val="0"/>
                        </a:ext>
                      </a:extLst>
                    </a:blip>
                    <a:srcRect/>
                    <a:stretch>
                      <a:fillRect/>
                    </a:stretch>
                  </pic:blipFill>
                  <pic:spPr bwMode="auto">
                    <a:xfrm>
                      <a:off x="0" y="0"/>
                      <a:ext cx="6791960" cy="7023735"/>
                    </a:xfrm>
                    <a:prstGeom prst="rect">
                      <a:avLst/>
                    </a:prstGeom>
                    <a:noFill/>
                    <a:ln w="19050">
                      <a:solidFill>
                        <a:srgbClr val="0072CE"/>
                      </a:solidFill>
                    </a:ln>
                  </pic:spPr>
                </pic:pic>
              </a:graphicData>
            </a:graphic>
            <wp14:sizeRelH relativeFrom="margin">
              <wp14:pctWidth>0</wp14:pctWidth>
            </wp14:sizeRelH>
            <wp14:sizeRelV relativeFrom="margin">
              <wp14:pctHeight>0</wp14:pctHeight>
            </wp14:sizeRelV>
          </wp:anchor>
        </w:drawing>
      </w:r>
      <w:r w:rsidR="00DD6B74">
        <w:t xml:space="preserve">Contact the North Richmond Precinct Team if you are unsure whether </w:t>
      </w:r>
      <w:r w:rsidR="00093E25">
        <w:t xml:space="preserve">the location for your proposed project is </w:t>
      </w:r>
      <w:r w:rsidR="00C42CB4">
        <w:t xml:space="preserve"> within this area. </w:t>
      </w:r>
    </w:p>
    <w:sectPr w:rsidR="00E80601" w:rsidSect="00942526">
      <w:type w:val="continuous"/>
      <w:pgSz w:w="11899" w:h="16845" w:code="9"/>
      <w:pgMar w:top="1440" w:right="737" w:bottom="1440" w:left="737" w:header="595" w:footer="539"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0512B1F" w14:textId="77777777" w:rsidR="00E55B8C" w:rsidRDefault="00E55B8C">
      <w:pPr>
        <w:spacing w:after="0" w:line="240" w:lineRule="auto"/>
      </w:pPr>
      <w:r>
        <w:separator/>
      </w:r>
    </w:p>
    <w:p w14:paraId="24F030FC" w14:textId="77777777" w:rsidR="00E55B8C" w:rsidRDefault="00E55B8C"/>
  </w:endnote>
  <w:endnote w:type="continuationSeparator" w:id="0">
    <w:p w14:paraId="214B9DBD" w14:textId="77777777" w:rsidR="00E55B8C" w:rsidRDefault="00E55B8C">
      <w:pPr>
        <w:spacing w:after="0" w:line="240" w:lineRule="auto"/>
      </w:pPr>
      <w:r>
        <w:continuationSeparator/>
      </w:r>
    </w:p>
    <w:p w14:paraId="6CEF1534" w14:textId="77777777" w:rsidR="00E55B8C" w:rsidRDefault="00E55B8C"/>
  </w:endnote>
  <w:endnote w:type="continuationNotice" w:id="1">
    <w:p w14:paraId="3A18C793" w14:textId="77777777" w:rsidR="00E55B8C" w:rsidRDefault="00E55B8C">
      <w:pPr>
        <w:spacing w:after="0" w:line="240" w:lineRule="auto"/>
      </w:pPr>
    </w:p>
    <w:p w14:paraId="63AD1F94" w14:textId="77777777" w:rsidR="00E55B8C" w:rsidRDefault="00E55B8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EFF" w:usb1="C000247B" w:usb2="00000009" w:usb3="00000000" w:csb0="000001FF" w:csb1="00000000"/>
  </w:font>
  <w:font w:name="Yu Mincho">
    <w:panose1 w:val="02020400000000000000"/>
    <w:charset w:val="80"/>
    <w:family w:val="roman"/>
    <w:notTrueType/>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Times">
    <w:panose1 w:val="00000500000000020000"/>
    <w:charset w:val="00"/>
    <w:family w:val="auto"/>
    <w:pitch w:val="variable"/>
    <w:sig w:usb0="E00002FF" w:usb1="5000205A"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rial Black">
    <w:panose1 w:val="020B0A04020102020204"/>
    <w:charset w:val="00"/>
    <w:family w:val="swiss"/>
    <w:pitch w:val="variable"/>
    <w:sig w:usb0="A00002AF" w:usb1="400078FB" w:usb2="00000000" w:usb3="00000000" w:csb0="0000009F" w:csb1="00000000"/>
  </w:font>
  <w:font w:name="DengXian">
    <w:altName w:val="等线"/>
    <w:panose1 w:val="02010600030101010101"/>
    <w:charset w:val="86"/>
    <w:family w:val="auto"/>
    <w:pitch w:val="variable"/>
    <w:sig w:usb0="A00002BF" w:usb1="38CF7CFA" w:usb2="00000016" w:usb3="00000000" w:csb0="0004000F" w:csb1="00000000"/>
  </w:font>
  <w:font w:name="Microsoft JhengHei">
    <w:panose1 w:val="020B0604030504040204"/>
    <w:charset w:val="88"/>
    <w:family w:val="swiss"/>
    <w:pitch w:val="variable"/>
    <w:sig w:usb0="000002A7" w:usb1="28CF4400" w:usb2="00000016" w:usb3="00000000" w:csb0="00100009" w:csb1="00000000"/>
  </w:font>
  <w:font w:name="Segoe UI">
    <w:panose1 w:val="020B0502040204020203"/>
    <w:charset w:val="00"/>
    <w:family w:val="swiss"/>
    <w:pitch w:val="variable"/>
    <w:sig w:usb0="E4002EFF" w:usb1="C000E47F" w:usb2="00000009" w:usb3="00000000" w:csb0="000001FF" w:csb1="00000000"/>
  </w:font>
  <w:font w:name="Abrade-Book">
    <w:altName w:val="Cambria"/>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0310F" w14:textId="77777777" w:rsidR="00AE0F30" w:rsidRDefault="00AE0F30">
    <w:pPr>
      <w:spacing w:after="0" w:line="259" w:lineRule="auto"/>
      <w:ind w:left="948" w:firstLine="0"/>
      <w:jc w:val="center"/>
    </w:pPr>
    <w:r>
      <w:rPr>
        <w:noProof/>
        <w:color w:val="000000"/>
        <w:shd w:val="clear" w:color="auto" w:fill="E6E6E6"/>
      </w:rPr>
      <mc:AlternateContent>
        <mc:Choice Requires="wps">
          <w:drawing>
            <wp:anchor distT="0" distB="0" distL="114300" distR="114300" simplePos="0" relativeHeight="251658241" behindDoc="0" locked="0" layoutInCell="0" allowOverlap="1" wp14:anchorId="127B440A" wp14:editId="1DEDFA84">
              <wp:simplePos x="0" y="0"/>
              <wp:positionH relativeFrom="page">
                <wp:posOffset>-154967</wp:posOffset>
              </wp:positionH>
              <wp:positionV relativeFrom="page">
                <wp:posOffset>10241455</wp:posOffset>
              </wp:positionV>
              <wp:extent cx="7555865" cy="311785"/>
              <wp:effectExtent l="0" t="0" r="0" b="12065"/>
              <wp:wrapNone/>
              <wp:docPr id="127" name="Text Box 127" descr="{&quot;HashCode&quot;:904758361,&quot;Height&quot;:842.0,&quot;Width&quot;:594.0,&quot;Placement&quot;:&quot;Footer&quot;,&quot;Index&quot;:&quot;OddAndEven&quot;,&quot;Section&quot;:3,&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071D62" w14:textId="77777777" w:rsidR="00AE0F30" w:rsidRPr="002459E7" w:rsidRDefault="00AE0F30" w:rsidP="002459E7">
                          <w:pPr>
                            <w:spacing w:after="0"/>
                            <w:ind w:left="0"/>
                            <w:jc w:val="center"/>
                            <w:rPr>
                              <w:rFonts w:ascii="Arial Black" w:hAnsi="Arial Black"/>
                              <w:color w:val="000000"/>
                              <w:sz w:val="20"/>
                            </w:rPr>
                          </w:pPr>
                          <w:r w:rsidRPr="002459E7">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type w14:anchorId="127B440A" id="_x0000_t202" coordsize="21600,21600" o:spt="202" path="m,l,21600r21600,l21600,xe">
              <v:stroke joinstyle="miter"/>
              <v:path gradientshapeok="t" o:connecttype="rect"/>
            </v:shapetype>
            <v:shape id="Text Box 127" o:spid="_x0000_s1041" type="#_x0000_t202" alt="{&quot;HashCode&quot;:904758361,&quot;Height&quot;:842.0,&quot;Width&quot;:594.0,&quot;Placement&quot;:&quot;Footer&quot;,&quot;Index&quot;:&quot;OddAndEven&quot;,&quot;Section&quot;:3,&quot;Top&quot;:0.0,&quot;Left&quot;:0.0}" style="position:absolute;left:0;text-align:left;margin-left:-12.2pt;margin-top:806.4pt;width:594.95pt;height:24.55pt;z-index:25164288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m3sGFAIAACQEAAAOAAAAZHJzL2Uyb0RvYy54bWysU01v2zAMvQ/YfxB0X2y3dZoacYqsRYYB&#10;QVsgHXpWZCk2IIuapMTOfv0o2UmKbqdhF5kiaX689zS/71tFDsK6BnRJs0lKidAcqkbvSvrjdfVl&#10;RonzTFdMgRYlPQpH7xefP807U4grqEFVwhIsol3RmZLW3psiSRyvRcvcBIzQGJRgW+bxandJZVmH&#10;1VuVXKXpNOnAVsYCF86h93EI0kWsL6Xg/llKJzxRJcXZfDxtPLfhTBZzVuwsM3XDxzHYP0zRskZj&#10;03OpR+YZ2dvmj1Jtwy04kH7CoU1AyoaLuANuk6UfttnUzIi4C4LjzBkm9//K8qfDxrxY4vuv0COB&#10;AZDOuMKhM+zTS9uGL05KMI4QHs+wid4Tjs7bPM9n05wSjrHrLLud5aFMcvnbWOe/CWhJMEpqkZaI&#10;FjusnR9STymhmYZVo1SkRmnSlXR6nafxh3MEiyuNPS6zBsv3235cYAvVEfeyMFDuDF812HzNnH9h&#10;FjnGVVC3/hkPqQCbwGhRUoP99Td/yEfoMUpJh5opqfu5Z1ZQor5rJOUuu7kJIosXNOx77/bk1fv2&#10;AVCOGb4Mw6MZcr06mdJC+4ayXoZuGGKaY8+Sbk/mgx8UjM+Ci+UyJqGcDPNrvTE8lA4wBkhf+zdm&#10;zYi7R8ae4KQqVnyAf8gdCFjuPcgmchOAHdAc8UYpRnbHZxO0/v4esy6Pe/EbAAD//wMAUEsDBBQA&#10;BgAIAAAAIQACOvBD4QAAAA4BAAAPAAAAZHJzL2Rvd25yZXYueG1sTI9PT4NAEMXvJn6HzZh4axcI&#10;JRZZGqPxYmKM1XheYPhT2FnCblv49g4nPc57v7x5LzvMZhAXnFxnSUG4DUAglbbqqFHw/fW6eQDh&#10;vKZKD5ZQwYIODvntTabTyl7pEy9H3wgOIZdqBa33YyqlK1s02m3tiMRebSejPZ9TI6tJXzncDDIK&#10;gkQa3RF/aPWIzy2W/fFsFMQf+6KWp96c3pe3Zen6+uelqJW6v5ufHkF4nP0fDGt9rg45dyrsmSon&#10;BgWbKI4ZZSMJIx6xImGy24EoVi0J9yDzTP6fkf8CAAD//wMAUEsBAi0AFAAGAAgAAAAhALaDOJL+&#10;AAAA4QEAABMAAAAAAAAAAAAAAAAAAAAAAFtDb250ZW50X1R5cGVzXS54bWxQSwECLQAUAAYACAAA&#10;ACEAOP0h/9YAAACUAQAACwAAAAAAAAAAAAAAAAAvAQAAX3JlbHMvLnJlbHNQSwECLQAUAAYACAAA&#10;ACEAN5t7BhQCAAAkBAAADgAAAAAAAAAAAAAAAAAuAgAAZHJzL2Uyb0RvYy54bWxQSwECLQAUAAYA&#10;CAAAACEAAjrwQ+EAAAAOAQAADwAAAAAAAAAAAAAAAABuBAAAZHJzL2Rvd25yZXYueG1sUEsFBgAA&#10;AAAEAAQA8wAAAHwFAAAAAA==&#10;" o:allowincell="f" filled="f" stroked="f" strokeweight=".5pt">
              <v:textbox inset=",0,,0">
                <w:txbxContent>
                  <w:p w14:paraId="73071D62" w14:textId="77777777" w:rsidR="00AE0F30" w:rsidRPr="002459E7" w:rsidRDefault="00AE0F30" w:rsidP="002459E7">
                    <w:pPr>
                      <w:spacing w:after="0"/>
                      <w:ind w:left="0"/>
                      <w:jc w:val="center"/>
                      <w:rPr>
                        <w:rFonts w:ascii="Arial Black" w:hAnsi="Arial Black"/>
                        <w:color w:val="000000"/>
                        <w:sz w:val="20"/>
                      </w:rPr>
                    </w:pPr>
                    <w:r w:rsidRPr="002459E7">
                      <w:rPr>
                        <w:rFonts w:ascii="Arial Black" w:hAnsi="Arial Black"/>
                        <w:color w:val="000000"/>
                        <w:sz w:val="20"/>
                      </w:rPr>
                      <w:t>OFFICIAL</w:t>
                    </w:r>
                  </w:p>
                </w:txbxContent>
              </v:textbox>
              <w10:wrap anchorx="page" anchory="page"/>
            </v:shape>
          </w:pict>
        </mc:Fallback>
      </mc:AlternateContent>
    </w:r>
    <w:r>
      <w:rPr>
        <w:noProof/>
        <w:color w:val="000000"/>
        <w:shd w:val="clear" w:color="auto" w:fill="E6E6E6"/>
      </w:rPr>
      <mc:AlternateContent>
        <mc:Choice Requires="wpg">
          <w:drawing>
            <wp:anchor distT="0" distB="0" distL="114300" distR="114300" simplePos="0" relativeHeight="251658246" behindDoc="0" locked="0" layoutInCell="1" allowOverlap="1" wp14:anchorId="4DB06D59" wp14:editId="045FCF8B">
              <wp:simplePos x="0" y="0"/>
              <wp:positionH relativeFrom="page">
                <wp:posOffset>524948</wp:posOffset>
              </wp:positionH>
              <wp:positionV relativeFrom="page">
                <wp:posOffset>9884732</wp:posOffset>
              </wp:positionV>
              <wp:extent cx="6595282" cy="47584"/>
              <wp:effectExtent l="0" t="0" r="0" b="0"/>
              <wp:wrapSquare wrapText="bothSides"/>
              <wp:docPr id="48" name="Group 48"/>
              <wp:cNvGraphicFramePr/>
              <a:graphic xmlns:a="http://schemas.openxmlformats.org/drawingml/2006/main">
                <a:graphicData uri="http://schemas.microsoft.com/office/word/2010/wordprocessingGroup">
                  <wpg:wgp>
                    <wpg:cNvGrpSpPr/>
                    <wpg:grpSpPr>
                      <a:xfrm>
                        <a:off x="0" y="0"/>
                        <a:ext cx="6595282" cy="47584"/>
                        <a:chOff x="0" y="0"/>
                        <a:chExt cx="6595282" cy="47584"/>
                      </a:xfrm>
                      <a:solidFill>
                        <a:srgbClr val="00BED2"/>
                      </a:solidFill>
                    </wpg:grpSpPr>
                    <wps:wsp>
                      <wps:cNvPr id="49" name="Shape 4078"/>
                      <wps:cNvSpPr/>
                      <wps:spPr>
                        <a:xfrm>
                          <a:off x="0" y="0"/>
                          <a:ext cx="6595282" cy="47584"/>
                        </a:xfrm>
                        <a:custGeom>
                          <a:avLst/>
                          <a:gdLst/>
                          <a:ahLst/>
                          <a:cxnLst/>
                          <a:rect l="0" t="0" r="0" b="0"/>
                          <a:pathLst>
                            <a:path w="6595282" h="47584">
                              <a:moveTo>
                                <a:pt x="0" y="0"/>
                              </a:moveTo>
                              <a:lnTo>
                                <a:pt x="6595282" y="0"/>
                              </a:lnTo>
                              <a:lnTo>
                                <a:pt x="6595282" y="47584"/>
                              </a:lnTo>
                              <a:lnTo>
                                <a:pt x="0" y="47584"/>
                              </a:lnTo>
                              <a:lnTo>
                                <a:pt x="0" y="0"/>
                              </a:lnTo>
                            </a:path>
                          </a:pathLst>
                        </a:custGeom>
                        <a:grpFill/>
                        <a:ln w="0" cap="flat">
                          <a:miter lim="127000"/>
                        </a:ln>
                      </wps:spPr>
                      <wps:style>
                        <a:lnRef idx="0">
                          <a:srgbClr val="000000">
                            <a:alpha val="0"/>
                          </a:srgbClr>
                        </a:lnRef>
                        <a:fillRef idx="1">
                          <a:srgbClr val="AACF5A"/>
                        </a:fillRef>
                        <a:effectRef idx="0">
                          <a:scrgbClr r="0" g="0" b="0"/>
                        </a:effectRef>
                        <a:fontRef idx="none"/>
                      </wps:style>
                      <wps:bodyPr/>
                    </wps:wsp>
                  </wpg:wgp>
                </a:graphicData>
              </a:graphic>
            </wp:anchor>
          </w:drawing>
        </mc:Choice>
        <mc:Fallback xmlns:arto="http://schemas.microsoft.com/office/word/2006/arto" xmlns:w16du="http://schemas.microsoft.com/office/word/2023/wordml/word16du">
          <w:pict>
            <v:group w14:anchorId="635B95A1" id="Group 48" o:spid="_x0000_s1026" style="position:absolute;margin-left:41.35pt;margin-top:778.35pt;width:519.3pt;height:3.75pt;z-index:251653120;mso-position-horizontal-relative:page;mso-position-vertical-relative:page" coordsize="65952,47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o1MdiwIAAHEGAAAOAAAAZHJzL2Uyb0RvYy54bWykVdtu2zAMfR+wfxD8vtgJkiY1mhRZ0+Rl&#10;2Iq1+wBFlmwDsiRISpz8/Sj6EjfFOqB9sWmJPCQPL767P1WSHLl1pVbLaDxKIsIV01mp8mX052X7&#10;bRER56nKqNSKL6Mzd9H96uuXu9qkfKILLTNuCYAol9ZmGRXemzSOHSt4Rd1IG67gUmhbUQ+fNo8z&#10;S2tAr2Q8SZKbuNY2M1Yz7hycbprLaIX4QnDmfwnhuCdyGUFsHp8Wn/vwjFd3NM0tNUXJ2jDoB6Ko&#10;aKnAaQ+1oZ6Sgy3fQFUls9pp4UdMV7EWomQcc4BsxslVNjurDwZzydM6Nz1NQO0VTx+GZT+PO2ue&#10;zZMFJmqTAxf4FXI5CVuFN0RJTkjZuaeMnzxhcHgzu51NFpOIMLibzmeLaUMpK4D3N1aseHzXLr44&#10;dVqW2baUMkTgbL5/kJYcaShj8v1xMwluQH2gFr8KvzbQUO7CmfscZ88FNRxL4VLg7MmSMoOEbyOi&#10;aAV9jfdkmswXIbDgHLR6Wl3qgOHPcTrghh2c33GNxaHHH843XZx1Ei06iZ1UJ1qYhXenwFAf7EKU&#10;QST1oLpFV9xwW+kjf9Go569KDEFebqUaavWd0jUR6HYa3dsg3lCzb6l/asNUD1vvP3o48b0OCCFV&#10;7KQ+fTgcEgwDEdoQKZYqsAIeGYVdJST1OPRV6WGJybKCDTiZJ8nFCSCHXmiqj5I/Sx6ok+o3F9BE&#10;OFjh4KrHASVBcCpNQdvO75q+GQcMG3GCvYAge8gxmr6CXK8ftrN1i9AqBzuOW7K3bJw61k5csyph&#10;4UDS3cIEgnoj9KyV7+0VrHl0Msg2iHudnXHJICEwmUgN7jXMo93BYXEOv1Hr8qdY/QUAAP//AwBQ&#10;SwMEFAAGAAgAAAAhAPTjJvriAAAADQEAAA8AAABkcnMvZG93bnJldi54bWxMj8FOwzAQRO9I/IO1&#10;SNyo45SEKsSpqgo4VUi0SIibG2+TqPE6it0k/XucE73tzoxm3+brybRswN41liSIRQQMqbS6oUrC&#10;9+H9aQXMeUVatZZQwhUdrIv7u1xl2o70hcPeVyyUkMuUhNr7LuPclTUa5Ra2QwreyfZG+bD2Fde9&#10;GkO5aXkcRSk3qqFwoVYdbmssz/uLkfAxqnGzFG/D7nzaXn8PyefPTqCUjw/T5hWYx8n/h2HGD+hQ&#10;BKajvZB2rJWwil9CMuhJkoZpTohYLIEdZy19joEXOb/9ovgDAAD//wMAUEsBAi0AFAAGAAgAAAAh&#10;ALaDOJL+AAAA4QEAABMAAAAAAAAAAAAAAAAAAAAAAFtDb250ZW50X1R5cGVzXS54bWxQSwECLQAU&#10;AAYACAAAACEAOP0h/9YAAACUAQAACwAAAAAAAAAAAAAAAAAvAQAAX3JlbHMvLnJlbHNQSwECLQAU&#10;AAYACAAAACEANKNTHYsCAABxBgAADgAAAAAAAAAAAAAAAAAuAgAAZHJzL2Uyb0RvYy54bWxQSwEC&#10;LQAUAAYACAAAACEA9OMm+uIAAAANAQAADwAAAAAAAAAAAAAAAADlBAAAZHJzL2Rvd25yZXYueG1s&#10;UEsFBgAAAAAEAAQA8wAAAPQFAAAAAA==&#10;">
              <v:shape id="Shape 4078" o:spid="_x0000_s1027" style="position:absolute;width:65952;height:475;visibility:visible;mso-wrap-style:square;v-text-anchor:top" coordsize="6595282,475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Mh3jxgAAANsAAAAPAAAAZHJzL2Rvd25yZXYueG1sRI9ba8JA&#10;FITfBf/DcoS+6aatiE1dQy8KUfChXujrMXuahGbPhuzGxH/fLQg+DjPzDbNIelOJCzWutKzgcRKB&#10;IM6sLjlXcDysx3MQziNrrCyTgis5SJbDwQJjbTv+osve5yJA2MWooPC+jqV0WUEG3cTWxMH7sY1B&#10;H2STS91gF+Cmkk9RNJMGSw4LBdb0UVD2u2+NgnO67VbZ+Zh+frfzd+82+rR73in1MOrfXkF46v09&#10;fGunWsH0Bf6/hB8gl38AAAD//wMAUEsBAi0AFAAGAAgAAAAhANvh9svuAAAAhQEAABMAAAAAAAAA&#10;AAAAAAAAAAAAAFtDb250ZW50X1R5cGVzXS54bWxQSwECLQAUAAYACAAAACEAWvQsW78AAAAVAQAA&#10;CwAAAAAAAAAAAAAAAAAfAQAAX3JlbHMvLnJlbHNQSwECLQAUAAYACAAAACEAJzId48YAAADbAAAA&#10;DwAAAAAAAAAAAAAAAAAHAgAAZHJzL2Rvd25yZXYueG1sUEsFBgAAAAADAAMAtwAAAPoCAAAAAA==&#10;" path="m,l6595282,r,47584l,47584,,e" filled="f" stroked="f" strokeweight="0">
                <v:stroke miterlimit="83231f" joinstyle="miter"/>
                <v:path arrowok="t" textboxrect="0,0,6595282,47584"/>
              </v:shape>
              <w10:wrap type="square" anchorx="page" anchory="page"/>
            </v:group>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B2526C" w14:textId="6E76CE9E" w:rsidR="00AE0F30" w:rsidRDefault="00FB6BCA">
    <w:pPr>
      <w:spacing w:after="0" w:line="259" w:lineRule="auto"/>
      <w:ind w:left="948" w:firstLine="0"/>
      <w:jc w:val="center"/>
    </w:pPr>
    <w:r>
      <w:rPr>
        <w:noProof/>
        <w:color w:val="000000"/>
      </w:rPr>
      <mc:AlternateContent>
        <mc:Choice Requires="wps">
          <w:drawing>
            <wp:anchor distT="0" distB="0" distL="114300" distR="114300" simplePos="0" relativeHeight="251658256" behindDoc="0" locked="0" layoutInCell="0" allowOverlap="1" wp14:anchorId="5EE16421" wp14:editId="59956D4D">
              <wp:simplePos x="0" y="0"/>
              <wp:positionH relativeFrom="page">
                <wp:posOffset>0</wp:posOffset>
              </wp:positionH>
              <wp:positionV relativeFrom="page">
                <wp:posOffset>10193655</wp:posOffset>
              </wp:positionV>
              <wp:extent cx="7555865" cy="311785"/>
              <wp:effectExtent l="0" t="0" r="0" b="12065"/>
              <wp:wrapNone/>
              <wp:docPr id="51" name="Text Box 51" descr="{&quot;HashCode&quot;:904758361,&quot;Height&quot;:842.0,&quot;Width&quot;:594.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65F257" w14:textId="641B38E5" w:rsidR="00FB6BCA" w:rsidRPr="00FB6BCA" w:rsidRDefault="00FB6BCA" w:rsidP="00FB6BCA">
                          <w:pPr>
                            <w:spacing w:after="0"/>
                            <w:ind w:left="0"/>
                            <w:jc w:val="center"/>
                            <w:rPr>
                              <w:rFonts w:ascii="Arial Black" w:hAnsi="Arial Black"/>
                              <w:color w:val="000000"/>
                              <w:sz w:val="20"/>
                            </w:rPr>
                          </w:pPr>
                          <w:r w:rsidRPr="00FB6BCA">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type w14:anchorId="5EE16421" id="_x0000_t202" coordsize="21600,21600" o:spt="202" path="m,l,21600r21600,l21600,xe">
              <v:stroke joinstyle="miter"/>
              <v:path gradientshapeok="t" o:connecttype="rect"/>
            </v:shapetype>
            <v:shape id="Text Box 51" o:spid="_x0000_s1042" type="#_x0000_t202" alt="{&quot;HashCode&quot;:904758361,&quot;Height&quot;:842.0,&quot;Width&quot;:594.0,&quot;Placement&quot;:&quot;Footer&quot;,&quot;Index&quot;:&quot;Primary&quot;,&quot;Section&quot;:1,&quot;Top&quot;:0.0,&quot;Left&quot;:0.0}" style="position:absolute;left:0;text-align:left;margin-left:0;margin-top:802.65pt;width:594.95pt;height:24.55pt;z-index:25167360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NjUaFgIAACsEAAAOAAAAZHJzL2Uyb0RvYy54bWysU8tu2zAQvBfoPxC817KSyHEEy4GbwEWB&#10;IAngFDnTFGkJILksSVtyv75Lyi+kPRW9UMvd1T5mhrP7XiuyE863YCqaj8aUCMOhbs2moj/ell+m&#10;lPjATM0UGFHRvfD0fv7506yzpbiCBlQtHMEixpedrWgTgi2zzPNGaOZHYIXBoASnWcCr22S1Yx1W&#10;1yq7Go8nWQeutg648B69j0OQzlN9KQUPL1J6EYiqKM4W0unSuY5nNp+xcuOYbVp+GIP9wxSatQab&#10;nko9ssDI1rV/lNItd+BBhhEHnYGULRdpB9wmH3/YZtUwK9IuCI63J5j8/yvLn3cr++pI6L9CjwRG&#10;QDrrS4/OuE8vnY5fnJRgHCHcn2ATfSAcnbdFUUwnBSUcY9d5fjstYpns/Ld1PnwToEk0KuqQloQW&#10;2z35MKQeU2IzA8tWqUSNMqSr6OS6GKcfThEsrgz2OM8ardCve9LWF3usod7jeg4G5r3lyxZneGI+&#10;vDKHVONGKN/wgodUgL3gYFHSgPv1N3/MRwYwSkmH0qmo/7llTlCivhvk5i6/uYlaSxc03KV3ffSa&#10;rX4AVGWOD8TyZMbcoI6mdKDfUd2L2A1DzHDsWdH10XwIg5DxdXCxWKQkVJVl4cmsLI+lI5oR2bf+&#10;nTl7gD8gcc9wFBcrP7Aw5A48LLYBZJsoivgOaB5gR0Umkg+vJ0r+8p6yzm98/hsAAP//AwBQSwME&#10;FAAGAAgAAAAhAL5Fn47fAAAACwEAAA8AAABkcnMvZG93bnJldi54bWxMj81OwzAQhO9IvIO1SNyo&#10;U0irJsSpEIgLEkIUxHkTb36aeB3Fbpu8Pc4Jjjszmv0m20+mF2caXWtZwXoVgSAurW65VvD99Xq3&#10;A+E8ssbeMimYycE+v77KMNX2wp90PvhahBJ2KSpovB9SKV3ZkEG3sgNx8Co7GvThHGupR7yEctPL&#10;+yjaSoMthw8NDvTcUNkdTkZB/JEUlTx25vg+v81z21U/L0Wl1O3N9PQIwtPk/8Kw4Ad0yANTYU+s&#10;negVhCE+qNto8wBi8de7JAFRLNomjkHmmfy/If8FAAD//wMAUEsBAi0AFAAGAAgAAAAhALaDOJL+&#10;AAAA4QEAABMAAAAAAAAAAAAAAAAAAAAAAFtDb250ZW50X1R5cGVzXS54bWxQSwECLQAUAAYACAAA&#10;ACEAOP0h/9YAAACUAQAACwAAAAAAAAAAAAAAAAAvAQAAX3JlbHMvLnJlbHNQSwECLQAUAAYACAAA&#10;ACEAwzY1GhYCAAArBAAADgAAAAAAAAAAAAAAAAAuAgAAZHJzL2Uyb0RvYy54bWxQSwECLQAUAAYA&#10;CAAAACEAvkWfjt8AAAALAQAADwAAAAAAAAAAAAAAAABwBAAAZHJzL2Rvd25yZXYueG1sUEsFBgAA&#10;AAAEAAQA8wAAAHwFAAAAAA==&#10;" o:allowincell="f" filled="f" stroked="f" strokeweight=".5pt">
              <v:textbox inset=",0,,0">
                <w:txbxContent>
                  <w:p w14:paraId="1465F257" w14:textId="641B38E5" w:rsidR="00FB6BCA" w:rsidRPr="00FB6BCA" w:rsidRDefault="00FB6BCA" w:rsidP="00FB6BCA">
                    <w:pPr>
                      <w:spacing w:after="0"/>
                      <w:ind w:left="0"/>
                      <w:jc w:val="center"/>
                      <w:rPr>
                        <w:rFonts w:ascii="Arial Black" w:hAnsi="Arial Black"/>
                        <w:color w:val="000000"/>
                        <w:sz w:val="20"/>
                      </w:rPr>
                    </w:pPr>
                    <w:r w:rsidRPr="00FB6BCA">
                      <w:rPr>
                        <w:rFonts w:ascii="Arial Black" w:hAnsi="Arial Black"/>
                        <w:color w:val="000000"/>
                        <w:sz w:val="20"/>
                      </w:rPr>
                      <w:t>OFFICIAL</w:t>
                    </w:r>
                  </w:p>
                </w:txbxContent>
              </v:textbox>
              <w10:wrap anchorx="page" anchory="page"/>
            </v:shape>
          </w:pict>
        </mc:Fallback>
      </mc:AlternateContent>
    </w:r>
    <w:r w:rsidR="00161756">
      <w:rPr>
        <w:noProof/>
        <w:color w:val="000000"/>
      </w:rPr>
      <mc:AlternateContent>
        <mc:Choice Requires="wps">
          <w:drawing>
            <wp:anchor distT="0" distB="0" distL="114300" distR="114300" simplePos="0" relativeHeight="251658252" behindDoc="0" locked="0" layoutInCell="0" allowOverlap="1" wp14:anchorId="20FBD4A0" wp14:editId="718F5ED1">
              <wp:simplePos x="0" y="0"/>
              <wp:positionH relativeFrom="page">
                <wp:posOffset>403328</wp:posOffset>
              </wp:positionH>
              <wp:positionV relativeFrom="bottomMargin">
                <wp:posOffset>-897925</wp:posOffset>
              </wp:positionV>
              <wp:extent cx="7555865" cy="311785"/>
              <wp:effectExtent l="0" t="0" r="0" b="12065"/>
              <wp:wrapNone/>
              <wp:docPr id="34" name="Text Box 34" descr="{&quot;HashCode&quot;:904758361,&quot;Height&quot;:842.0,&quot;Width&quot;:594.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F2A21BA" w14:textId="2311764D" w:rsidR="00F263CA" w:rsidRPr="00F263CA" w:rsidRDefault="00F263CA" w:rsidP="00F263CA">
                          <w:pPr>
                            <w:spacing w:after="0"/>
                            <w:ind w:left="0"/>
                            <w:jc w:val="center"/>
                            <w:rPr>
                              <w:rFonts w:ascii="Arial Black" w:hAnsi="Arial Black"/>
                              <w:color w:val="000000"/>
                              <w:sz w:val="20"/>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20FBD4A0" id="Text Box 34" o:spid="_x0000_s1043" type="#_x0000_t202" alt="{&quot;HashCode&quot;:904758361,&quot;Height&quot;:842.0,&quot;Width&quot;:594.0,&quot;Placement&quot;:&quot;Footer&quot;,&quot;Index&quot;:&quot;Primary&quot;,&quot;Section&quot;:1,&quot;Top&quot;:0.0,&quot;Left&quot;:0.0}" style="position:absolute;left:0;text-align:left;margin-left:31.75pt;margin-top:-70.7pt;width:594.95pt;height:24.55pt;z-index:251665408;visibility:visible;mso-wrap-style:square;mso-wrap-distance-left:9pt;mso-wrap-distance-top:0;mso-wrap-distance-right:9pt;mso-wrap-distance-bottom:0;mso-position-horizontal:absolute;mso-position-horizontal-relative:page;mso-position-vertical:absolute;mso-position-vertical-relative:bottom-margin-area;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oMZYGQIAACsEAAAOAAAAZHJzL2Uyb0RvYy54bWysU99v2jAQfp+0/8Hy+wihDaURoWKtmCah&#10;thKd+mwcm0RyfJ5tSNhfv7NDoOr2VPXFOd9d7sf3fZ7fdY0iB2FdDbqg6WhMidAcylrvCvrrZfVt&#10;RonzTJdMgRYFPQpH7xZfv8xbk4sJVKBKYQkW0S5vTUEr702eJI5XomFuBEZoDEqwDfN4tbuktKzF&#10;6o1KJuPxNGnBlsYCF86h96EP0kWsL6Xg/klKJzxRBcXZfDxtPLfhTBZzlu8sM1XNT2OwD0zRsFpj&#10;03OpB+YZ2dv6n1JNzS04kH7EoUlAypqLuANuk47fbbOpmBFxFwTHmTNM7vPK8sfDxjxb4rvv0CGB&#10;AZDWuNyhM+zTSduEL05KMI4QHs+wic4Tjs6bLMtm04wSjrGrNL2ZZaFMcvnbWOd/CGhIMApqkZaI&#10;Fjusne9Th5TQTMOqVipSozRpCzq9ysbxh3MEiyuNPS6zBst3247UZUEnwx5bKI+4noWeeWf4qsYZ&#10;1sz5Z2aRatwI5euf8JAKsBecLEoqsH/+5w/5yABGKWlROgV1v/fMCkrUT43c3KbX10Fr8YKGfevd&#10;Dl69b+4BVZniAzE8miHXq8GUFppXVPcydMMQ0xx7FnQ7mPe+FzK+Di6Wy5iEqjLMr/XG8FA6oBmQ&#10;felemTUn+D0S9wiDuFj+joU+t+dhufcg60hRwLdH8wQ7KjKSfHo9QfJv7zHr8sYXfwEAAP//AwBQ&#10;SwMEFAAGAAgAAAAhAA4fg/7gAAAADAEAAA8AAABkcnMvZG93bnJldi54bWxMj8tOwzAQRfdI/IM1&#10;SOxa59WKhjgVArFBQoiCWDvJ5NHE4yh22+Tvma5gN4+jO2ey/WwGccbJdZYUhOsABFJpq44aBd9f&#10;r6sHEM5rqvRgCRUs6GCf395kOq3shT7xfPCN4BByqVbQej+mUrqyRaPd2o5IvKvtZLTndmpkNekL&#10;h5tBRkGwlUZ3xBdaPeJzi2V/OBkFyceuqOWxN8f35W1Zur7+eSlqpe7v5qdHEB5n/wfDVZ/VIWen&#10;wp6ocmJQsI03TCpYhUmYgLgS0SbmquDZLopB5pn8/0T+CwAA//8DAFBLAQItABQABgAIAAAAIQC2&#10;gziS/gAAAOEBAAATAAAAAAAAAAAAAAAAAAAAAABbQ29udGVudF9UeXBlc10ueG1sUEsBAi0AFAAG&#10;AAgAAAAhADj9If/WAAAAlAEAAAsAAAAAAAAAAAAAAAAALwEAAF9yZWxzLy5yZWxzUEsBAi0AFAAG&#10;AAgAAAAhAJKgxlgZAgAAKwQAAA4AAAAAAAAAAAAAAAAALgIAAGRycy9lMm9Eb2MueG1sUEsBAi0A&#10;FAAGAAgAAAAhAA4fg/7gAAAADAEAAA8AAAAAAAAAAAAAAAAAcwQAAGRycy9kb3ducmV2LnhtbFBL&#10;BQYAAAAABAAEAPMAAACABQAAAAA=&#10;" o:allowincell="f" filled="f" stroked="f" strokeweight=".5pt">
              <v:textbox inset=",0,,0">
                <w:txbxContent>
                  <w:p w14:paraId="1F2A21BA" w14:textId="2311764D" w:rsidR="00F263CA" w:rsidRPr="00F263CA" w:rsidRDefault="00F263CA" w:rsidP="00F263CA">
                    <w:pPr>
                      <w:spacing w:after="0"/>
                      <w:ind w:left="0"/>
                      <w:jc w:val="center"/>
                      <w:rPr>
                        <w:rFonts w:ascii="Arial Black" w:hAnsi="Arial Black"/>
                        <w:color w:val="000000"/>
                        <w:sz w:val="20"/>
                      </w:rPr>
                    </w:pPr>
                  </w:p>
                </w:txbxContent>
              </v:textbox>
              <w10:wrap anchorx="page" anchory="margin"/>
            </v:shape>
          </w:pict>
        </mc:Fallback>
      </mc:AlternateContent>
    </w:r>
    <w:r w:rsidR="00161756">
      <w:rPr>
        <w:noProof/>
        <w:color w:val="000000"/>
      </w:rPr>
      <mc:AlternateContent>
        <mc:Choice Requires="wps">
          <w:drawing>
            <wp:anchor distT="0" distB="0" distL="114300" distR="114300" simplePos="0" relativeHeight="251658251" behindDoc="0" locked="0" layoutInCell="0" allowOverlap="1" wp14:anchorId="308A6542" wp14:editId="1BEB2139">
              <wp:simplePos x="0" y="0"/>
              <wp:positionH relativeFrom="page">
                <wp:align>right</wp:align>
              </wp:positionH>
              <wp:positionV relativeFrom="page">
                <wp:posOffset>10300746</wp:posOffset>
              </wp:positionV>
              <wp:extent cx="7555865" cy="311785"/>
              <wp:effectExtent l="0" t="0" r="0" b="12065"/>
              <wp:wrapNone/>
              <wp:docPr id="12" name="Text Box 12" descr="{&quot;HashCode&quot;:904758361,&quot;Height&quot;:842.0,&quot;Width&quot;:594.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49CA1D0" w14:textId="7554FE07" w:rsidR="00DA594E" w:rsidRPr="00DA594E" w:rsidRDefault="00DA594E" w:rsidP="00DA594E">
                          <w:pPr>
                            <w:spacing w:after="0"/>
                            <w:ind w:left="0"/>
                            <w:jc w:val="center"/>
                            <w:rPr>
                              <w:rFonts w:ascii="Arial Black" w:hAnsi="Arial Black"/>
                              <w:color w:val="000000"/>
                              <w:sz w:val="20"/>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308A6542" id="Text Box 12" o:spid="_x0000_s1044" type="#_x0000_t202" alt="{&quot;HashCode&quot;:904758361,&quot;Height&quot;:842.0,&quot;Width&quot;:594.0,&quot;Placement&quot;:&quot;Footer&quot;,&quot;Index&quot;:&quot;Primary&quot;,&quot;Section&quot;:1,&quot;Top&quot;:0.0,&quot;Left&quot;:0.0}" style="position:absolute;left:0;text-align:left;margin-left:543.75pt;margin-top:811.1pt;width:594.95pt;height:24.55pt;z-index:251663360;visibility:visible;mso-wrap-style:square;mso-wrap-distance-left:9pt;mso-wrap-distance-top:0;mso-wrap-distance-right:9pt;mso-wrap-distance-bottom:0;mso-position-horizontal:right;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L0fQGAIAACsEAAAOAAAAZHJzL2Uyb0RvYy54bWysU01v2zAMvQ/YfxB0X2y3dZoacYqsRYYB&#10;QVsgHXpWZCk2IIuapMTOfv0oOU6KbqdhF5kiaX689zS/71tFDsK6BnRJs0lKidAcqkbvSvrjdfVl&#10;RonzTFdMgRYlPQpH7xefP807U4grqEFVwhIsol3RmZLW3psiSRyvRcvcBIzQGJRgW+bxandJZVmH&#10;1VuVXKXpNOnAVsYCF86h93EI0kWsL6Xg/llKJzxRJcXZfDxtPLfhTBZzVuwsM3XDT2Owf5iiZY3G&#10;pudSj8wzsrfNH6XahltwIP2EQ5uAlA0XcQfcJks/bLOpmRFxFwTHmTNM7v+V5U+HjXmxxPdfoUcC&#10;AyCdcYVDZ9inl7YNX5yUYBwhPJ5hE70nHJ23eZ7PpjklHGPXWXY7y0OZ5PK3sc5/E9CSYJTUIi0R&#10;LXZYOz+kjimhmYZVo1SkRmnSlXR6nafxh3MEiyuNPS6zBsv32540FU4x7rGF6ojrWRiYd4avGpxh&#10;zZx/YRapxo1Qvv4ZD6kAe8HJoqQG++tv/pCPDGCUkg6lU1L3c8+soER918jNXXZzE7QWL2jY997t&#10;6NX79gFQlRk+EMOjGXK9Gk1poX1DdS9DNwwxzbFnSbej+eAHIePr4GK5jEmoKsP8Wm8MD6UDmgHZ&#10;1/6NWXOC3yNxTzCKixUfWBhyBx6Wew+yiRQFfAc0T7CjIiPJp9cTJP/+HrMub3zxGwAA//8DAFBL&#10;AwQUAAYACAAAACEAasAFtOAAAAALAQAADwAAAGRycy9kb3ducmV2LnhtbEyPzW6DMBCE75X6DtZG&#10;yq0xkCoJBBNVrXqpVFVJqp4NXn4CXiPsJPD2Naf2uDOj2W/Sw6g7dsPBNoYEhKsAGFJhVEOVgO/z&#10;+9MOmHWSlOwMoYAJLRyyx4dUJsrc6Yi3k6uYLyGbSAG1c33CuS1q1NKuTI/kvdIMWjp/DhVXg7z7&#10;ct3xKAg2XMuG/Ida9vhaY9GerlrA81ecl/zS6svn9DFNTVv+vOWlEMvF+LIH5nB0f2GY8T06ZJ4p&#10;N1dSlnUC/BDn1U0URcBmP9zFMbB81rbhGniW8v8bsl8AAAD//wMAUEsBAi0AFAAGAAgAAAAhALaD&#10;OJL+AAAA4QEAABMAAAAAAAAAAAAAAAAAAAAAAFtDb250ZW50X1R5cGVzXS54bWxQSwECLQAUAAYA&#10;CAAAACEAOP0h/9YAAACUAQAACwAAAAAAAAAAAAAAAAAvAQAAX3JlbHMvLnJlbHNQSwECLQAUAAYA&#10;CAAAACEAYi9H0BgCAAArBAAADgAAAAAAAAAAAAAAAAAuAgAAZHJzL2Uyb0RvYy54bWxQSwECLQAU&#10;AAYACAAAACEAasAFtOAAAAALAQAADwAAAAAAAAAAAAAAAAByBAAAZHJzL2Rvd25yZXYueG1sUEsF&#10;BgAAAAAEAAQA8wAAAH8FAAAAAA==&#10;" o:allowincell="f" filled="f" stroked="f" strokeweight=".5pt">
              <v:textbox inset=",0,,0">
                <w:txbxContent>
                  <w:p w14:paraId="249CA1D0" w14:textId="7554FE07" w:rsidR="00DA594E" w:rsidRPr="00DA594E" w:rsidRDefault="00DA594E" w:rsidP="00DA594E">
                    <w:pPr>
                      <w:spacing w:after="0"/>
                      <w:ind w:left="0"/>
                      <w:jc w:val="center"/>
                      <w:rPr>
                        <w:rFonts w:ascii="Arial Black" w:hAnsi="Arial Black"/>
                        <w:color w:val="000000"/>
                        <w:sz w:val="20"/>
                      </w:rPr>
                    </w:pPr>
                  </w:p>
                </w:txbxContent>
              </v:textbox>
              <w10:wrap anchorx="page" anchory="page"/>
            </v:shape>
          </w:pict>
        </mc:Fallback>
      </mc:AlternateContent>
    </w:r>
    <w:r w:rsidR="00C12437">
      <w:rPr>
        <w:noProof/>
        <w:color w:val="000000"/>
      </w:rPr>
      <mc:AlternateContent>
        <mc:Choice Requires="wps">
          <w:drawing>
            <wp:anchor distT="0" distB="0" distL="114300" distR="114300" simplePos="0" relativeHeight="251658248" behindDoc="0" locked="0" layoutInCell="0" allowOverlap="1" wp14:anchorId="2125C24A" wp14:editId="7AD71D09">
              <wp:simplePos x="0" y="0"/>
              <wp:positionH relativeFrom="page">
                <wp:posOffset>0</wp:posOffset>
              </wp:positionH>
              <wp:positionV relativeFrom="page">
                <wp:posOffset>10193655</wp:posOffset>
              </wp:positionV>
              <wp:extent cx="7555865" cy="311785"/>
              <wp:effectExtent l="0" t="0" r="0" b="12065"/>
              <wp:wrapNone/>
              <wp:docPr id="57" name="Text Box 57" descr="{&quot;HashCode&quot;:904758361,&quot;Height&quot;:842.0,&quot;Width&quot;:594.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44ABFF" w14:textId="4CE648C2" w:rsidR="00C12437" w:rsidRPr="00C12437" w:rsidRDefault="00C12437" w:rsidP="00C12437">
                          <w:pPr>
                            <w:spacing w:after="0"/>
                            <w:ind w:left="0"/>
                            <w:jc w:val="center"/>
                            <w:rPr>
                              <w:rFonts w:ascii="Arial Black" w:hAnsi="Arial Black"/>
                              <w:color w:val="000000"/>
                              <w:sz w:val="20"/>
                            </w:rPr>
                          </w:pPr>
                          <w:r w:rsidRPr="00C12437">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2125C24A" id="Text Box 57" o:spid="_x0000_s1045" type="#_x0000_t202" alt="{&quot;HashCode&quot;:904758361,&quot;Height&quot;:842.0,&quot;Width&quot;:594.0,&quot;Placement&quot;:&quot;Footer&quot;,&quot;Index&quot;:&quot;Primary&quot;,&quot;Section&quot;:1,&quot;Top&quot;:0.0,&quot;Left&quot;:0.0}" style="position:absolute;left:0;text-align:left;margin-left:0;margin-top:802.65pt;width:594.95pt;height:24.55pt;z-index:25165721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jCHdGQIAACsEAAAOAAAAZHJzL2Uyb0RvYy54bWysU99v2jAQfp+0/8Hy+whpCaURoWKtmCah&#10;thKd+mwcm0RyfJ5tSNhfv7NDoOr2VPXFOd9d7sf3fZ7fdY0iB2FdDbqg6WhMidAcylrvCvrrZfVt&#10;RonzTJdMgRYFPQpH7xZfv8xbk4srqECVwhIsol3emoJW3ps8SRyvRMPcCIzQGJRgG+bxandJaVmL&#10;1RuVXI3H06QFWxoLXDiH3oc+SBexvpSC+ycpnfBEFRRn8/G08dyGM1nMWb6zzFQ1P43BPjBFw2qN&#10;Tc+lHphnZG/rf0o1NbfgQPoRhyYBKWsu4g64TTp+t82mYkbEXRAcZ84wuc8ryx8PG/Nsie++Q4cE&#10;BkBa43KHzrBPJ20TvjgpwThCeDzDJjpPODpvsiybTTNKOMau0/RmloUyyeVvY53/IaAhwSioRVoi&#10;Wuywdr5PHVJCMw2rWqlIjdKkLej0OhvHH84RLK409rjMGizfbTtSlwWdDHtsoTziehZ65p3hqxpn&#10;WDPnn5lFqnEjlK9/wkMqwF5wsiipwP75nz/kIwMYpaRF6RTU/d4zKyhRPzVyc5tOJkFr8YKGfevd&#10;Dl69b+4BVZniAzE8miHXq8GUFppXVPcydMMQ0xx7FnQ7mPe+FzK+Di6Wy5iEqjLMr/XG8FA6oBmQ&#10;felemTUn+D0S9wiDuFj+joU+t+dhufcg60hRwLdH8wQ7KjKSfHo9QfJv7zHr8sYXfwEAAP//AwBQ&#10;SwMEFAAGAAgAAAAhAL5Fn47fAAAACwEAAA8AAABkcnMvZG93bnJldi54bWxMj81OwzAQhO9IvIO1&#10;SNyoU0irJsSpEIgLEkIUxHkTb36aeB3Fbpu8Pc4Jjjszmv0m20+mF2caXWtZwXoVgSAurW65VvD9&#10;9Xq3A+E8ssbeMimYycE+v77KMNX2wp90PvhahBJ2KSpovB9SKV3ZkEG3sgNx8Co7GvThHGupR7yE&#10;ctPL+yjaSoMthw8NDvTcUNkdTkZB/JEUlTx25vg+v81z21U/L0Wl1O3N9PQIwtPk/8Kw4Ad0yANT&#10;YU+snegVhCE+qNto8wBi8de7JAFRLNomjkHmmfy/If8FAAD//wMAUEsBAi0AFAAGAAgAAAAhALaD&#10;OJL+AAAA4QEAABMAAAAAAAAAAAAAAAAAAAAAAFtDb250ZW50X1R5cGVzXS54bWxQSwECLQAUAAYA&#10;CAAAACEAOP0h/9YAAACUAQAACwAAAAAAAAAAAAAAAAAvAQAAX3JlbHMvLnJlbHNQSwECLQAUAAYA&#10;CAAAACEAMIwh3RkCAAArBAAADgAAAAAAAAAAAAAAAAAuAgAAZHJzL2Uyb0RvYy54bWxQSwECLQAU&#10;AAYACAAAACEAvkWfjt8AAAALAQAADwAAAAAAAAAAAAAAAABzBAAAZHJzL2Rvd25yZXYueG1sUEsF&#10;BgAAAAAEAAQA8wAAAH8FAAAAAA==&#10;" o:allowincell="f" filled="f" stroked="f" strokeweight=".5pt">
              <v:textbox inset=",0,,0">
                <w:txbxContent>
                  <w:p w14:paraId="7544ABFF" w14:textId="4CE648C2" w:rsidR="00C12437" w:rsidRPr="00C12437" w:rsidRDefault="00C12437" w:rsidP="00C12437">
                    <w:pPr>
                      <w:spacing w:after="0"/>
                      <w:ind w:left="0"/>
                      <w:jc w:val="center"/>
                      <w:rPr>
                        <w:rFonts w:ascii="Arial Black" w:hAnsi="Arial Black"/>
                        <w:color w:val="000000"/>
                        <w:sz w:val="20"/>
                      </w:rPr>
                    </w:pPr>
                    <w:r w:rsidRPr="00C12437">
                      <w:rPr>
                        <w:rFonts w:ascii="Arial Black" w:hAnsi="Arial Black"/>
                        <w:color w:val="000000"/>
                        <w:sz w:val="20"/>
                      </w:rPr>
                      <w:t>OFFICIAL</w:t>
                    </w:r>
                  </w:p>
                </w:txbxContent>
              </v:textbox>
              <w10:wrap anchorx="page" anchory="page"/>
            </v:shape>
          </w:pict>
        </mc:Fallback>
      </mc:AlternateContent>
    </w:r>
    <w:r w:rsidR="00095466">
      <w:rPr>
        <w:noProof/>
        <w:color w:val="000000"/>
        <w:shd w:val="clear" w:color="auto" w:fill="E6E6E6"/>
      </w:rPr>
      <mc:AlternateContent>
        <mc:Choice Requires="wps">
          <w:drawing>
            <wp:anchor distT="0" distB="0" distL="114300" distR="114300" simplePos="0" relativeHeight="251658243" behindDoc="0" locked="0" layoutInCell="1" allowOverlap="1" wp14:anchorId="1D156326" wp14:editId="540FA345">
              <wp:simplePos x="0" y="0"/>
              <wp:positionH relativeFrom="margin">
                <wp:align>center</wp:align>
              </wp:positionH>
              <wp:positionV relativeFrom="paragraph">
                <wp:posOffset>-106613</wp:posOffset>
              </wp:positionV>
              <wp:extent cx="4007796" cy="905608"/>
              <wp:effectExtent l="0" t="0" r="0" b="8890"/>
              <wp:wrapNone/>
              <wp:docPr id="44" name="Text Box 44"/>
              <wp:cNvGraphicFramePr/>
              <a:graphic xmlns:a="http://schemas.openxmlformats.org/drawingml/2006/main">
                <a:graphicData uri="http://schemas.microsoft.com/office/word/2010/wordprocessingShape">
                  <wps:wsp>
                    <wps:cNvSpPr txBox="1"/>
                    <wps:spPr>
                      <a:xfrm>
                        <a:off x="0" y="0"/>
                        <a:ext cx="4007796" cy="905608"/>
                      </a:xfrm>
                      <a:prstGeom prst="rect">
                        <a:avLst/>
                      </a:prstGeom>
                      <a:solidFill>
                        <a:schemeClr val="lt1"/>
                      </a:solidFill>
                      <a:ln w="6350">
                        <a:noFill/>
                      </a:ln>
                    </wps:spPr>
                    <wps:txbx>
                      <w:txbxContent>
                        <w:p w14:paraId="0959EF96" w14:textId="73B90CB7" w:rsidR="00FF12D8" w:rsidRDefault="0034791C" w:rsidP="00027AFC">
                          <w:pPr>
                            <w:spacing w:after="0" w:line="240" w:lineRule="auto"/>
                            <w:ind w:left="0" w:hanging="11"/>
                            <w:jc w:val="center"/>
                            <w:rPr>
                              <w:b w:val="0"/>
                              <w:bCs/>
                            </w:rPr>
                          </w:pPr>
                          <w:r w:rsidRPr="00960635">
                            <w:rPr>
                              <w:bCs/>
                              <w:sz w:val="20"/>
                              <w:szCs w:val="20"/>
                            </w:rPr>
                            <w:t>N</w:t>
                          </w:r>
                          <w:r w:rsidRPr="00021AA1">
                            <w:rPr>
                              <w:bCs/>
                              <w:sz w:val="20"/>
                              <w:szCs w:val="20"/>
                            </w:rPr>
                            <w:t xml:space="preserve">orth Richmond Precinct Community Grants Guidelines </w:t>
                          </w:r>
                          <w:r w:rsidR="006E79C0" w:rsidRPr="00021AA1">
                            <w:rPr>
                              <w:bCs/>
                              <w:sz w:val="20"/>
                              <w:szCs w:val="20"/>
                            </w:rPr>
                            <w:t xml:space="preserve">2023 – 2024 </w:t>
                          </w:r>
                          <w:r w:rsidRPr="00021AA1">
                            <w:rPr>
                              <w:bCs/>
                              <w:sz w:val="20"/>
                              <w:szCs w:val="20"/>
                            </w:rPr>
                            <w:t xml:space="preserve"> </w:t>
                          </w:r>
                          <w:r w:rsidR="00FF12D8" w:rsidRPr="00021AA1">
                            <w:rPr>
                              <w:bCs/>
                              <w:sz w:val="20"/>
                              <w:szCs w:val="20"/>
                            </w:rPr>
                            <w:br/>
                          </w:r>
                          <w:hyperlink r:id="rId1" w:history="1">
                            <w:r w:rsidR="000873DF" w:rsidRPr="00021AA1">
                              <w:rPr>
                                <w:rStyle w:val="Hyperlink"/>
                                <w:bCs/>
                                <w:color w:val="303030"/>
                                <w:sz w:val="20"/>
                                <w:szCs w:val="20"/>
                                <w:u w:val="none"/>
                              </w:rPr>
                              <w:t>www.dffh.vic.gov.au/north-richmond-precinct</w:t>
                            </w:r>
                          </w:hyperlink>
                          <w:r w:rsidR="000873DF" w:rsidRPr="00960635">
                            <w:rPr>
                              <w:bCs/>
                              <w:sz w:val="20"/>
                              <w:szCs w:val="20"/>
                            </w:rPr>
                            <w:br/>
                          </w:r>
                        </w:p>
                        <w:p w14:paraId="4AAB68D7" w14:textId="77777777" w:rsidR="00FF12D8" w:rsidRPr="0034791C" w:rsidRDefault="00FF12D8" w:rsidP="00A70730">
                          <w:pPr>
                            <w:ind w:left="0"/>
                            <w:jc w:val="center"/>
                            <w:rPr>
                              <w:b w:val="0"/>
                              <w:bC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w16du="http://schemas.microsoft.com/office/word/2023/wordml/word16du">
          <w:pict>
            <v:shape w14:anchorId="1D156326" id="Text Box 44" o:spid="_x0000_s1046" type="#_x0000_t202" style="position:absolute;left:0;text-align:left;margin-left:0;margin-top:-8.4pt;width:315.55pt;height:71.3pt;z-index:251646976;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oWWMQIAAFsEAAAOAAAAZHJzL2Uyb0RvYy54bWysVE2P2jAQvVfqf7B8LwkU2CUirCgrqkpo&#10;dyW22rNxbLDkeFzbkNBf37HDV7c9Vb04M57x88yb50wf2lqTg3BegSlpv5dTIgyHSpltSb+/Lj/d&#10;U+IDMxXTYERJj8LTh9nHD9PGFmIAO9CVcARBjC8aW9JdCLbIMs93oma+B1YYDEpwNQvoum1WOdYg&#10;eq2zQZ6PswZcZR1w4T3uPnZBOkv4UgoenqX0IhBdUqwtpNWldRPXbDZlxdYxu1P8VAb7hypqpgxe&#10;eoF6ZIGRvVN/QNWKO/AgQ49DnYGUiovUA3bTz991s94xK1IvSI63F5r8/4PlT4e1fXEktF+gxQFG&#10;QhrrC4+bsZ9Wujp+sVKCcaTweKFNtIFw3Bzm+d3dZEwJx9gkH43z+wiTXU9b58NXATWJRkkdjiWx&#10;xQ4rH7rUc0q8zINW1VJpnZwoBbHQjhwYDlGHVCOC/5alDWlKOv48yhOwgXi8Q9YGa7n2FK3Qblqi&#10;qpKOzv1uoDoiDQ46hXjLlwprXTEfXphDSWDnKPPwjIvUgHfByaJkB+7n3/ZjPk4Ko5Q0KLGS+h97&#10;5gQl+pvBGU76w2HUZHKGo7sBOu42srmNmH29ACSgjw/K8mTG/KDPpnRQv+FrmMdbMcQMx7tLGs7m&#10;InTCx9fExXyeklCFloWVWVseoSPhcRKv7Rtz9jSugIN+grMYWfFual1uPGlgvg8gVRpp5Llj9UQ/&#10;KjiJ4vTa4hO59VPW9Z8w+wUAAP//AwBQSwMEFAAGAAgAAAAhAJqvq5LgAAAACAEAAA8AAABkcnMv&#10;ZG93bnJldi54bWxMj01Pg0AQhu8m/ofNmHgx7UJJsUGWxhg/Em8ttsbblh2ByM4Sdgv47x1Pepy8&#10;b955nnw7206MOPjWkYJ4GYFAqpxpqVbwVj4tNiB80GR05wgVfKOHbXF5kevMuIl2OO5DLXiEfKYV&#10;NCH0mZS+atBqv3Q9EmefbrA68DnU0gx64nHbyVUUpdLqlvhDo3t8aLD62p+tgo+b+v3Vz8+HKVkn&#10;/ePLWN4eTanU9dV8fwci4Bz+yvCLz+hQMNPJncl40SlgkaBgEacswHGaxDGIE/dW6w3IIpf/BYof&#10;AAAA//8DAFBLAQItABQABgAIAAAAIQC2gziS/gAAAOEBAAATAAAAAAAAAAAAAAAAAAAAAABbQ29u&#10;dGVudF9UeXBlc10ueG1sUEsBAi0AFAAGAAgAAAAhADj9If/WAAAAlAEAAAsAAAAAAAAAAAAAAAAA&#10;LwEAAF9yZWxzLy5yZWxzUEsBAi0AFAAGAAgAAAAhAECWhZYxAgAAWwQAAA4AAAAAAAAAAAAAAAAA&#10;LgIAAGRycy9lMm9Eb2MueG1sUEsBAi0AFAAGAAgAAAAhAJqvq5LgAAAACAEAAA8AAAAAAAAAAAAA&#10;AAAAiwQAAGRycy9kb3ducmV2LnhtbFBLBQYAAAAABAAEAPMAAACYBQAAAAA=&#10;" fillcolor="white [3201]" stroked="f" strokeweight=".5pt">
              <v:textbox>
                <w:txbxContent>
                  <w:p w14:paraId="0959EF96" w14:textId="73B90CB7" w:rsidR="00FF12D8" w:rsidRDefault="0034791C" w:rsidP="00027AFC">
                    <w:pPr>
                      <w:spacing w:after="0" w:line="240" w:lineRule="auto"/>
                      <w:ind w:left="0" w:hanging="11"/>
                      <w:jc w:val="center"/>
                      <w:rPr>
                        <w:b w:val="0"/>
                        <w:bCs/>
                      </w:rPr>
                    </w:pPr>
                    <w:r w:rsidRPr="00960635">
                      <w:rPr>
                        <w:bCs/>
                        <w:sz w:val="20"/>
                        <w:szCs w:val="20"/>
                      </w:rPr>
                      <w:t>N</w:t>
                    </w:r>
                    <w:r w:rsidRPr="00021AA1">
                      <w:rPr>
                        <w:bCs/>
                        <w:sz w:val="20"/>
                        <w:szCs w:val="20"/>
                      </w:rPr>
                      <w:t xml:space="preserve">orth Richmond Precinct Community Grants Guidelines </w:t>
                    </w:r>
                    <w:r w:rsidR="006E79C0" w:rsidRPr="00021AA1">
                      <w:rPr>
                        <w:bCs/>
                        <w:sz w:val="20"/>
                        <w:szCs w:val="20"/>
                      </w:rPr>
                      <w:t xml:space="preserve">2023 – 2024 </w:t>
                    </w:r>
                    <w:r w:rsidRPr="00021AA1">
                      <w:rPr>
                        <w:bCs/>
                        <w:sz w:val="20"/>
                        <w:szCs w:val="20"/>
                      </w:rPr>
                      <w:t xml:space="preserve"> </w:t>
                    </w:r>
                    <w:r w:rsidR="00FF12D8" w:rsidRPr="00021AA1">
                      <w:rPr>
                        <w:bCs/>
                        <w:sz w:val="20"/>
                        <w:szCs w:val="20"/>
                      </w:rPr>
                      <w:br/>
                    </w:r>
                    <w:hyperlink r:id="rId2" w:history="1">
                      <w:r w:rsidR="000873DF" w:rsidRPr="00021AA1">
                        <w:rPr>
                          <w:rStyle w:val="Hyperlink"/>
                          <w:bCs/>
                          <w:color w:val="303030"/>
                          <w:sz w:val="20"/>
                          <w:szCs w:val="20"/>
                          <w:u w:val="none"/>
                        </w:rPr>
                        <w:t>www.dffh.vic.gov.au/north-richmond-precinct</w:t>
                      </w:r>
                    </w:hyperlink>
                    <w:r w:rsidR="000873DF" w:rsidRPr="00960635">
                      <w:rPr>
                        <w:bCs/>
                        <w:sz w:val="20"/>
                        <w:szCs w:val="20"/>
                      </w:rPr>
                      <w:br/>
                    </w:r>
                  </w:p>
                  <w:p w14:paraId="4AAB68D7" w14:textId="77777777" w:rsidR="00FF12D8" w:rsidRPr="0034791C" w:rsidRDefault="00FF12D8" w:rsidP="00A70730">
                    <w:pPr>
                      <w:ind w:left="0"/>
                      <w:jc w:val="center"/>
                      <w:rPr>
                        <w:b w:val="0"/>
                        <w:bCs/>
                      </w:rPr>
                    </w:pPr>
                  </w:p>
                </w:txbxContent>
              </v:textbox>
              <w10:wrap anchorx="margin"/>
            </v:shape>
          </w:pict>
        </mc:Fallback>
      </mc:AlternateContent>
    </w:r>
    <w:r w:rsidR="000873DF">
      <w:rPr>
        <w:noProof/>
        <w:color w:val="000000"/>
        <w:shd w:val="clear" w:color="auto" w:fill="E6E6E6"/>
      </w:rPr>
      <mc:AlternateContent>
        <mc:Choice Requires="wps">
          <w:drawing>
            <wp:anchor distT="0" distB="0" distL="114300" distR="114300" simplePos="0" relativeHeight="251658242" behindDoc="0" locked="0" layoutInCell="0" allowOverlap="1" wp14:anchorId="6AA9C3A9" wp14:editId="711FA8FF">
              <wp:simplePos x="0" y="0"/>
              <wp:positionH relativeFrom="page">
                <wp:align>right</wp:align>
              </wp:positionH>
              <wp:positionV relativeFrom="page">
                <wp:posOffset>9952745</wp:posOffset>
              </wp:positionV>
              <wp:extent cx="7555865" cy="311785"/>
              <wp:effectExtent l="0" t="0" r="0" b="12065"/>
              <wp:wrapNone/>
              <wp:docPr id="2946" name="Text Box 2946" descr="{&quot;HashCode&quot;:904758361,&quot;Height&quot;:842.0,&quot;Width&quot;:594.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2FF1ECD" w14:textId="66A33685" w:rsidR="00AE0F30" w:rsidRPr="00E80601" w:rsidRDefault="00AE0F30" w:rsidP="0034791C">
                          <w:pPr>
                            <w:spacing w:after="0"/>
                            <w:ind w:left="0" w:firstLine="720"/>
                            <w:rPr>
                              <w:rFonts w:ascii="Arial Black" w:hAnsi="Arial Black"/>
                              <w:color w:val="000000"/>
                              <w:sz w:val="20"/>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6AA9C3A9" id="Text Box 2946" o:spid="_x0000_s1047" type="#_x0000_t202" alt="{&quot;HashCode&quot;:904758361,&quot;Height&quot;:842.0,&quot;Width&quot;:594.0,&quot;Placement&quot;:&quot;Footer&quot;,&quot;Index&quot;:&quot;Primary&quot;,&quot;Section&quot;:1,&quot;Top&quot;:0.0,&quot;Left&quot;:0.0}" style="position:absolute;left:0;text-align:left;margin-left:543.75pt;margin-top:783.7pt;width:594.95pt;height:24.55pt;z-index:251644928;visibility:visible;mso-wrap-style:square;mso-wrap-distance-left:9pt;mso-wrap-distance-top:0;mso-wrap-distance-right:9pt;mso-wrap-distance-bottom:0;mso-position-horizontal:right;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lVMXGAIAACsEAAAOAAAAZHJzL2Uyb0RvYy54bWysU01v2zAMvQ/YfxB0X2y3dZoacYqsRYYB&#10;QVsgHXpWZCk2IIuapMTOfv0oOU6KbqdhF5kmKX689zS/71tFDsK6BnRJs0lKidAcqkbvSvrjdfVl&#10;RonzTFdMgRYlPQpH7xefP807U4grqEFVwhIsol3RmZLW3psiSRyvRcvcBIzQGJRgW+bx1+6SyrIO&#10;q7cquUrTadKBrYwFLpxD7+MQpItYX0rB/bOUTniiSoqz+XjaeG7DmSzmrNhZZuqGn8Zg/zBFyxqN&#10;Tc+lHplnZG+bP0q1DbfgQPoJhzYBKRsu4g64TZZ+2GZTMyPiLgiOM2eY3P8ry58OG/Niie+/Qo8E&#10;BkA64wqHzrBPL20bvjgpwThCeDzDJnpPODpv8zyfTXNKOMaus+x2locyyeW2sc5/E9CSYJTUIi0R&#10;LXZYOz+kjimhmYZVo1SkRmnSlXR6nafxwjmCxZXGHpdZg+X7bU+aCi+Me2yhOuJ6FgbmneGrBmdY&#10;M+dfmEWqcSOUr3/GQyrAXnCyKKnB/vqbP+QjAxilpEPplNT93DMrKFHfNXJzl93cBK3FHzTse+92&#10;9Op9+wCoygwfiOHRDLlejaa00L6hupehG4aY5tizpNvRfPCDkPF1cLFcxiRUlWF+rTeGh9IBzYDs&#10;a//GrDnB75G4JxjFxYoPLAy5Aw/LvQfZRIoCvgOaJ9hRkZHk0+sJkn//H7Mub3zxGwAA//8DAFBL&#10;AwQUAAYACAAAACEAdkOlE+AAAAALAQAADwAAAGRycy9kb3ducmV2LnhtbEyPzU7DMBCE70i8g7VI&#10;3KgT1IYmxKkQiAsSQhTE2Yk3P028jmK3Td6e7Qluuzuj2W/y3WwHccLJd44UxKsIBFLlTEeNgu+v&#10;17stCB80GT04QgULetgV11e5zow70yee9qERHEI+0wraEMZMSl+1aLVfuRGJtdpNVgdep0aaSZ85&#10;3A7yPooSaXVH/KHVIz63WPX7o1Ww/kjLWh56e3hf3pal6+ufl7JW6vZmfnoEEXAOf2a44DM6FMxU&#10;uiMZLwYFXCTwdZM8rEFc9HibpiBKnpI42YAscvm/Q/ELAAD//wMAUEsBAi0AFAAGAAgAAAAhALaD&#10;OJL+AAAA4QEAABMAAAAAAAAAAAAAAAAAAAAAAFtDb250ZW50X1R5cGVzXS54bWxQSwECLQAUAAYA&#10;CAAAACEAOP0h/9YAAACUAQAACwAAAAAAAAAAAAAAAAAvAQAAX3JlbHMvLnJlbHNQSwECLQAUAAYA&#10;CAAAACEAkZVTFxgCAAArBAAADgAAAAAAAAAAAAAAAAAuAgAAZHJzL2Uyb0RvYy54bWxQSwECLQAU&#10;AAYACAAAACEAdkOlE+AAAAALAQAADwAAAAAAAAAAAAAAAAByBAAAZHJzL2Rvd25yZXYueG1sUEsF&#10;BgAAAAAEAAQA8wAAAH8FAAAAAA==&#10;" o:allowincell="f" filled="f" stroked="f" strokeweight=".5pt">
              <v:textbox inset=",0,,0">
                <w:txbxContent>
                  <w:p w14:paraId="72FF1ECD" w14:textId="66A33685" w:rsidR="00AE0F30" w:rsidRPr="00E80601" w:rsidRDefault="00AE0F30" w:rsidP="0034791C">
                    <w:pPr>
                      <w:spacing w:after="0"/>
                      <w:ind w:left="0" w:firstLine="720"/>
                      <w:rPr>
                        <w:rFonts w:ascii="Arial Black" w:hAnsi="Arial Black"/>
                        <w:color w:val="000000"/>
                        <w:sz w:val="20"/>
                      </w:rPr>
                    </w:pPr>
                  </w:p>
                </w:txbxContent>
              </v:textbox>
              <w10:wrap anchorx="page" anchory="page"/>
            </v:shape>
          </w:pict>
        </mc:Fallback>
      </mc:AlternateContent>
    </w:r>
    <w:r w:rsidR="00AE0F30">
      <w:rPr>
        <w:noProof/>
        <w:color w:val="000000"/>
        <w:shd w:val="clear" w:color="auto" w:fill="E6E6E6"/>
      </w:rPr>
      <mc:AlternateContent>
        <mc:Choice Requires="wps">
          <w:drawing>
            <wp:anchor distT="0" distB="0" distL="114300" distR="114300" simplePos="0" relativeHeight="251658240" behindDoc="0" locked="0" layoutInCell="0" allowOverlap="1" wp14:anchorId="38D12AB2" wp14:editId="4B5FC1FC">
              <wp:simplePos x="0" y="0"/>
              <wp:positionH relativeFrom="page">
                <wp:posOffset>-96749</wp:posOffset>
              </wp:positionH>
              <wp:positionV relativeFrom="bottomMargin">
                <wp:posOffset>1352036</wp:posOffset>
              </wp:positionV>
              <wp:extent cx="7555865" cy="311785"/>
              <wp:effectExtent l="0" t="0" r="0" b="12065"/>
              <wp:wrapNone/>
              <wp:docPr id="2947" name="Text Box 2947" descr="{&quot;HashCode&quot;:904758361,&quot;Height&quot;:842.0,&quot;Width&quot;:594.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04D9562" w14:textId="77777777" w:rsidR="00AE0F30" w:rsidRPr="002459E7" w:rsidRDefault="00AE0F30" w:rsidP="002459E7">
                          <w:pPr>
                            <w:spacing w:after="0"/>
                            <w:ind w:left="0"/>
                            <w:jc w:val="center"/>
                            <w:rPr>
                              <w:rFonts w:ascii="Arial Black" w:hAnsi="Arial Black"/>
                              <w:color w:val="000000"/>
                              <w:sz w:val="20"/>
                            </w:rPr>
                          </w:pPr>
                          <w:r w:rsidRPr="002459E7">
                            <w:rPr>
                              <w:rFonts w:ascii="Arial Black" w:hAnsi="Arial Black"/>
                              <w:color w:val="000000"/>
                              <w:sz w:val="20"/>
                            </w:rPr>
                            <w:t>OFFICIA</w:t>
                          </w:r>
                          <w:r>
                            <w:rPr>
                              <w:rFonts w:ascii="Arial Black" w:hAnsi="Arial Black"/>
                              <w:color w:val="000000"/>
                              <w:sz w:val="20"/>
                            </w:rPr>
                            <w:t>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38D12AB2" id="Text Box 2947" o:spid="_x0000_s1048" type="#_x0000_t202" alt="{&quot;HashCode&quot;:904758361,&quot;Height&quot;:842.0,&quot;Width&quot;:594.0,&quot;Placement&quot;:&quot;Footer&quot;,&quot;Index&quot;:&quot;Primary&quot;,&quot;Section&quot;:3,&quot;Top&quot;:0.0,&quot;Left&quot;:0.0}" style="position:absolute;left:0;text-align:left;margin-left:-7.6pt;margin-top:106.45pt;width:594.95pt;height:24.55pt;z-index:251640832;visibility:visible;mso-wrap-style:square;mso-wrap-distance-left:9pt;mso-wrap-distance-top:0;mso-wrap-distance-right:9pt;mso-wrap-distance-bottom:0;mso-position-horizontal:absolute;mso-position-horizontal-relative:page;mso-position-vertical:absolute;mso-position-vertical-relative:bottom-margin-area;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tKfGAIAACsEAAAOAAAAZHJzL2Uyb0RvYy54bWysU01v2zAMvQ/YfxB0X2y3dZoacYqsRYYB&#10;QVsgHXpWZCk2IIuapMTOfv0oOU6KbqdhF5kiaX689zS/71tFDsK6BnRJs0lKidAcqkbvSvrjdfVl&#10;RonzTFdMgRYlPQpH7xefP807U4grqEFVwhIsol3RmZLW3psiSRyvRcvcBIzQGJRgW+bxandJZVmH&#10;1VuVXKXpNOnAVsYCF86h93EI0kWsL6Xg/llKJzxRJcXZfDxtPLfhTBZzVuwsM3XDT2Owf5iiZY3G&#10;pudSj8wzsrfNH6XahltwIP2EQ5uAlA0XcQfcJks/bLOpmRFxFwTHmTNM7v+V5U+HjXmxxPdfoUcC&#10;AyCdcYVDZ9inl7YNX5yUYBwhPJ5hE70nHJ23eZ7PpjklHGPXWXY7y0OZ5PK3sc5/E9CSYJTUIi0R&#10;LXZYOz+kjimhmYZVo1SkRmnSlXR6nafxh3MEiyuNPS6zBsv32540FY407rGF6ojrWRiYd4avGpxh&#10;zZx/YRapxo1Qvv4ZD6kAe8HJoqQG++tv/pCPDGCUkg6lU1L3c8+soER918jNXXZzE7QWL2jY997t&#10;6NX79gFQlRk+EMOjGXK9Gk1poX1DdS9DNwwxzbFnSbej+eAHIePr4GK5jEmoKsP8Wm8MD6UDmgHZ&#10;1/6NWXOC3yNxTzCKixUfWBhyBx6Wew+yiRQFfAc0T7CjIiPJp9cTJP/+HrMub3zxGwAA//8DAFBL&#10;AwQUAAYACAAAACEAUFcid+IAAAAMAQAADwAAAGRycy9kb3ducmV2LnhtbEyPy07DMBBF90j8gzVI&#10;7FonVukjxKmqIjZICFEq1k48eTTxOIrdNvl73BVdzszRnXPT7Wg6dsHBNZYkxPMIGFJhdUOVhOPP&#10;+2wNzHlFWnWWUMKEDrbZ40OqEm2v9I2Xg69YCCGXKAm1933CuStqNMrNbY8UbqUdjPJhHCquB3UN&#10;4abjIoqW3KiGwoda9bivsWgPZyNh8bXJS35qzelz+pimpi1/3/JSyuencfcKzOPo/2G46Qd1yIJT&#10;bs+kHeskzOIXEVAJIhYbYDciXi1WwPKwWooIeJby+xLZHwAAAP//AwBQSwECLQAUAAYACAAAACEA&#10;toM4kv4AAADhAQAAEwAAAAAAAAAAAAAAAAAAAAAAW0NvbnRlbnRfVHlwZXNdLnhtbFBLAQItABQA&#10;BgAIAAAAIQA4/SH/1gAAAJQBAAALAAAAAAAAAAAAAAAAAC8BAABfcmVscy8ucmVsc1BLAQItABQA&#10;BgAIAAAAIQBhGtKfGAIAACsEAAAOAAAAAAAAAAAAAAAAAC4CAABkcnMvZTJvRG9jLnhtbFBLAQIt&#10;ABQABgAIAAAAIQBQVyJ34gAAAAwBAAAPAAAAAAAAAAAAAAAAAHIEAABkcnMvZG93bnJldi54bWxQ&#10;SwUGAAAAAAQABADzAAAAgQUAAAAA&#10;" o:allowincell="f" filled="f" stroked="f" strokeweight=".5pt">
              <v:textbox inset=",0,,0">
                <w:txbxContent>
                  <w:p w14:paraId="404D9562" w14:textId="77777777" w:rsidR="00AE0F30" w:rsidRPr="002459E7" w:rsidRDefault="00AE0F30" w:rsidP="002459E7">
                    <w:pPr>
                      <w:spacing w:after="0"/>
                      <w:ind w:left="0"/>
                      <w:jc w:val="center"/>
                      <w:rPr>
                        <w:rFonts w:ascii="Arial Black" w:hAnsi="Arial Black"/>
                        <w:color w:val="000000"/>
                        <w:sz w:val="20"/>
                      </w:rPr>
                    </w:pPr>
                    <w:r w:rsidRPr="002459E7">
                      <w:rPr>
                        <w:rFonts w:ascii="Arial Black" w:hAnsi="Arial Black"/>
                        <w:color w:val="000000"/>
                        <w:sz w:val="20"/>
                      </w:rPr>
                      <w:t>OFFICIA</w:t>
                    </w:r>
                    <w:r>
                      <w:rPr>
                        <w:rFonts w:ascii="Arial Black" w:hAnsi="Arial Black"/>
                        <w:color w:val="000000"/>
                        <w:sz w:val="20"/>
                      </w:rPr>
                      <w:t>L</w:t>
                    </w:r>
                  </w:p>
                </w:txbxContent>
              </v:textbox>
              <w10:wrap anchorx="page" anchory="margin"/>
            </v:shape>
          </w:pict>
        </mc:Fallback>
      </mc:AlternateContent>
    </w:r>
    <w:r w:rsidR="00AE0F30">
      <w:rPr>
        <w:noProof/>
        <w:color w:val="000000"/>
        <w:shd w:val="clear" w:color="auto" w:fill="E6E6E6"/>
      </w:rPr>
      <mc:AlternateContent>
        <mc:Choice Requires="wpg">
          <w:drawing>
            <wp:anchor distT="0" distB="0" distL="114300" distR="114300" simplePos="0" relativeHeight="251658247" behindDoc="0" locked="0" layoutInCell="1" allowOverlap="1" wp14:anchorId="33A1B9CA" wp14:editId="11F200DD">
              <wp:simplePos x="0" y="0"/>
              <wp:positionH relativeFrom="page">
                <wp:posOffset>524948</wp:posOffset>
              </wp:positionH>
              <wp:positionV relativeFrom="page">
                <wp:posOffset>9884732</wp:posOffset>
              </wp:positionV>
              <wp:extent cx="6595282" cy="47584"/>
              <wp:effectExtent l="0" t="0" r="0" b="0"/>
              <wp:wrapSquare wrapText="bothSides"/>
              <wp:docPr id="53" name="Group 5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595282" cy="47584"/>
                        <a:chOff x="0" y="0"/>
                        <a:chExt cx="6595282" cy="47584"/>
                      </a:xfrm>
                      <a:solidFill>
                        <a:srgbClr val="0072CE"/>
                      </a:solidFill>
                    </wpg:grpSpPr>
                    <wps:wsp>
                      <wps:cNvPr id="54" name="Shape 4076"/>
                      <wps:cNvSpPr/>
                      <wps:spPr>
                        <a:xfrm>
                          <a:off x="0" y="0"/>
                          <a:ext cx="6595282" cy="47584"/>
                        </a:xfrm>
                        <a:custGeom>
                          <a:avLst/>
                          <a:gdLst/>
                          <a:ahLst/>
                          <a:cxnLst/>
                          <a:rect l="0" t="0" r="0" b="0"/>
                          <a:pathLst>
                            <a:path w="6595282" h="47584">
                              <a:moveTo>
                                <a:pt x="0" y="0"/>
                              </a:moveTo>
                              <a:lnTo>
                                <a:pt x="6595282" y="0"/>
                              </a:lnTo>
                              <a:lnTo>
                                <a:pt x="6595282" y="47584"/>
                              </a:lnTo>
                              <a:lnTo>
                                <a:pt x="0" y="47584"/>
                              </a:lnTo>
                              <a:lnTo>
                                <a:pt x="0" y="0"/>
                              </a:lnTo>
                            </a:path>
                          </a:pathLst>
                        </a:custGeom>
                        <a:grpFill/>
                        <a:ln w="0" cap="flat">
                          <a:miter lim="127000"/>
                        </a:ln>
                      </wps:spPr>
                      <wps:style>
                        <a:lnRef idx="0">
                          <a:srgbClr val="000000">
                            <a:alpha val="0"/>
                          </a:srgbClr>
                        </a:lnRef>
                        <a:fillRef idx="1">
                          <a:srgbClr val="AACF5A"/>
                        </a:fillRef>
                        <a:effectRef idx="0">
                          <a:scrgbClr r="0" g="0" b="0"/>
                        </a:effectRef>
                        <a:fontRef idx="none"/>
                      </wps:style>
                      <wps:bodyPr/>
                    </wps:wsp>
                  </wpg:wgp>
                </a:graphicData>
              </a:graphic>
            </wp:anchor>
          </w:drawing>
        </mc:Choice>
        <mc:Fallback>
          <w:pict>
            <v:group w14:anchorId="13785582" id="Group 53" o:spid="_x0000_s1026" alt="&quot;&quot;" style="position:absolute;margin-left:41.35pt;margin-top:778.35pt;width:519.3pt;height:3.75pt;z-index:251658247;mso-position-horizontal-relative:page;mso-position-vertical-relative:page" coordsize="65952,475"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EqK+qiwIAAHEGAAAOAAAAZHJzL2Uyb0RvYy54bWykVdtu2zAMfR+wfxD8vtg1cpsRpwjSJi/D&#13;&#10;VqzdByiyfAFkSZCUOPn7UfQlbop1QPti0xJ5SB5evLo/14KcuLGVkmlwN4kCwiVTWSWLNPjzsvu2&#13;&#10;DIh1VGZUKMnT4MJtcL/++mXV6ITHqlQi44YAiLRJo9OgdE4nYWhZyWtqJ0pzCZe5MjV18GmKMDO0&#13;&#10;AfRahHEUzcNGmUwbxbi1cPrQXgZrxM9zztyvPLfcEZEGEJvDp8HnwT/D9YomhaG6rFgXBv1AFDWt&#13;&#10;JDgdoB6oo+RoqjdQdcWMsip3E6bqUOV5xTjmANncRTfZ7I06asylSJpCDzQBtTc8fRiW/TztjX7W&#13;&#10;TwaYaHQBXOCXz+Wcm9q/IUpyRsouA2X87AiDw/ns+yxexgFhcDddzJbTllJWAu9vrFj5+K5deHVq&#13;&#10;laiyXSWEj8Ca4rAVhpyoL2O0iLeP3g2oj9TCV+E3GhrKXjmzn+PsuaSaYylsApw9GVJlaTCbBkTS&#13;&#10;Gvoa78k0Wsx9YN45aA202sQCw5/jdMQNO1q35wqLQ08/rGu7OOslWvYSO8teNDAL706Bps7b+Si9&#13;&#10;SJpRdcu+uP62Vif+olDP3ZQYgrzeCjnWGjqlbyLQ7TX6t0a8sebQUv/Uhqket95/9HDiBx0QfKrY&#13;&#10;SUP6cDgmGAbCtyFSLKRnBTwyCrsqF9Th0NeVgyUmqho2YLyIoqsTQPa90FYfJXcR3FMn5G+eQxPh&#13;&#10;YPmDmx4HlAjBqdAl7Tq/b/p2HDBsxPH2OQQ5QN6h6SvIzWa7m206hE7Z23HckoNl69SybuLaVQkL&#13;&#10;B5LuFyYQNBihZyXdYC9hzaOTUbZePKjsgksGCYHJRGpwr2Ee3Q72i3P8jVrXP8X6LwAAAP//AwBQ&#13;&#10;SwMEFAAGAAgAAAAhAEW/ylnmAAAAEgEAAA8AAABkcnMvZG93bnJldi54bWxMT01vgzAMvU/af4g8&#13;&#10;abc1QAerKKGquo9TVWntpKq3lLiAShJEUqD/fua0XSz7+fn5vWw16ob12LnaGgHhLACGprCqNqWA&#13;&#10;n8PnywKY89Io2ViDAu7oYJU/PmQyVXYw39jvfclIxLhUCqi8b1POXVGhlm5mWzS0u9hOS09jV3LV&#13;&#10;yYHEdcOjIEi4lrWhD5VscVNhcd3ftICvQQ7refjRb6+Xzf10iHfHbYhCPD+N70sq6yUwj6P/u4Ap&#13;&#10;A/mHnIyd7c0oxxoBi+iNmITHcULdxAijcA7sPGHJawQ8z/j/KPkvAAAA//8DAFBLAQItABQABgAI&#13;&#10;AAAAIQC2gziS/gAAAOEBAAATAAAAAAAAAAAAAAAAAAAAAABbQ29udGVudF9UeXBlc10ueG1sUEsB&#13;&#10;Ai0AFAAGAAgAAAAhADj9If/WAAAAlAEAAAsAAAAAAAAAAAAAAAAALwEAAF9yZWxzLy5yZWxzUEsB&#13;&#10;Ai0AFAAGAAgAAAAhAISor6qLAgAAcQYAAA4AAAAAAAAAAAAAAAAALgIAAGRycy9lMm9Eb2MueG1s&#13;&#10;UEsBAi0AFAAGAAgAAAAhAEW/ylnmAAAAEgEAAA8AAAAAAAAAAAAAAAAA5QQAAGRycy9kb3ducmV2&#13;&#10;LnhtbFBLBQYAAAAABAAEAPMAAAD4BQAAAAA=&#13;&#10;">
              <v:shape id="Shape 4076" o:spid="_x0000_s1027" style="position:absolute;width:65952;height:475;visibility:visible;mso-wrap-style:square;v-text-anchor:top" coordsize="6595282,47584"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uondryQAAAOAAAAAPAAAAZHJzL2Rvd25yZXYueG1sRI9Ba8JA&#13;&#10;FITvBf/D8gRvdWNriySuYqtCKniotfT6kn0mwezbkF1N/PduodDLwDDMN8x82ZtaXKl1lWUFk3EE&#13;&#10;gji3uuJCwfFr+zgD4TyyxtoyKbiRg+Vi8DDHWNuOP+l68IUIEHYxKii9b2IpXV6SQTe2DXHITrY1&#13;&#10;6INtC6lb7ALc1PIpil6lwYrDQokNvZeUnw8XoyBLd90mz47p+ucye/PuQ3/vn/dKjYb9OgmySkB4&#13;&#10;6v1/4w+RagUvU/g9FM6AXNwBAAD//wMAUEsBAi0AFAAGAAgAAAAhANvh9svuAAAAhQEAABMAAAAA&#13;&#10;AAAAAAAAAAAAAAAAAFtDb250ZW50X1R5cGVzXS54bWxQSwECLQAUAAYACAAAACEAWvQsW78AAAAV&#13;&#10;AQAACwAAAAAAAAAAAAAAAAAfAQAAX3JlbHMvLnJlbHNQSwECLQAUAAYACAAAACEAbqJ3a8kAAADg&#13;&#10;AAAADwAAAAAAAAAAAAAAAAAHAgAAZHJzL2Rvd25yZXYueG1sUEsFBgAAAAADAAMAtwAAAP0CAAAA&#13;&#10;AA==&#13;&#10;" path="m,l6595282,r,47584l,47584,,e" filled="f" stroked="f" strokeweight="0">
                <v:stroke miterlimit="83231f" joinstyle="miter"/>
                <v:path arrowok="t" textboxrect="0,0,6595282,47584"/>
              </v:shape>
              <w10:wrap type="square" anchorx="page" anchory="page"/>
            </v:group>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7384B0" w14:textId="0C464C15" w:rsidR="00AE0F30" w:rsidRDefault="00FB6BCA" w:rsidP="00794E21">
    <w:pPr>
      <w:spacing w:after="0" w:line="259" w:lineRule="auto"/>
      <w:ind w:left="948" w:firstLine="0"/>
    </w:pPr>
    <w:r>
      <w:rPr>
        <w:noProof/>
      </w:rPr>
      <mc:AlternateContent>
        <mc:Choice Requires="wps">
          <w:drawing>
            <wp:anchor distT="0" distB="0" distL="114300" distR="114300" simplePos="0" relativeHeight="251658257" behindDoc="0" locked="0" layoutInCell="0" allowOverlap="1" wp14:anchorId="7FE18297" wp14:editId="40D403DC">
              <wp:simplePos x="0" y="0"/>
              <wp:positionH relativeFrom="page">
                <wp:posOffset>0</wp:posOffset>
              </wp:positionH>
              <wp:positionV relativeFrom="page">
                <wp:posOffset>10193655</wp:posOffset>
              </wp:positionV>
              <wp:extent cx="7555865" cy="311785"/>
              <wp:effectExtent l="0" t="0" r="0" b="12065"/>
              <wp:wrapNone/>
              <wp:docPr id="52" name="Text Box 52" descr="{&quot;HashCode&quot;:904758361,&quot;Height&quot;:842.0,&quot;Width&quot;:594.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00C15F" w14:textId="6821549C" w:rsidR="00FB6BCA" w:rsidRPr="00FB6BCA" w:rsidRDefault="00FB6BCA" w:rsidP="00FB6BCA">
                          <w:pPr>
                            <w:spacing w:after="0"/>
                            <w:ind w:left="0"/>
                            <w:jc w:val="center"/>
                            <w:rPr>
                              <w:rFonts w:ascii="Arial Black" w:hAnsi="Arial Black"/>
                              <w:color w:val="000000"/>
                              <w:sz w:val="20"/>
                            </w:rPr>
                          </w:pPr>
                          <w:r w:rsidRPr="00FB6BCA">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type w14:anchorId="7FE18297" id="_x0000_t202" coordsize="21600,21600" o:spt="202" path="m,l,21600r21600,l21600,xe">
              <v:stroke joinstyle="miter"/>
              <v:path gradientshapeok="t" o:connecttype="rect"/>
            </v:shapetype>
            <v:shape id="Text Box 52" o:spid="_x0000_s1049" type="#_x0000_t202" alt="{&quot;HashCode&quot;:904758361,&quot;Height&quot;:842.0,&quot;Width&quot;:594.0,&quot;Placement&quot;:&quot;Footer&quot;,&quot;Index&quot;:&quot;FirstPage&quot;,&quot;Section&quot;:1,&quot;Top&quot;:0.0,&quot;Left&quot;:0.0}" style="position:absolute;left:0;text-align:left;margin-left:0;margin-top:802.65pt;width:594.95pt;height:24.55pt;z-index:25167564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054NGQIAACsEAAAOAAAAZHJzL2Uyb0RvYy54bWysU01v2zAMvQ/YfxB0X2y3dZoacYqsRYYB&#10;QVsgHXpWZCk2IIuapMTOfv0oOU6KbqdhF5kiaX689zS/71tFDsK6BnRJs0lKidAcqkbvSvrjdfVl&#10;RonzTFdMgRYlPQpH7xefP807U4grqEFVwhIsol3RmZLW3psiSRyvRcvcBIzQGJRgW+bxandJZVmH&#10;1VuVXKXpNOnAVsYCF86h93EI0kWsL6Xg/llKJzxRJcXZfDxtPLfhTBZzVuwsM3XDT2Owf5iiZY3G&#10;pudSj8wzsrfNH6XahltwIP2EQ5uAlA0XcQfcJks/bLOpmRFxFwTHmTNM7v+V5U+HjXmxxPdfoUcC&#10;AyCdcYVDZ9inl7YNX5yUYBwhPJ5hE70nHJ23eZ7PpjklHGPXWXY7y0OZ5PK3sc5/E9CSYJTUIi0R&#10;LXZYOz+kjimhmYZVo1SkRmnSlXR6nafxh3MEiyuNPS6zBsv32540VUln4x5bqI64noWBeWf4qsEZ&#10;1sz5F2aRatwI5euf8ZAKsBecLEpqsL/+5g/5yABGKelQOiV1P/fMCkrUd43c3GU3N0Fr8YKGfe/d&#10;jl69bx8AVZnhAzE8miHXq9GUFto3VPcydMMQ0xx7lnQ7mg9+EDK+Di6Wy5iEqjLMr/XG8FA6oBmQ&#10;fe3fmDUn+D0S9wSjuFjxgYUhd+Bhufcgm0hRwHdA8wQ7KjKSfHo9QfLv7zHr8sYXvwEAAP//AwBQ&#10;SwMEFAAGAAgAAAAhAL5Fn47fAAAACwEAAA8AAABkcnMvZG93bnJldi54bWxMj81OwzAQhO9IvIO1&#10;SNyoU0irJsSpEIgLEkIUxHkTb36aeB3Fbpu8Pc4Jjjszmv0m20+mF2caXWtZwXoVgSAurW65VvD9&#10;9Xq3A+E8ssbeMimYycE+v77KMNX2wp90PvhahBJ2KSpovB9SKV3ZkEG3sgNx8Co7GvThHGupR7yE&#10;ctPL+yjaSoMthw8NDvTcUNkdTkZB/JEUlTx25vg+v81z21U/L0Wl1O3N9PQIwtPk/8Kw4Ad0yANT&#10;YU+snegVhCE+qNto8wBi8de7JAFRLNomjkHmmfy/If8FAAD//wMAUEsBAi0AFAAGAAgAAAAhALaD&#10;OJL+AAAA4QEAABMAAAAAAAAAAAAAAAAAAAAAAFtDb250ZW50X1R5cGVzXS54bWxQSwECLQAUAAYA&#10;CAAAACEAOP0h/9YAAACUAQAACwAAAAAAAAAAAAAAAAAvAQAAX3JlbHMvLnJlbHNQSwECLQAUAAYA&#10;CAAAACEANdOeDRkCAAArBAAADgAAAAAAAAAAAAAAAAAuAgAAZHJzL2Uyb0RvYy54bWxQSwECLQAU&#10;AAYACAAAACEAvkWfjt8AAAALAQAADwAAAAAAAAAAAAAAAABzBAAAZHJzL2Rvd25yZXYueG1sUEsF&#10;BgAAAAAEAAQA8wAAAH8FAAAAAA==&#10;" o:allowincell="f" filled="f" stroked="f" strokeweight=".5pt">
              <v:textbox inset=",0,,0">
                <w:txbxContent>
                  <w:p w14:paraId="1400C15F" w14:textId="6821549C" w:rsidR="00FB6BCA" w:rsidRPr="00FB6BCA" w:rsidRDefault="00FB6BCA" w:rsidP="00FB6BCA">
                    <w:pPr>
                      <w:spacing w:after="0"/>
                      <w:ind w:left="0"/>
                      <w:jc w:val="center"/>
                      <w:rPr>
                        <w:rFonts w:ascii="Arial Black" w:hAnsi="Arial Black"/>
                        <w:color w:val="000000"/>
                        <w:sz w:val="20"/>
                      </w:rPr>
                    </w:pPr>
                    <w:r w:rsidRPr="00FB6BCA">
                      <w:rPr>
                        <w:rFonts w:ascii="Arial Black" w:hAnsi="Arial Black"/>
                        <w:color w:val="000000"/>
                        <w:sz w:val="20"/>
                      </w:rPr>
                      <w:t>OFFICIAL</w:t>
                    </w:r>
                  </w:p>
                </w:txbxContent>
              </v:textbox>
              <w10:wrap anchorx="page" anchory="page"/>
            </v:shape>
          </w:pict>
        </mc:Fallback>
      </mc:AlternateContent>
    </w:r>
    <w:r w:rsidR="00C12437">
      <w:rPr>
        <w:noProof/>
      </w:rPr>
      <mc:AlternateContent>
        <mc:Choice Requires="wps">
          <w:drawing>
            <wp:anchor distT="0" distB="0" distL="114300" distR="114300" simplePos="0" relativeHeight="251658249" behindDoc="0" locked="0" layoutInCell="0" allowOverlap="1" wp14:anchorId="492C85D2" wp14:editId="111AEBF7">
              <wp:simplePos x="0" y="0"/>
              <wp:positionH relativeFrom="page">
                <wp:posOffset>0</wp:posOffset>
              </wp:positionH>
              <wp:positionV relativeFrom="page">
                <wp:posOffset>10193655</wp:posOffset>
              </wp:positionV>
              <wp:extent cx="7555865" cy="311785"/>
              <wp:effectExtent l="0" t="0" r="0" b="12065"/>
              <wp:wrapNone/>
              <wp:docPr id="35" name="Text Box 35" descr="{&quot;HashCode&quot;:904758361,&quot;Height&quot;:842.0,&quot;Width&quot;:594.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025FED6" w14:textId="17954518" w:rsidR="00C12437" w:rsidRPr="00C12437" w:rsidRDefault="00C12437" w:rsidP="00C12437">
                          <w:pPr>
                            <w:spacing w:after="0"/>
                            <w:ind w:left="0"/>
                            <w:jc w:val="center"/>
                            <w:rPr>
                              <w:rFonts w:ascii="Arial Black" w:hAnsi="Arial Black"/>
                              <w:color w:val="000000"/>
                              <w:sz w:val="20"/>
                            </w:rPr>
                          </w:pPr>
                          <w:r w:rsidRPr="00C12437">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492C85D2" id="Text Box 35" o:spid="_x0000_s1050" type="#_x0000_t202" alt="{&quot;HashCode&quot;:904758361,&quot;Height&quot;:842.0,&quot;Width&quot;:594.0,&quot;Placement&quot;:&quot;Footer&quot;,&quot;Index&quot;:&quot;FirstPage&quot;,&quot;Section&quot;:1,&quot;Top&quot;:0.0,&quot;Left&quot;:0.0}" style="position:absolute;left:0;text-align:left;margin-left:0;margin-top:802.65pt;width:594.95pt;height:24.55pt;z-index:25165926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B+FGQIAACsEAAAOAAAAZHJzL2Uyb0RvYy54bWysU01v2zAMvQ/YfxB0X2y3dZoacYqsRYYB&#10;QVsgHXpWZCk2IIuapMTOfv0oOU6KbqdhF5kiaX689zS/71tFDsK6BnRJs0lKidAcqkbvSvrjdfVl&#10;RonzTFdMgRYlPQpH7xefP807U4grqEFVwhIsol3RmZLW3psiSRyvRcvcBIzQGJRgW+bxandJZVmH&#10;1VuVXKXpNOnAVsYCF86h93EI0kWsL6Xg/llKJzxRJcXZfDxtPLfhTBZzVuwsM3XDT2Owf5iiZY3G&#10;pudSj8wzsrfNH6XahltwIP2EQ5uAlA0XcQfcJks/bLOpmRFxFwTHmTNM7v+V5U+HjXmxxPdfoUcC&#10;AyCdcYVDZ9inl7YNX5yUYBwhPJ5hE70nHJ23eZ7PpjklHGPXWXY7y0OZ5PK3sc5/E9CSYJTUIi0R&#10;LXZYOz+kjimhmYZVo1SkRmnSlXR6nafxh3MEiyuNPS6zBsv32540VUnvxj22UB1xPQsD887wVYMz&#10;rJnzL8wi1bgRytc/4yEVYC84WZTUYH/9zR/ykQGMUtKhdErqfu6ZFZSo7xq5uctuboLW4gUN+967&#10;Hb163z4AqjLDB2J4NEOuV6MpLbRvqO5l6IYhpjn2LOl2NB/8IGR8HVwslzEJVWWYX+uN4aF0QDMg&#10;+9q/MWtO8Hsk7glGcbHiAwtD7sDDcu9BNpGigO+A5gl2VGQk+fR6guTf32PW5Y0vfgMAAP//AwBQ&#10;SwMEFAAGAAgAAAAhAL5Fn47fAAAACwEAAA8AAABkcnMvZG93bnJldi54bWxMj81OwzAQhO9IvIO1&#10;SNyoU0irJsSpEIgLEkIUxHkTb36aeB3Fbpu8Pc4Jjjszmv0m20+mF2caXWtZwXoVgSAurW65VvD9&#10;9Xq3A+E8ssbeMimYycE+v77KMNX2wp90PvhahBJ2KSpovB9SKV3ZkEG3sgNx8Co7GvThHGupR7yE&#10;ctPL+yjaSoMthw8NDvTcUNkdTkZB/JEUlTx25vg+v81z21U/L0Wl1O3N9PQIwtPk/8Kw4Ad0yANT&#10;YU+snegVhCE+qNto8wBi8de7JAFRLNomjkHmmfy/If8FAAD//wMAUEsBAi0AFAAGAAgAAAAhALaD&#10;OJL+AAAA4QEAABMAAAAAAAAAAAAAAAAAAAAAAFtDb250ZW50X1R5cGVzXS54bWxQSwECLQAUAAYA&#10;CAAAACEAOP0h/9YAAACUAQAACwAAAAAAAAAAAAAAAAAvAQAAX3JlbHMvLnJlbHNQSwECLQAUAAYA&#10;CAAAACEAxVwfhRkCAAArBAAADgAAAAAAAAAAAAAAAAAuAgAAZHJzL2Uyb0RvYy54bWxQSwECLQAU&#10;AAYACAAAACEAvkWfjt8AAAALAQAADwAAAAAAAAAAAAAAAABzBAAAZHJzL2Rvd25yZXYueG1sUEsF&#10;BgAAAAAEAAQA8wAAAH8FAAAAAA==&#10;" o:allowincell="f" filled="f" stroked="f" strokeweight=".5pt">
              <v:textbox inset=",0,,0">
                <w:txbxContent>
                  <w:p w14:paraId="6025FED6" w14:textId="17954518" w:rsidR="00C12437" w:rsidRPr="00C12437" w:rsidRDefault="00C12437" w:rsidP="00C12437">
                    <w:pPr>
                      <w:spacing w:after="0"/>
                      <w:ind w:left="0"/>
                      <w:jc w:val="center"/>
                      <w:rPr>
                        <w:rFonts w:ascii="Arial Black" w:hAnsi="Arial Black"/>
                        <w:color w:val="000000"/>
                        <w:sz w:val="20"/>
                      </w:rPr>
                    </w:pPr>
                    <w:r w:rsidRPr="00C12437">
                      <w:rPr>
                        <w:rFonts w:ascii="Arial Black" w:hAnsi="Arial Black"/>
                        <w:color w:val="000000"/>
                        <w:sz w:val="20"/>
                      </w:rPr>
                      <w:t>OFFICIAL</w:t>
                    </w:r>
                  </w:p>
                </w:txbxContent>
              </v:textbox>
              <w10:wrap anchorx="page" anchory="page"/>
            </v:shape>
          </w:pict>
        </mc:Fallback>
      </mc:AlternateContent>
    </w:r>
    <w:r w:rsidR="008868FA">
      <w:rPr>
        <w:noProof/>
      </w:rPr>
      <mc:AlternateContent>
        <mc:Choice Requires="wps">
          <w:drawing>
            <wp:anchor distT="0" distB="0" distL="114300" distR="114300" simplePos="0" relativeHeight="251658253" behindDoc="0" locked="0" layoutInCell="0" allowOverlap="1" wp14:anchorId="44FBDF58" wp14:editId="0A6DC870">
              <wp:simplePos x="0" y="0"/>
              <wp:positionH relativeFrom="page">
                <wp:posOffset>0</wp:posOffset>
              </wp:positionH>
              <wp:positionV relativeFrom="page">
                <wp:posOffset>10193655</wp:posOffset>
              </wp:positionV>
              <wp:extent cx="7555865" cy="311785"/>
              <wp:effectExtent l="0" t="0" r="0" b="12065"/>
              <wp:wrapNone/>
              <wp:docPr id="40" name="Text Box 40" descr="{&quot;HashCode&quot;:904758361,&quot;Height&quot;:842.0,&quot;Width&quot;:594.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D9D1282" w14:textId="7406746B" w:rsidR="008868FA" w:rsidRPr="008868FA" w:rsidRDefault="008868FA" w:rsidP="008868FA">
                          <w:pPr>
                            <w:spacing w:after="0"/>
                            <w:ind w:left="0"/>
                            <w:jc w:val="center"/>
                            <w:rPr>
                              <w:rFonts w:ascii="Arial Black" w:hAnsi="Arial Black"/>
                              <w:color w:val="000000"/>
                              <w:sz w:val="20"/>
                            </w:rPr>
                          </w:pPr>
                          <w:r w:rsidRPr="008868FA">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44FBDF58" id="Text Box 40" o:spid="_x0000_s1051" type="#_x0000_t202" alt="{&quot;HashCode&quot;:904758361,&quot;Height&quot;:842.0,&quot;Width&quot;:594.0,&quot;Placement&quot;:&quot;Footer&quot;,&quot;Index&quot;:&quot;FirstPage&quot;,&quot;Section&quot;:1,&quot;Top&quot;:0.0,&quot;Left&quot;:0.0}" style="position:absolute;left:0;text-align:left;margin-left:0;margin-top:802.65pt;width:594.95pt;height:24.55pt;z-index:2516674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PT+HGAIAACwEAAAOAAAAZHJzL2Uyb0RvYy54bWysU8tu2zAQvBfoPxC817KSyHEEy4GbwEUB&#10;IwngFDnTFGkRoLgsSVtyv75Lyo8g7anohVrurvYxM5zd960me+G8AlPRfDSmRBgOtTLbiv54XX6Z&#10;UuIDMzXTYERFD8LT+/nnT7POluIKGtC1cASLGF92tqJNCLbMMs8b0TI/AisMBiW4lgW8um1WO9Zh&#10;9VZnV+PxJOvA1dYBF96j93EI0nmqL6Xg4VlKLwLRFcXZQjpdOjfxzOYzVm4ds43ixzHYP0zRMmWw&#10;6bnUIwuM7Jz6o1SruAMPMow4tBlIqbhIO+A2+fjDNuuGWZF2QXC8PcPk/19Z/rRf2xdHQv8VeiQw&#10;AtJZX3p0xn166dr4xUkJxhHCwxk20QfC0XlbFMV0UlDCMXad57fTIpbJLn9b58M3AS2JRkUd0pLQ&#10;YvuVD0PqKSU2M7BUWidqtCFdRSfXxTj9cI5gcW2wx2XWaIV+0xNV4x6J2ejaQH3A/RwM1HvLlwqH&#10;WDEfXphDrnEl1G94xkNqwGZwtChpwP36mz/mIwUYpaRD7VTU/9wxJyjR3w2Sc5ff3ESxpQsa7r13&#10;c/KaXfsAKMscX4jlyYy5QZ9M6aB9Q3kvYjcMMcOxZ0U3J/MhDErG58HFYpGSUFaWhZVZWx5LRzgj&#10;tK/9G3P2iH9A5p7gpC5WfqBhyB2IWOwCSJU4uqB5xB0lmVg+Pp+o+ff3lHV55PPfAAAA//8DAFBL&#10;AwQUAAYACAAAACEAvkWfjt8AAAALAQAADwAAAGRycy9kb3ducmV2LnhtbEyPzU7DMBCE70i8g7VI&#10;3KhTSKsmxKkQiAsSQhTEeRNvfpp4HcVum7w9zgmOOzOa/SbbT6YXZxpda1nBehWBIC6tbrlW8P31&#10;ercD4Tyyxt4yKZjJwT6/vsow1fbCn3Q++FqEEnYpKmi8H1IpXdmQQbeyA3HwKjsa9OEca6lHvIRy&#10;08v7KNpKgy2HDw0O9NxQ2R1ORkH8kRSVPHbm+D6/zXPbVT8vRaXU7c309AjC0+T/wrDgB3TIA1Nh&#10;T6yd6BWEIT6o22jzAGLx17skAVEs2iaOQeaZ/L8h/wUAAP//AwBQSwECLQAUAAYACAAAACEAtoM4&#10;kv4AAADhAQAAEwAAAAAAAAAAAAAAAAAAAAAAW0NvbnRlbnRfVHlwZXNdLnhtbFBLAQItABQABgAI&#10;AAAAIQA4/SH/1gAAAJQBAAALAAAAAAAAAAAAAAAAAC8BAABfcmVscy8ucmVsc1BLAQItABQABgAI&#10;AAAAIQCePT+HGAIAACwEAAAOAAAAAAAAAAAAAAAAAC4CAABkcnMvZTJvRG9jLnhtbFBLAQItABQA&#10;BgAIAAAAIQC+RZ+O3wAAAAsBAAAPAAAAAAAAAAAAAAAAAHIEAABkcnMvZG93bnJldi54bWxQSwUG&#10;AAAAAAQABADzAAAAfgUAAAAA&#10;" o:allowincell="f" filled="f" stroked="f" strokeweight=".5pt">
              <v:textbox inset=",0,,0">
                <w:txbxContent>
                  <w:p w14:paraId="0D9D1282" w14:textId="7406746B" w:rsidR="008868FA" w:rsidRPr="008868FA" w:rsidRDefault="008868FA" w:rsidP="008868FA">
                    <w:pPr>
                      <w:spacing w:after="0"/>
                      <w:ind w:left="0"/>
                      <w:jc w:val="center"/>
                      <w:rPr>
                        <w:rFonts w:ascii="Arial Black" w:hAnsi="Arial Black"/>
                        <w:color w:val="000000"/>
                        <w:sz w:val="20"/>
                      </w:rPr>
                    </w:pPr>
                    <w:r w:rsidRPr="008868FA">
                      <w:rPr>
                        <w:rFonts w:ascii="Arial Black" w:hAnsi="Arial Black"/>
                        <w:color w:val="000000"/>
                        <w:sz w:val="20"/>
                      </w:rPr>
                      <w:t>OFFICIAL</w:t>
                    </w:r>
                  </w:p>
                </w:txbxContent>
              </v:textbox>
              <w10:wrap anchorx="page" anchory="page"/>
            </v:shape>
          </w:pict>
        </mc:Fallback>
      </mc:AlternateContent>
    </w:r>
    <w:r w:rsidR="00DA594E">
      <w:rPr>
        <w:noProof/>
      </w:rPr>
      <mc:AlternateContent>
        <mc:Choice Requires="wps">
          <w:drawing>
            <wp:anchor distT="0" distB="0" distL="114300" distR="114300" simplePos="0" relativeHeight="251658254" behindDoc="0" locked="0" layoutInCell="0" allowOverlap="1" wp14:anchorId="1BEAA366" wp14:editId="72B28872">
              <wp:simplePos x="0" y="0"/>
              <wp:positionH relativeFrom="page">
                <wp:posOffset>0</wp:posOffset>
              </wp:positionH>
              <wp:positionV relativeFrom="page">
                <wp:posOffset>10193655</wp:posOffset>
              </wp:positionV>
              <wp:extent cx="7555865" cy="311785"/>
              <wp:effectExtent l="0" t="0" r="0" b="12065"/>
              <wp:wrapNone/>
              <wp:docPr id="14" name="Text Box 14" descr="{&quot;HashCode&quot;:904758361,&quot;Height&quot;:842.0,&quot;Width&quot;:594.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C9BF6FF" w14:textId="01B99CEF" w:rsidR="00DA594E" w:rsidRPr="00DA594E" w:rsidRDefault="00DA594E" w:rsidP="00DA594E">
                          <w:pPr>
                            <w:spacing w:after="0"/>
                            <w:ind w:left="0"/>
                            <w:jc w:val="center"/>
                            <w:rPr>
                              <w:rFonts w:ascii="Arial Black" w:hAnsi="Arial Black"/>
                              <w:color w:val="000000"/>
                              <w:sz w:val="20"/>
                            </w:rPr>
                          </w:pPr>
                          <w:r w:rsidRPr="00DA594E">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1BEAA366" id="Text Box 14" o:spid="_x0000_s1052" type="#_x0000_t202" alt="{&quot;HashCode&quot;:904758361,&quot;Height&quot;:842.0,&quot;Width&quot;:594.0,&quot;Placement&quot;:&quot;Footer&quot;,&quot;Index&quot;:&quot;FirstPage&quot;,&quot;Section&quot;:1,&quot;Top&quot;:0.0,&quot;Left&quot;:0.0}" style="position:absolute;left:0;text-align:left;margin-left:0;margin-top:802.65pt;width:594.95pt;height:24.55pt;z-index:25166950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sr4PGAIAACwEAAAOAAAAZHJzL2Uyb0RvYy54bWysU8tu2zAQvBfoPxC817KSyHEEy4GbwEUB&#10;IwngFDnTFGkRoLgsSVtyv75Lyo8g7anohVrurvYxM5zd960me+G8AlPRfDSmRBgOtTLbiv54XX6Z&#10;UuIDMzXTYERFD8LT+/nnT7POluIKGtC1cASLGF92tqJNCLbMMs8b0TI/AisMBiW4lgW8um1WO9Zh&#10;9VZnV+PxJOvA1dYBF96j93EI0nmqL6Xg4VlKLwLRFcXZQjpdOjfxzOYzVm4ds43ixzHYP0zRMmWw&#10;6bnUIwuM7Jz6o1SruAMPMow4tBlIqbhIO+A2+fjDNuuGWZF2QXC8PcPk/19Z/rRf2xdHQv8VeiQw&#10;AtJZX3p0xn166dr4xUkJxhHCwxk20QfC0XlbFMV0UlDCMXad57fTIpbJLn9b58M3AS2JRkUd0pLQ&#10;YvuVD0PqKSU2M7BUWidqtCFdRSfXxTj9cI5gcW2wx2XWaIV+0xNV4x7nRTZQH3A/BwP13vKlwiFW&#10;zIcX5pBrXAn1G57xkBqwGRwtShpwv/7mj/lIAUYp6VA7FfU/d8wJSvR3g+Tc5Tc3UWzpgoZ7792c&#10;vGbXPgDKMscXYnkyY27QJ1M6aN9Q3ovYDUPMcOxZ0c3JfAiDkvF5cLFYpCSUlWVhZdaWx9IRzgjt&#10;a//GnD3iH5C5Jzipi5UfaBhyByIWuwBSJY4iwAOaR9xRkonl4/OJmn9/T1mXRz7/DQAA//8DAFBL&#10;AwQUAAYACAAAACEAvkWfjt8AAAALAQAADwAAAGRycy9kb3ducmV2LnhtbEyPzU7DMBCE70i8g7VI&#10;3KhTSKsmxKkQiAsSQhTEeRNvfpp4HcVum7w9zgmOOzOa/SbbT6YXZxpda1nBehWBIC6tbrlW8P31&#10;ercD4Tyyxt4yKZjJwT6/vsow1fbCn3Q++FqEEnYpKmi8H1IpXdmQQbeyA3HwKjsa9OEca6lHvIRy&#10;08v7KNpKgy2HDw0O9NxQ2R1ORkH8kRSVPHbm+D6/zXPbVT8vRaXU7c309AjC0+T/wrDgB3TIA1Nh&#10;T6yd6BWEIT6o22jzAGLx17skAVEs2iaOQeaZ/L8h/wUAAP//AwBQSwECLQAUAAYACAAAACEAtoM4&#10;kv4AAADhAQAAEwAAAAAAAAAAAAAAAAAAAAAAW0NvbnRlbnRfVHlwZXNdLnhtbFBLAQItABQABgAI&#10;AAAAIQA4/SH/1gAAAJQBAAALAAAAAAAAAAAAAAAAAC8BAABfcmVscy8ucmVsc1BLAQItABQABgAI&#10;AAAAIQBusr4PGAIAACwEAAAOAAAAAAAAAAAAAAAAAC4CAABkcnMvZTJvRG9jLnhtbFBLAQItABQA&#10;BgAIAAAAIQC+RZ+O3wAAAAsBAAAPAAAAAAAAAAAAAAAAAHIEAABkcnMvZG93bnJldi54bWxQSwUG&#10;AAAAAAQABADzAAAAfgUAAAAA&#10;" o:allowincell="f" filled="f" stroked="f" strokeweight=".5pt">
              <v:textbox inset=",0,,0">
                <w:txbxContent>
                  <w:p w14:paraId="0C9BF6FF" w14:textId="01B99CEF" w:rsidR="00DA594E" w:rsidRPr="00DA594E" w:rsidRDefault="00DA594E" w:rsidP="00DA594E">
                    <w:pPr>
                      <w:spacing w:after="0"/>
                      <w:ind w:left="0"/>
                      <w:jc w:val="center"/>
                      <w:rPr>
                        <w:rFonts w:ascii="Arial Black" w:hAnsi="Arial Black"/>
                        <w:color w:val="000000"/>
                        <w:sz w:val="20"/>
                      </w:rPr>
                    </w:pPr>
                    <w:r w:rsidRPr="00DA594E">
                      <w:rPr>
                        <w:rFonts w:ascii="Arial Black" w:hAnsi="Arial Black"/>
                        <w:color w:val="000000"/>
                        <w:sz w:val="20"/>
                      </w:rPr>
                      <w:t>OFFICIAL</w:t>
                    </w:r>
                  </w:p>
                </w:txbxContent>
              </v:textbox>
              <w10:wrap anchorx="page" anchory="page"/>
            </v:shape>
          </w:pict>
        </mc:Fallback>
      </mc:AlternateContent>
    </w:r>
    <w:r w:rsidR="00F263CA">
      <w:rPr>
        <w:noProof/>
      </w:rPr>
      <mc:AlternateContent>
        <mc:Choice Requires="wps">
          <w:drawing>
            <wp:anchor distT="0" distB="0" distL="114300" distR="114300" simplePos="0" relativeHeight="251658255" behindDoc="0" locked="0" layoutInCell="0" allowOverlap="1" wp14:anchorId="24E4E716" wp14:editId="1AA23B1F">
              <wp:simplePos x="0" y="0"/>
              <wp:positionH relativeFrom="page">
                <wp:posOffset>0</wp:posOffset>
              </wp:positionH>
              <wp:positionV relativeFrom="page">
                <wp:posOffset>10193655</wp:posOffset>
              </wp:positionV>
              <wp:extent cx="7555865" cy="311785"/>
              <wp:effectExtent l="0" t="0" r="0" b="12065"/>
              <wp:wrapNone/>
              <wp:docPr id="59" name="Text Box 59" descr="{&quot;HashCode&quot;:904758361,&quot;Height&quot;:842.0,&quot;Width&quot;:594.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55865" cy="31178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182A83" w14:textId="5674C772" w:rsidR="00F263CA" w:rsidRPr="00F263CA" w:rsidRDefault="00F263CA" w:rsidP="00F263CA">
                          <w:pPr>
                            <w:spacing w:after="0"/>
                            <w:ind w:left="0"/>
                            <w:jc w:val="center"/>
                            <w:rPr>
                              <w:rFonts w:ascii="Arial Black" w:hAnsi="Arial Black"/>
                              <w:color w:val="000000"/>
                              <w:sz w:val="20"/>
                            </w:rPr>
                          </w:pPr>
                          <w:r w:rsidRPr="00F263CA">
                            <w:rPr>
                              <w:rFonts w:ascii="Arial Black" w:hAnsi="Arial Black"/>
                              <w:color w:val="000000"/>
                              <w:sz w:val="20"/>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rto="http://schemas.microsoft.com/office/word/2006/arto" xmlns:w16du="http://schemas.microsoft.com/office/word/2023/wordml/word16du">
          <w:pict>
            <v:shape w14:anchorId="24E4E716" id="Text Box 59" o:spid="_x0000_s1053" type="#_x0000_t202" alt="{&quot;HashCode&quot;:904758361,&quot;Height&quot;:842.0,&quot;Width&quot;:594.0,&quot;Placement&quot;:&quot;Footer&quot;,&quot;Index&quot;:&quot;FirstPage&quot;,&quot;Section&quot;:1,&quot;Top&quot;:0.0,&quot;Left&quot;:0.0}" style="position:absolute;left:0;text-align:left;margin-left:0;margin-top:802.65pt;width:594.95pt;height:24.55pt;z-index:2516715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E1NGQIAACwEAAAOAAAAZHJzL2Uyb0RvYy54bWysU99v2jAQfp+0/8Hy+wihDaURoWKtmCah&#10;thKd+mwcm0RyfJ5tSNhfv7NDoOr2VPXFOd9d7sf3fZ7fdY0iB2FdDbqg6WhMidAcylrvCvrrZfVt&#10;RonzTJdMgRYFPQpH7xZfv8xbk4sJVKBKYQkW0S5vTUEr702eJI5XomFuBEZoDEqwDfN4tbuktKzF&#10;6o1KJuPxNGnBlsYCF86h96EP0kWsL6Xg/klKJzxRBcXZfDxtPLfhTBZzlu8sM1XNT2OwD0zRsFpj&#10;03OpB+YZ2dv6n1JNzS04kH7EoUlAypqLuANuk47fbbOpmBFxFwTHmTNM7vPK8sfDxjxb4rvv0CGB&#10;AZDWuNyhM+zTSduEL05KMI4QHs+wic4Tjs6bLMtm04wSjrGrNL2ZZaFMcvnbWOd/CGhIMApqkZaI&#10;Fjusne9Th5TQTMOqVipSozRpCzq9ysbxh3MEiyuNPS6zBst3247UJe4xGRbZQnnE/Sz01DvDVzUO&#10;sWbOPzOLXONKqF//hIdUgM3gZFFSgf3zP3/IRwowSkmL2imo+71nVlCifmok5za9vg5iixc07Fvv&#10;dvDqfXMPKMsUX4jh0Qy5Xg2mtNC8oryXoRuGmObYs6Dbwbz3vZLxeXCxXMYklJVhfq03hofSAc4A&#10;7Uv3yqw54e+RuUcY1MXydzT0uT0Ry70HWUeOAsA9mifcUZKR5dPzCZp/e49Zl0e++AsAAP//AwBQ&#10;SwMEFAAGAAgAAAAhAL5Fn47fAAAACwEAAA8AAABkcnMvZG93bnJldi54bWxMj81OwzAQhO9IvIO1&#10;SNyoU0irJsSpEIgLEkIUxHkTb36aeB3Fbpu8Pc4Jjjszmv0m20+mF2caXWtZwXoVgSAurW65VvD9&#10;9Xq3A+E8ssbeMimYycE+v77KMNX2wp90PvhahBJ2KSpovB9SKV3ZkEG3sgNx8Co7GvThHGupR7yE&#10;ctPL+yjaSoMthw8NDvTcUNkdTkZB/JEUlTx25vg+v81z21U/L0Wl1O3N9PQIwtPk/8Kw4Ad0yANT&#10;YU+snegVhCE+qNto8wBi8de7JAFRLNomjkHmmfy/If8FAAD//wMAUEsBAi0AFAAGAAgAAAAhALaD&#10;OJL+AAAA4QEAABMAAAAAAAAAAAAAAAAAAAAAAFtDb250ZW50X1R5cGVzXS54bWxQSwECLQAUAAYA&#10;CAAAACEAOP0h/9YAAACUAQAACwAAAAAAAAAAAAAAAAAvAQAAX3JlbHMvLnJlbHNQSwECLQAUAAYA&#10;CAAAACEAPyRNTRkCAAAsBAAADgAAAAAAAAAAAAAAAAAuAgAAZHJzL2Uyb0RvYy54bWxQSwECLQAU&#10;AAYACAAAACEAvkWfjt8AAAALAQAADwAAAAAAAAAAAAAAAABzBAAAZHJzL2Rvd25yZXYueG1sUEsF&#10;BgAAAAAEAAQA8wAAAH8FAAAAAA==&#10;" o:allowincell="f" filled="f" stroked="f" strokeweight=".5pt">
              <v:textbox inset=",0,,0">
                <w:txbxContent>
                  <w:p w14:paraId="29182A83" w14:textId="5674C772" w:rsidR="00F263CA" w:rsidRPr="00F263CA" w:rsidRDefault="00F263CA" w:rsidP="00F263CA">
                    <w:pPr>
                      <w:spacing w:after="0"/>
                      <w:ind w:left="0"/>
                      <w:jc w:val="center"/>
                      <w:rPr>
                        <w:rFonts w:ascii="Arial Black" w:hAnsi="Arial Black"/>
                        <w:color w:val="000000"/>
                        <w:sz w:val="20"/>
                      </w:rPr>
                    </w:pPr>
                    <w:r w:rsidRPr="00F263CA">
                      <w:rPr>
                        <w:rFonts w:ascii="Arial Black" w:hAnsi="Arial Black"/>
                        <w:color w:val="000000"/>
                        <w:sz w:val="20"/>
                      </w:rPr>
                      <w:t>OFFICIAL</w:t>
                    </w:r>
                  </w:p>
                </w:txbxContent>
              </v:textbox>
              <w10:wrap anchorx="page" anchory="page"/>
            </v:shape>
          </w:pict>
        </mc:Fallback>
      </mc:AlternateContent>
    </w:r>
    <w:r w:rsidR="00794E21">
      <w:rPr>
        <w:noProof/>
      </w:rPr>
      <w:drawing>
        <wp:anchor distT="0" distB="0" distL="114300" distR="114300" simplePos="0" relativeHeight="251658244" behindDoc="1" locked="1" layoutInCell="1" allowOverlap="1" wp14:anchorId="0800C1F4" wp14:editId="05954576">
          <wp:simplePos x="0" y="0"/>
          <wp:positionH relativeFrom="page">
            <wp:posOffset>175895</wp:posOffset>
          </wp:positionH>
          <wp:positionV relativeFrom="page">
            <wp:posOffset>10020935</wp:posOffset>
          </wp:positionV>
          <wp:extent cx="7559675" cy="792480"/>
          <wp:effectExtent l="0" t="0" r="3175" b="7620"/>
          <wp:wrapNone/>
          <wp:docPr id="2" name="Picture 2" descr="Victoria State Government Families, Fairness and Hous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Victoria State Government Families, Fairness and Housing"/>
                  <pic:cNvPicPr/>
                </pic:nvPicPr>
                <pic:blipFill>
                  <a:blip r:embed="rId1"/>
                  <a:stretch>
                    <a:fillRect/>
                  </a:stretch>
                </pic:blipFill>
                <pic:spPr>
                  <a:xfrm>
                    <a:off x="0" y="0"/>
                    <a:ext cx="7559675" cy="79248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D8C360C" w14:textId="77777777" w:rsidR="00E55B8C" w:rsidRDefault="00E55B8C">
      <w:pPr>
        <w:spacing w:after="0" w:line="240" w:lineRule="auto"/>
      </w:pPr>
      <w:r>
        <w:separator/>
      </w:r>
    </w:p>
    <w:p w14:paraId="17023823" w14:textId="77777777" w:rsidR="00E55B8C" w:rsidRDefault="00E55B8C"/>
  </w:footnote>
  <w:footnote w:type="continuationSeparator" w:id="0">
    <w:p w14:paraId="19BA2786" w14:textId="77777777" w:rsidR="00E55B8C" w:rsidRDefault="00E55B8C">
      <w:pPr>
        <w:spacing w:after="0" w:line="240" w:lineRule="auto"/>
      </w:pPr>
      <w:r>
        <w:continuationSeparator/>
      </w:r>
    </w:p>
    <w:p w14:paraId="158AF7F4" w14:textId="77777777" w:rsidR="00E55B8C" w:rsidRDefault="00E55B8C"/>
  </w:footnote>
  <w:footnote w:type="continuationNotice" w:id="1">
    <w:p w14:paraId="19E47849" w14:textId="77777777" w:rsidR="00E55B8C" w:rsidRDefault="00E55B8C">
      <w:pPr>
        <w:spacing w:after="0" w:line="240" w:lineRule="auto"/>
      </w:pPr>
    </w:p>
    <w:p w14:paraId="6CE7485B" w14:textId="77777777" w:rsidR="00E55B8C" w:rsidRDefault="00E55B8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E67122" w14:textId="77777777" w:rsidR="00AE0F30" w:rsidRDefault="00AE0F30" w:rsidP="00B300D3">
    <w:pPr>
      <w:tabs>
        <w:tab w:val="right" w:pos="10372"/>
      </w:tabs>
      <w:spacing w:after="0" w:line="259" w:lineRule="auto"/>
      <w:ind w:left="0" w:right="-947" w:firstLine="9360"/>
    </w:pPr>
    <w:r>
      <w:rPr>
        <w:noProof/>
        <w:color w:val="000000"/>
        <w:shd w:val="clear" w:color="auto" w:fill="E6E6E6"/>
      </w:rPr>
      <mc:AlternateContent>
        <mc:Choice Requires="wpg">
          <w:drawing>
            <wp:anchor distT="0" distB="0" distL="114300" distR="114300" simplePos="0" relativeHeight="251658245" behindDoc="0" locked="0" layoutInCell="1" allowOverlap="1" wp14:anchorId="161BCA1A" wp14:editId="0C17E386">
              <wp:simplePos x="0" y="0"/>
              <wp:positionH relativeFrom="page">
                <wp:posOffset>481141</wp:posOffset>
              </wp:positionH>
              <wp:positionV relativeFrom="page">
                <wp:posOffset>831991</wp:posOffset>
              </wp:positionV>
              <wp:extent cx="6595282" cy="47585"/>
              <wp:effectExtent l="0" t="0" r="0" b="0"/>
              <wp:wrapSquare wrapText="bothSides"/>
              <wp:docPr id="4" name="Group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595282" cy="47585"/>
                        <a:chOff x="0" y="0"/>
                        <a:chExt cx="6595282" cy="47585"/>
                      </a:xfrm>
                      <a:solidFill>
                        <a:srgbClr val="00BAD2"/>
                      </a:solidFill>
                    </wpg:grpSpPr>
                    <wps:wsp>
                      <wps:cNvPr id="5" name="Shape 4068"/>
                      <wps:cNvSpPr/>
                      <wps:spPr>
                        <a:xfrm>
                          <a:off x="0" y="0"/>
                          <a:ext cx="6595282" cy="47585"/>
                        </a:xfrm>
                        <a:custGeom>
                          <a:avLst/>
                          <a:gdLst/>
                          <a:ahLst/>
                          <a:cxnLst/>
                          <a:rect l="0" t="0" r="0" b="0"/>
                          <a:pathLst>
                            <a:path w="6595282" h="47585">
                              <a:moveTo>
                                <a:pt x="0" y="0"/>
                              </a:moveTo>
                              <a:lnTo>
                                <a:pt x="6595282" y="0"/>
                              </a:lnTo>
                              <a:lnTo>
                                <a:pt x="6595282" y="47585"/>
                              </a:lnTo>
                              <a:lnTo>
                                <a:pt x="0" y="47585"/>
                              </a:lnTo>
                              <a:lnTo>
                                <a:pt x="0" y="0"/>
                              </a:lnTo>
                            </a:path>
                          </a:pathLst>
                        </a:custGeom>
                        <a:grpFill/>
                        <a:ln w="0" cap="flat">
                          <a:miter lim="127000"/>
                        </a:ln>
                      </wps:spPr>
                      <wps:style>
                        <a:lnRef idx="0">
                          <a:srgbClr val="000000">
                            <a:alpha val="0"/>
                          </a:srgbClr>
                        </a:lnRef>
                        <a:fillRef idx="1">
                          <a:srgbClr val="AACF5A"/>
                        </a:fillRef>
                        <a:effectRef idx="0">
                          <a:scrgbClr r="0" g="0" b="0"/>
                        </a:effectRef>
                        <a:fontRef idx="none"/>
                      </wps:style>
                      <wps:bodyPr/>
                    </wps:wsp>
                  </wpg:wgp>
                </a:graphicData>
              </a:graphic>
            </wp:anchor>
          </w:drawing>
        </mc:Choice>
        <mc:Fallback>
          <w:pict>
            <v:group w14:anchorId="26E00200" id="Group 4" o:spid="_x0000_s1026" alt="&quot;&quot;" style="position:absolute;margin-left:37.9pt;margin-top:65.5pt;width:519.3pt;height:3.75pt;z-index:251658245;mso-position-horizontal-relative:page;mso-position-vertical-relative:page" coordsize="65952,475"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Y2DehigIAAHAGAAAOAAAAZHJzL2Uyb0RvYy54bWykVdtu2zAMfR+wfxD8vtgx6jQz6hRZs+Rl&#13;&#10;2Iq1+wBFli+ALAmSEid/P4q+xE2xDmhfbFoiD8nDi+/uT40gR25srWQWzGdRQLhkKq9lmQV/nrdf&#13;&#10;lgGxjsqcCiV5Fpy5De5Xnz/dtTrlsaqUyLkhACJt2uosqJzTaRhaVvGG2pnSXMJloUxDHXyaMswN&#13;&#10;bQG9EWEcRYuwVSbXRjFuLZxuustghfhFwZn7VRSWOyKyAGJz+DT43PtnuLqjaWmormrWh0HfEUVD&#13;&#10;awlOR6gNdZQcTP0KqqmZUVYVbsZUE6qiqBnHHCCbeXSVzc6og8ZcyrQt9UgTUHvF07th2c/jzugn&#13;&#10;/WiAiVaXwAV++VxOhWn8G6IkJ6TsPFLGT44wOFwkX5N4GQeEwd3NbbJMOkpZBby/smLV9zftwotT&#13;&#10;q0Sdb2shfATWlPsHYciR+jJG39ab2LsB9Yla+CL8VkND2Qtn9mOcPVVUcyyFTYGzR0PqPAuSgEja&#13;&#10;QFvjNbmJFksfl/cNSiOrNrVA8MconVDDDtbtuMLa0OMP67omzgeJVoPETnIQDYzCm0OgqfN2Pkov&#13;&#10;knZS3Gqorb9t1JE/K9RzVxWGIC+3Qk61xkYZegh0B43hrRFvqjl21D+1YainnfcfPRz4UQcEnyo2&#13;&#10;0pg+HE4JhnnwXYgUC+lZAY+MwqoqBHU4803tYIeJuoEFGN9G0cUJIPte6KqPkjsL7qkT8jcvoIdw&#13;&#10;rvzBVYsDSoTgVOiK9o0/9Hw3DRg24nj7AoIcIedo+gJyvX7YJuseoVf2dhyX5GjZObWsH7huU8K+&#13;&#10;gaSHfQkEjUboWUk32kvY8uhkkq0X9yo/445BQmAwkRpca5hHv4L93px+o9blR7H6CwAA//8DAFBL&#13;&#10;AwQUAAYACAAAACEACiZ9qeUAAAAQAQAADwAAAGRycy9kb3ducmV2LnhtbEyPT2vDMAzF74N9B6PB&#13;&#10;bqvjtdlKGqeU7s+pDNYOxm5qoiahsR1iN0m//ZTTdhHoSXr6vXQ9mkb01PnaWQ1qFoEgm7uitqWG&#13;&#10;r8PbwxKED2gLbJwlDVfysM5ub1JMCjfYT+r3oRRsYn2CGqoQ2kRKn1dk0M9cS5ZnJ9cZDNx2pSw6&#13;&#10;HNjcNPIxip6kwdryhwpb2laUn/cXo+F9wGEzV6/97nzaXn8O8cf3TpHW93fjy4rLZgUi0Bj+LmDK&#13;&#10;wPyQMdjRXWzhRaPhOWb8wPpccbBpQanFAsRxkpYxyCyV/4NkvwAAAP//AwBQSwECLQAUAAYACAAA&#13;&#10;ACEAtoM4kv4AAADhAQAAEwAAAAAAAAAAAAAAAAAAAAAAW0NvbnRlbnRfVHlwZXNdLnhtbFBLAQIt&#13;&#10;ABQABgAIAAAAIQA4/SH/1gAAAJQBAAALAAAAAAAAAAAAAAAAAC8BAABfcmVscy8ucmVsc1BLAQIt&#13;&#10;ABQABgAIAAAAIQDY2DehigIAAHAGAAAOAAAAAAAAAAAAAAAAAC4CAABkcnMvZTJvRG9jLnhtbFBL&#13;&#10;AQItABQABgAIAAAAIQAKJn2p5QAAABABAAAPAAAAAAAAAAAAAAAAAOQEAABkcnMvZG93bnJldi54&#13;&#10;bWxQSwUGAAAAAAQABADzAAAA9gUAAAAA&#13;&#10;">
              <v:shape id="Shape 4068" o:spid="_x0000_s1027" style="position:absolute;width:65952;height:475;visibility:visible;mso-wrap-style:square;v-text-anchor:top" coordsize="6595282,4758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52g+2xQAAAN8AAAAPAAAAZHJzL2Rvd25yZXYueG1sRI9Bi8Iw&#13;&#10;FITvgv8hPMGbpq64SDWKKIqHXnQXvD6bZ1tsXkqSbeu/NwsLexkYhvmGWW97U4uWnK8sK5hNExDE&#13;&#10;udUVFwq+v46TJQgfkDXWlknBizxsN8PBGlNtO75Qew2FiBD2KSooQ2hSKX1ekkE/tQ1xzB7WGQzR&#13;&#10;ukJqh12Em1p+JMmnNFhxXCixoX1J+fP6YxS0l9N96V03fzxvrdtnhb9nJlNqPOoPqyi7FYhAffhv&#13;&#10;/CHOWsECfv/ELyA3bwAAAP//AwBQSwECLQAUAAYACAAAACEA2+H2y+4AAACFAQAAEwAAAAAAAAAA&#13;&#10;AAAAAAAAAAAAW0NvbnRlbnRfVHlwZXNdLnhtbFBLAQItABQABgAIAAAAIQBa9CxbvwAAABUBAAAL&#13;&#10;AAAAAAAAAAAAAAAAAB8BAABfcmVscy8ucmVsc1BLAQItABQABgAIAAAAIQD52g+2xQAAAN8AAAAP&#13;&#10;AAAAAAAAAAAAAAAAAAcCAABkcnMvZG93bnJldi54bWxQSwUGAAAAAAMAAwC3AAAA+QIAAAAA&#13;&#10;" path="m,l6595282,r,47585l,47585,,e" filled="f" stroked="f" strokeweight="0">
                <v:stroke miterlimit="83231f" joinstyle="miter"/>
                <v:path arrowok="t" textboxrect="0,0,6595282,47585"/>
              </v:shape>
              <w10:wrap type="square" anchorx="page" anchory="page"/>
            </v:group>
          </w:pict>
        </mc:Fallback>
      </mc:AlternateContent>
    </w:r>
    <w:r>
      <w:t xml:space="preserve">     PAGE </w:t>
    </w:r>
    <w:r>
      <w:rPr>
        <w:color w:val="2B579A"/>
        <w:shd w:val="clear" w:color="auto" w:fill="E6E6E6"/>
      </w:rPr>
      <w:fldChar w:fldCharType="begin"/>
    </w:r>
    <w:r>
      <w:instrText xml:space="preserve"> PAGE   \* MERGEFORMAT </w:instrText>
    </w:r>
    <w:r>
      <w:rPr>
        <w:color w:val="2B579A"/>
        <w:shd w:val="clear" w:color="auto" w:fill="E6E6E6"/>
      </w:rPr>
      <w:fldChar w:fldCharType="separate"/>
    </w:r>
    <w:r>
      <w:t>3</w:t>
    </w:r>
    <w:r>
      <w:rPr>
        <w:color w:val="2B579A"/>
        <w:shd w:val="clear" w:color="auto" w:fill="E6E6E6"/>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143334" w14:textId="1669B68E" w:rsidR="00AE0F30" w:rsidRDefault="00AE0F30">
    <w:pPr>
      <w:tabs>
        <w:tab w:val="right" w:pos="10372"/>
      </w:tabs>
      <w:spacing w:after="0" w:line="259" w:lineRule="auto"/>
      <w:ind w:left="0" w:right="-947" w:firstLine="0"/>
    </w:pPr>
    <w:r>
      <w:rPr>
        <w:noProof/>
        <w:color w:val="000000"/>
        <w:shd w:val="clear" w:color="auto" w:fill="E6E6E6"/>
      </w:rPr>
      <mc:AlternateContent>
        <mc:Choice Requires="wpg">
          <w:drawing>
            <wp:anchor distT="0" distB="0" distL="114300" distR="114300" simplePos="0" relativeHeight="251658250" behindDoc="0" locked="0" layoutInCell="1" allowOverlap="1" wp14:anchorId="7F7B41B8" wp14:editId="51123E11">
              <wp:simplePos x="0" y="0"/>
              <wp:positionH relativeFrom="page">
                <wp:posOffset>481141</wp:posOffset>
              </wp:positionH>
              <wp:positionV relativeFrom="page">
                <wp:posOffset>831991</wp:posOffset>
              </wp:positionV>
              <wp:extent cx="6595282" cy="47585"/>
              <wp:effectExtent l="0" t="0" r="0" b="0"/>
              <wp:wrapSquare wrapText="bothSides"/>
              <wp:docPr id="13" name="Group 1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595282" cy="47585"/>
                        <a:chOff x="0" y="0"/>
                        <a:chExt cx="6595282" cy="47585"/>
                      </a:xfrm>
                      <a:solidFill>
                        <a:srgbClr val="0072CE"/>
                      </a:solidFill>
                    </wpg:grpSpPr>
                    <wps:wsp>
                      <wps:cNvPr id="15" name="Shape 4066"/>
                      <wps:cNvSpPr/>
                      <wps:spPr>
                        <a:xfrm>
                          <a:off x="0" y="0"/>
                          <a:ext cx="6595282" cy="47585"/>
                        </a:xfrm>
                        <a:custGeom>
                          <a:avLst/>
                          <a:gdLst/>
                          <a:ahLst/>
                          <a:cxnLst/>
                          <a:rect l="0" t="0" r="0" b="0"/>
                          <a:pathLst>
                            <a:path w="6595282" h="47585">
                              <a:moveTo>
                                <a:pt x="0" y="0"/>
                              </a:moveTo>
                              <a:lnTo>
                                <a:pt x="6595282" y="0"/>
                              </a:lnTo>
                              <a:lnTo>
                                <a:pt x="6595282" y="47585"/>
                              </a:lnTo>
                              <a:lnTo>
                                <a:pt x="0" y="47585"/>
                              </a:lnTo>
                              <a:lnTo>
                                <a:pt x="0" y="0"/>
                              </a:lnTo>
                            </a:path>
                          </a:pathLst>
                        </a:custGeom>
                        <a:grpFill/>
                        <a:ln w="0" cap="flat">
                          <a:miter lim="127000"/>
                        </a:ln>
                      </wps:spPr>
                      <wps:style>
                        <a:lnRef idx="0">
                          <a:srgbClr val="000000">
                            <a:alpha val="0"/>
                          </a:srgbClr>
                        </a:lnRef>
                        <a:fillRef idx="1">
                          <a:srgbClr val="AACF5A"/>
                        </a:fillRef>
                        <a:effectRef idx="0">
                          <a:scrgbClr r="0" g="0" b="0"/>
                        </a:effectRef>
                        <a:fontRef idx="none"/>
                      </wps:style>
                      <wps:bodyPr/>
                    </wps:wsp>
                  </wpg:wgp>
                </a:graphicData>
              </a:graphic>
              <wp14:sizeRelV relativeFrom="margin">
                <wp14:pctHeight>0</wp14:pctHeight>
              </wp14:sizeRelV>
            </wp:anchor>
          </w:drawing>
        </mc:Choice>
        <mc:Fallback>
          <w:pict>
            <v:group w14:anchorId="5D1AAA7F" id="Group 13" o:spid="_x0000_s1026" alt="&quot;&quot;" style="position:absolute;margin-left:37.9pt;margin-top:65.5pt;width:519.3pt;height:3.75pt;z-index:251658250;mso-position-horizontal-relative:page;mso-position-vertical-relative:page;mso-height-relative:margin" coordsize="65952,475"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TjudiQIAAHEGAAAOAAAAZHJzL2Uyb0RvYy54bWykVclu2zAQvRfoPxC615KFyHYF24HhxL4U&#13;&#10;bdCkH0BT1AJQJEHSlv33HY4WKw6aAslFGpGzvnkzWt6fa0FO3NhKyVUwnUQB4ZKprJLFKvjzsvu2&#13;&#10;CIh1VGZUKMlXwYXb4H799cuy0SmPValExg0BJ9KmjV4FpXM6DUPLSl5TO1GaS7jMlampg09ThJmh&#13;&#10;DXivRRhH0SxslMm0UYxbC6cP7WWwRv95zpn7leeWOyJWAeTm8GnwefDPcL2kaWGoLivWpUE/kEVN&#13;&#10;KwlBB1cP1FFyNNUbV3XFjLIqdxOm6lDlecU41gDVTKObavZGHTXWUqRNoQeYANobnD7slv087Y1+&#13;&#10;1k8GkGh0AVjgl6/lnJvavyFLckbILgNk/OwIg8NZ8j2JF3FAGNzdzZNF0kLKSsD9jRUrH9+1C69B&#13;&#10;rRJVtquE8BlYUxy2wpAT9W2M5vH20YcB9ZFa+Cr9RgOh7BUz+znMnkuqObbCpoDZkyFVBnxPAiJp&#13;&#10;DbzGe3IXzWY+MR8ctAZYbWoB4c9hOsKGHa3bc4XNoacf1rUsznqJlr3EzrIXDczCu1OgqfN2Pksv&#13;&#10;kmbU3bJvrr+t1Ym/KNRzNy2GJK+3Qo61Bqb0JALdXqN/a/Q31hwo9U9tmOox9f6jhxM/6IDgS0Um&#13;&#10;DeXD4RhgGAhPQ4RYSI8KRGQUdlUuqMOhrysHS0xUNTAinkfRNQh49lxou4+SuwjuoRPyN8+BRDhY&#13;&#10;/uCG4+AlQudU6JJ2zO9J344Dpo1+vH0OSQ4up2j6yuVms90lm85Dp+ztOG7JwbINalk3ce2qhIUD&#13;&#10;RfcLEwAajDCykm6wl7DmMcioWi8eVHbBJYOAwGQiNLjXsI5uB/vFOf5GreufYv0XAAD//wMAUEsD&#13;&#10;BBQABgAIAAAAIQAKJn2p5QAAABABAAAPAAAAZHJzL2Rvd25yZXYueG1sTI9Pa8MwDMXvg30Ho8Fu&#13;&#10;q+O12Uoap5Tuz6kM1g7GbmqiJqGxHWI3Sb/9lNN2EehJevq9dD2aRvTU+dpZDWoWgSCbu6K2pYav&#13;&#10;w9vDEoQPaAtsnCUNV/Kwzm5vUkwKN9hP6vehFGxifYIaqhDaREqfV2TQz1xLlmcn1xkM3HalLDoc&#13;&#10;2Nw08jGKnqTB2vKHClvaVpSf9xej4X3AYTNXr/3ufNpefw7xx/dOkdb3d+PListmBSLQGP4uYMrA&#13;&#10;/JAx2NFdbOFFo+E5ZvzA+lxxsGlBqcUCxHGSljHILJX/g2S/AAAA//8DAFBLAQItABQABgAIAAAA&#13;&#10;IQC2gziS/gAAAOEBAAATAAAAAAAAAAAAAAAAAAAAAABbQ29udGVudF9UeXBlc10ueG1sUEsBAi0A&#13;&#10;FAAGAAgAAAAhADj9If/WAAAAlAEAAAsAAAAAAAAAAAAAAAAALwEAAF9yZWxzLy5yZWxzUEsBAi0A&#13;&#10;FAAGAAgAAAAhAKZOO52JAgAAcQYAAA4AAAAAAAAAAAAAAAAALgIAAGRycy9lMm9Eb2MueG1sUEsB&#13;&#10;Ai0AFAAGAAgAAAAhAAomfanlAAAAEAEAAA8AAAAAAAAAAAAAAAAA4wQAAGRycy9kb3ducmV2Lnht&#13;&#10;bFBLBQYAAAAABAAEAPMAAAD1BQAAAAA=&#13;&#10;">
              <v:shape id="Shape 4066" o:spid="_x0000_s1027" style="position:absolute;width:65952;height:475;visibility:visible;mso-wrap-style:square;v-text-anchor:top" coordsize="6595282,47585"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XwPYexQAAAOAAAAAPAAAAZHJzL2Rvd25yZXYueG1sRI/BisIw&#13;&#10;EIbvgu8QRvCmqSsuUo0iiuKhF90Fr2MztsVmUpJsW9/eLCzsZZjh5/+Gb73tTS1acr6yrGA2TUAQ&#13;&#10;51ZXXCj4/jpOliB8QNZYWyYFL/Kw3QwHa0y17fhC7TUUIkLYp6igDKFJpfR5SQb91DbEMXtYZzDE&#13;&#10;0xVSO+wi3NTyI0k+pcGK44cSG9qXlD+vP0ZBezndl95188fz1rp9Vvh7ZjKlxqP+sIpjtwIRqA//&#13;&#10;jT/EWUeHBfwKxQXk5g0AAP//AwBQSwECLQAUAAYACAAAACEA2+H2y+4AAACFAQAAEwAAAAAAAAAA&#13;&#10;AAAAAAAAAAAAW0NvbnRlbnRfVHlwZXNdLnhtbFBLAQItABQABgAIAAAAIQBa9CxbvwAAABUBAAAL&#13;&#10;AAAAAAAAAAAAAAAAAB8BAABfcmVscy8ucmVsc1BLAQItABQABgAIAAAAIQBXwPYexQAAAOAAAAAP&#13;&#10;AAAAAAAAAAAAAAAAAAcCAABkcnMvZG93bnJldi54bWxQSwUGAAAAAAMAAwC3AAAA+QIAAAAA&#13;&#10;" path="m,l6595282,r,47585l,47585,,e" filled="f" stroked="f" strokeweight="0">
                <v:stroke miterlimit="83231f" joinstyle="miter"/>
                <v:path arrowok="t" textboxrect="0,0,6595282,47585"/>
              </v:shape>
              <w10:wrap type="square" anchorx="page" anchory="page"/>
            </v:group>
          </w:pict>
        </mc:Fallback>
      </mc:AlternateContent>
    </w:r>
    <w:r>
      <w:tab/>
      <w:t xml:space="preserve">PAGE </w:t>
    </w:r>
    <w:r>
      <w:rPr>
        <w:color w:val="2B579A"/>
        <w:shd w:val="clear" w:color="auto" w:fill="E6E6E6"/>
      </w:rPr>
      <w:fldChar w:fldCharType="begin"/>
    </w:r>
    <w:r>
      <w:instrText xml:space="preserve"> PAGE   \* MERGEFORMAT </w:instrText>
    </w:r>
    <w:r>
      <w:rPr>
        <w:color w:val="2B579A"/>
        <w:shd w:val="clear" w:color="auto" w:fill="E6E6E6"/>
      </w:rPr>
      <w:fldChar w:fldCharType="separate"/>
    </w:r>
    <w:r>
      <w:t>3</w:t>
    </w:r>
    <w:r>
      <w:rPr>
        <w:color w:val="2B579A"/>
        <w:shd w:val="clear" w:color="auto" w:fill="E6E6E6"/>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45ADB6" w14:textId="55AF9FFE" w:rsidR="00AE0F30" w:rsidRDefault="00AE0F30">
    <w:pPr>
      <w:tabs>
        <w:tab w:val="right" w:pos="10372"/>
      </w:tabs>
      <w:spacing w:after="0" w:line="259" w:lineRule="auto"/>
      <w:ind w:left="0" w:right="-947" w:firstLine="0"/>
    </w:pP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7960C8"/>
    <w:multiLevelType w:val="hybridMultilevel"/>
    <w:tmpl w:val="9DF8B01C"/>
    <w:lvl w:ilvl="0" w:tplc="E6341B4E">
      <w:start w:val="1"/>
      <w:numFmt w:val="bullet"/>
      <w:lvlText w:val=""/>
      <w:lvlJc w:val="left"/>
      <w:pPr>
        <w:ind w:left="731" w:hanging="360"/>
      </w:pPr>
      <w:rPr>
        <w:rFonts w:ascii="Symbol" w:hAnsi="Symbol" w:hint="default"/>
        <w:color w:val="0072CE"/>
        <w:sz w:val="40"/>
      </w:rPr>
    </w:lvl>
    <w:lvl w:ilvl="1" w:tplc="FFFFFFFF">
      <w:start w:val="1"/>
      <w:numFmt w:val="bullet"/>
      <w:lvlText w:val=""/>
      <w:lvlJc w:val="left"/>
      <w:pPr>
        <w:ind w:left="360" w:hanging="360"/>
      </w:pPr>
      <w:rPr>
        <w:rFonts w:ascii="Symbol" w:hAnsi="Symbol" w:hint="default"/>
        <w:color w:val="00BAD2"/>
      </w:rPr>
    </w:lvl>
    <w:lvl w:ilvl="2" w:tplc="FFFFFFFF">
      <w:start w:val="1"/>
      <w:numFmt w:val="bullet"/>
      <w:lvlText w:val=""/>
      <w:lvlJc w:val="left"/>
      <w:pPr>
        <w:ind w:left="360" w:hanging="360"/>
      </w:pPr>
      <w:rPr>
        <w:rFonts w:ascii="Symbol" w:hAnsi="Symbol" w:hint="default"/>
        <w:color w:val="00BAD2"/>
      </w:rPr>
    </w:lvl>
    <w:lvl w:ilvl="3" w:tplc="FFFFFFFF">
      <w:start w:val="1"/>
      <w:numFmt w:val="bullet"/>
      <w:lvlText w:val="o"/>
      <w:lvlJc w:val="left"/>
      <w:pPr>
        <w:ind w:left="1451" w:hanging="360"/>
      </w:pPr>
      <w:rPr>
        <w:rFonts w:ascii="Courier New" w:hAnsi="Courier New" w:hint="default"/>
        <w:color w:val="00BAD2"/>
      </w:rPr>
    </w:lvl>
    <w:lvl w:ilvl="4" w:tplc="FFFFFFFF">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1" w15:restartNumberingAfterBreak="0">
    <w:nsid w:val="025D5046"/>
    <w:multiLevelType w:val="hybridMultilevel"/>
    <w:tmpl w:val="C91CBAF0"/>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2" w15:restartNumberingAfterBreak="0">
    <w:nsid w:val="06B20DBF"/>
    <w:multiLevelType w:val="hybridMultilevel"/>
    <w:tmpl w:val="3B7ED470"/>
    <w:lvl w:ilvl="0" w:tplc="E6341B4E">
      <w:start w:val="1"/>
      <w:numFmt w:val="bullet"/>
      <w:lvlText w:val=""/>
      <w:lvlJc w:val="left"/>
      <w:pPr>
        <w:ind w:left="728" w:hanging="360"/>
      </w:pPr>
      <w:rPr>
        <w:rFonts w:ascii="Symbol" w:hAnsi="Symbol" w:hint="default"/>
        <w:color w:val="0072CE"/>
        <w:sz w:val="40"/>
      </w:rPr>
    </w:lvl>
    <w:lvl w:ilvl="1" w:tplc="0C090003" w:tentative="1">
      <w:start w:val="1"/>
      <w:numFmt w:val="bullet"/>
      <w:lvlText w:val="o"/>
      <w:lvlJc w:val="left"/>
      <w:pPr>
        <w:ind w:left="1066" w:hanging="360"/>
      </w:pPr>
      <w:rPr>
        <w:rFonts w:ascii="Courier New" w:hAnsi="Courier New" w:cs="Courier New" w:hint="default"/>
      </w:rPr>
    </w:lvl>
    <w:lvl w:ilvl="2" w:tplc="0C090005" w:tentative="1">
      <w:start w:val="1"/>
      <w:numFmt w:val="bullet"/>
      <w:lvlText w:val=""/>
      <w:lvlJc w:val="left"/>
      <w:pPr>
        <w:ind w:left="1786" w:hanging="360"/>
      </w:pPr>
      <w:rPr>
        <w:rFonts w:ascii="Wingdings" w:hAnsi="Wingdings" w:hint="default"/>
      </w:rPr>
    </w:lvl>
    <w:lvl w:ilvl="3" w:tplc="0C090001" w:tentative="1">
      <w:start w:val="1"/>
      <w:numFmt w:val="bullet"/>
      <w:lvlText w:val=""/>
      <w:lvlJc w:val="left"/>
      <w:pPr>
        <w:ind w:left="2506" w:hanging="360"/>
      </w:pPr>
      <w:rPr>
        <w:rFonts w:ascii="Symbol" w:hAnsi="Symbol" w:hint="default"/>
      </w:rPr>
    </w:lvl>
    <w:lvl w:ilvl="4" w:tplc="0C090003" w:tentative="1">
      <w:start w:val="1"/>
      <w:numFmt w:val="bullet"/>
      <w:lvlText w:val="o"/>
      <w:lvlJc w:val="left"/>
      <w:pPr>
        <w:ind w:left="3226" w:hanging="360"/>
      </w:pPr>
      <w:rPr>
        <w:rFonts w:ascii="Courier New" w:hAnsi="Courier New" w:cs="Courier New" w:hint="default"/>
      </w:rPr>
    </w:lvl>
    <w:lvl w:ilvl="5" w:tplc="0C090005" w:tentative="1">
      <w:start w:val="1"/>
      <w:numFmt w:val="bullet"/>
      <w:lvlText w:val=""/>
      <w:lvlJc w:val="left"/>
      <w:pPr>
        <w:ind w:left="3946" w:hanging="360"/>
      </w:pPr>
      <w:rPr>
        <w:rFonts w:ascii="Wingdings" w:hAnsi="Wingdings" w:hint="default"/>
      </w:rPr>
    </w:lvl>
    <w:lvl w:ilvl="6" w:tplc="0C090001" w:tentative="1">
      <w:start w:val="1"/>
      <w:numFmt w:val="bullet"/>
      <w:lvlText w:val=""/>
      <w:lvlJc w:val="left"/>
      <w:pPr>
        <w:ind w:left="4666" w:hanging="360"/>
      </w:pPr>
      <w:rPr>
        <w:rFonts w:ascii="Symbol" w:hAnsi="Symbol" w:hint="default"/>
      </w:rPr>
    </w:lvl>
    <w:lvl w:ilvl="7" w:tplc="0C090003" w:tentative="1">
      <w:start w:val="1"/>
      <w:numFmt w:val="bullet"/>
      <w:lvlText w:val="o"/>
      <w:lvlJc w:val="left"/>
      <w:pPr>
        <w:ind w:left="5386" w:hanging="360"/>
      </w:pPr>
      <w:rPr>
        <w:rFonts w:ascii="Courier New" w:hAnsi="Courier New" w:cs="Courier New" w:hint="default"/>
      </w:rPr>
    </w:lvl>
    <w:lvl w:ilvl="8" w:tplc="0C090005" w:tentative="1">
      <w:start w:val="1"/>
      <w:numFmt w:val="bullet"/>
      <w:lvlText w:val=""/>
      <w:lvlJc w:val="left"/>
      <w:pPr>
        <w:ind w:left="6106" w:hanging="360"/>
      </w:pPr>
      <w:rPr>
        <w:rFonts w:ascii="Wingdings" w:hAnsi="Wingdings" w:hint="default"/>
      </w:rPr>
    </w:lvl>
  </w:abstractNum>
  <w:abstractNum w:abstractNumId="3" w15:restartNumberingAfterBreak="0">
    <w:nsid w:val="092D34B1"/>
    <w:multiLevelType w:val="hybridMultilevel"/>
    <w:tmpl w:val="671AEDBA"/>
    <w:lvl w:ilvl="0" w:tplc="46EC3902">
      <w:start w:val="1"/>
      <w:numFmt w:val="bullet"/>
      <w:lvlText w:val=""/>
      <w:lvlJc w:val="left"/>
      <w:pPr>
        <w:ind w:left="742" w:hanging="360"/>
      </w:pPr>
      <w:rPr>
        <w:rFonts w:ascii="Symbol" w:hAnsi="Symbol" w:hint="default"/>
        <w:color w:val="0072CE"/>
      </w:rPr>
    </w:lvl>
    <w:lvl w:ilvl="1" w:tplc="FFFFFFFF">
      <w:start w:val="1"/>
      <w:numFmt w:val="bullet"/>
      <w:lvlText w:val=""/>
      <w:lvlJc w:val="left"/>
      <w:pPr>
        <w:ind w:left="1462" w:hanging="360"/>
      </w:pPr>
      <w:rPr>
        <w:rFonts w:ascii="Symbol" w:hAnsi="Symbol" w:hint="default"/>
        <w:color w:val="00BAD2"/>
      </w:rPr>
    </w:lvl>
    <w:lvl w:ilvl="2" w:tplc="FFFFFFFF" w:tentative="1">
      <w:start w:val="1"/>
      <w:numFmt w:val="bullet"/>
      <w:lvlText w:val=""/>
      <w:lvlJc w:val="left"/>
      <w:pPr>
        <w:ind w:left="2182" w:hanging="360"/>
      </w:pPr>
      <w:rPr>
        <w:rFonts w:ascii="Wingdings" w:hAnsi="Wingdings" w:hint="default"/>
      </w:rPr>
    </w:lvl>
    <w:lvl w:ilvl="3" w:tplc="FFFFFFFF" w:tentative="1">
      <w:start w:val="1"/>
      <w:numFmt w:val="bullet"/>
      <w:lvlText w:val=""/>
      <w:lvlJc w:val="left"/>
      <w:pPr>
        <w:ind w:left="2902" w:hanging="360"/>
      </w:pPr>
      <w:rPr>
        <w:rFonts w:ascii="Symbol" w:hAnsi="Symbol" w:hint="default"/>
      </w:rPr>
    </w:lvl>
    <w:lvl w:ilvl="4" w:tplc="FFFFFFFF" w:tentative="1">
      <w:start w:val="1"/>
      <w:numFmt w:val="bullet"/>
      <w:lvlText w:val="o"/>
      <w:lvlJc w:val="left"/>
      <w:pPr>
        <w:ind w:left="3622" w:hanging="360"/>
      </w:pPr>
      <w:rPr>
        <w:rFonts w:ascii="Courier New" w:hAnsi="Courier New" w:cs="Courier New" w:hint="default"/>
      </w:rPr>
    </w:lvl>
    <w:lvl w:ilvl="5" w:tplc="FFFFFFFF" w:tentative="1">
      <w:start w:val="1"/>
      <w:numFmt w:val="bullet"/>
      <w:lvlText w:val=""/>
      <w:lvlJc w:val="left"/>
      <w:pPr>
        <w:ind w:left="4342" w:hanging="360"/>
      </w:pPr>
      <w:rPr>
        <w:rFonts w:ascii="Wingdings" w:hAnsi="Wingdings" w:hint="default"/>
      </w:rPr>
    </w:lvl>
    <w:lvl w:ilvl="6" w:tplc="FFFFFFFF" w:tentative="1">
      <w:start w:val="1"/>
      <w:numFmt w:val="bullet"/>
      <w:lvlText w:val=""/>
      <w:lvlJc w:val="left"/>
      <w:pPr>
        <w:ind w:left="5062" w:hanging="360"/>
      </w:pPr>
      <w:rPr>
        <w:rFonts w:ascii="Symbol" w:hAnsi="Symbol" w:hint="default"/>
      </w:rPr>
    </w:lvl>
    <w:lvl w:ilvl="7" w:tplc="FFFFFFFF" w:tentative="1">
      <w:start w:val="1"/>
      <w:numFmt w:val="bullet"/>
      <w:lvlText w:val="o"/>
      <w:lvlJc w:val="left"/>
      <w:pPr>
        <w:ind w:left="5782" w:hanging="360"/>
      </w:pPr>
      <w:rPr>
        <w:rFonts w:ascii="Courier New" w:hAnsi="Courier New" w:cs="Courier New" w:hint="default"/>
      </w:rPr>
    </w:lvl>
    <w:lvl w:ilvl="8" w:tplc="FFFFFFFF" w:tentative="1">
      <w:start w:val="1"/>
      <w:numFmt w:val="bullet"/>
      <w:lvlText w:val=""/>
      <w:lvlJc w:val="left"/>
      <w:pPr>
        <w:ind w:left="6502" w:hanging="360"/>
      </w:pPr>
      <w:rPr>
        <w:rFonts w:ascii="Wingdings" w:hAnsi="Wingdings" w:hint="default"/>
      </w:rPr>
    </w:lvl>
  </w:abstractNum>
  <w:abstractNum w:abstractNumId="4" w15:restartNumberingAfterBreak="0">
    <w:nsid w:val="0F0261E3"/>
    <w:multiLevelType w:val="hybridMultilevel"/>
    <w:tmpl w:val="4008FC92"/>
    <w:lvl w:ilvl="0" w:tplc="46EC3902">
      <w:start w:val="1"/>
      <w:numFmt w:val="bullet"/>
      <w:lvlText w:val=""/>
      <w:lvlJc w:val="left"/>
      <w:pPr>
        <w:ind w:left="753"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5" w15:restartNumberingAfterBreak="0">
    <w:nsid w:val="0FD92A4B"/>
    <w:multiLevelType w:val="hybridMultilevel"/>
    <w:tmpl w:val="CD469D8A"/>
    <w:lvl w:ilvl="0" w:tplc="12E07D0A">
      <w:start w:val="1"/>
      <w:numFmt w:val="bullet"/>
      <w:lvlText w:val=""/>
      <w:lvlJc w:val="left"/>
      <w:pPr>
        <w:ind w:left="360" w:hanging="360"/>
      </w:pPr>
      <w:rPr>
        <w:rFonts w:ascii="Symbol" w:hAnsi="Symbol" w:hint="default"/>
        <w:color w:val="00BAD2"/>
      </w:rPr>
    </w:lvl>
    <w:lvl w:ilvl="1" w:tplc="B6EAA702">
      <w:start w:val="1"/>
      <w:numFmt w:val="bullet"/>
      <w:lvlText w:val="o"/>
      <w:lvlJc w:val="left"/>
      <w:pPr>
        <w:ind w:left="1080" w:hanging="360"/>
      </w:pPr>
      <w:rPr>
        <w:rFonts w:ascii="Courier New" w:hAnsi="Courier New" w:hint="default"/>
        <w:color w:val="0072CE"/>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 w15:restartNumberingAfterBreak="0">
    <w:nsid w:val="108C0D0E"/>
    <w:multiLevelType w:val="hybridMultilevel"/>
    <w:tmpl w:val="B04849D2"/>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7" w15:restartNumberingAfterBreak="0">
    <w:nsid w:val="124F0BAF"/>
    <w:multiLevelType w:val="hybridMultilevel"/>
    <w:tmpl w:val="BE565ACC"/>
    <w:lvl w:ilvl="0" w:tplc="39442D5C">
      <w:start w:val="1"/>
      <w:numFmt w:val="decimal"/>
      <w:lvlText w:val="%1."/>
      <w:lvlJc w:val="left"/>
      <w:pPr>
        <w:ind w:left="775" w:hanging="360"/>
      </w:pPr>
      <w:rPr>
        <w:rFonts w:hint="default"/>
        <w:caps w:val="0"/>
        <w:strike w:val="0"/>
        <w:dstrike w:val="0"/>
        <w:vanish w:val="0"/>
        <w:color w:val="0072CE"/>
        <w:sz w:val="21"/>
        <w:vertAlign w:val="baseline"/>
      </w:rPr>
    </w:lvl>
    <w:lvl w:ilvl="1" w:tplc="FFFFFFFF" w:tentative="1">
      <w:start w:val="1"/>
      <w:numFmt w:val="lowerLetter"/>
      <w:lvlText w:val="%2."/>
      <w:lvlJc w:val="left"/>
      <w:pPr>
        <w:ind w:left="1451" w:hanging="360"/>
      </w:pPr>
    </w:lvl>
    <w:lvl w:ilvl="2" w:tplc="FFFFFFFF" w:tentative="1">
      <w:start w:val="1"/>
      <w:numFmt w:val="lowerRoman"/>
      <w:lvlText w:val="%3."/>
      <w:lvlJc w:val="right"/>
      <w:pPr>
        <w:ind w:left="2171" w:hanging="180"/>
      </w:pPr>
    </w:lvl>
    <w:lvl w:ilvl="3" w:tplc="FFFFFFFF" w:tentative="1">
      <w:start w:val="1"/>
      <w:numFmt w:val="decimal"/>
      <w:lvlText w:val="%4."/>
      <w:lvlJc w:val="left"/>
      <w:pPr>
        <w:ind w:left="2891" w:hanging="360"/>
      </w:pPr>
    </w:lvl>
    <w:lvl w:ilvl="4" w:tplc="FFFFFFFF" w:tentative="1">
      <w:start w:val="1"/>
      <w:numFmt w:val="lowerLetter"/>
      <w:lvlText w:val="%5."/>
      <w:lvlJc w:val="left"/>
      <w:pPr>
        <w:ind w:left="3611" w:hanging="360"/>
      </w:pPr>
    </w:lvl>
    <w:lvl w:ilvl="5" w:tplc="FFFFFFFF" w:tentative="1">
      <w:start w:val="1"/>
      <w:numFmt w:val="lowerRoman"/>
      <w:lvlText w:val="%6."/>
      <w:lvlJc w:val="right"/>
      <w:pPr>
        <w:ind w:left="4331" w:hanging="180"/>
      </w:pPr>
    </w:lvl>
    <w:lvl w:ilvl="6" w:tplc="FFFFFFFF" w:tentative="1">
      <w:start w:val="1"/>
      <w:numFmt w:val="decimal"/>
      <w:lvlText w:val="%7."/>
      <w:lvlJc w:val="left"/>
      <w:pPr>
        <w:ind w:left="5051" w:hanging="360"/>
      </w:pPr>
    </w:lvl>
    <w:lvl w:ilvl="7" w:tplc="FFFFFFFF" w:tentative="1">
      <w:start w:val="1"/>
      <w:numFmt w:val="lowerLetter"/>
      <w:lvlText w:val="%8."/>
      <w:lvlJc w:val="left"/>
      <w:pPr>
        <w:ind w:left="5771" w:hanging="360"/>
      </w:pPr>
    </w:lvl>
    <w:lvl w:ilvl="8" w:tplc="FFFFFFFF" w:tentative="1">
      <w:start w:val="1"/>
      <w:numFmt w:val="lowerRoman"/>
      <w:lvlText w:val="%9."/>
      <w:lvlJc w:val="right"/>
      <w:pPr>
        <w:ind w:left="6491" w:hanging="180"/>
      </w:pPr>
    </w:lvl>
  </w:abstractNum>
  <w:abstractNum w:abstractNumId="8" w15:restartNumberingAfterBreak="0">
    <w:nsid w:val="1346054F"/>
    <w:multiLevelType w:val="hybridMultilevel"/>
    <w:tmpl w:val="CFD827E0"/>
    <w:lvl w:ilvl="0" w:tplc="46EC3902">
      <w:start w:val="1"/>
      <w:numFmt w:val="bullet"/>
      <w:lvlText w:val=""/>
      <w:lvlJc w:val="left"/>
      <w:pPr>
        <w:ind w:left="360" w:hanging="360"/>
      </w:pPr>
      <w:rPr>
        <w:rFonts w:ascii="Symbol" w:hAnsi="Symbol" w:hint="default"/>
        <w:color w:val="0072CE"/>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 w15:restartNumberingAfterBreak="0">
    <w:nsid w:val="14483030"/>
    <w:multiLevelType w:val="hybridMultilevel"/>
    <w:tmpl w:val="D234D164"/>
    <w:lvl w:ilvl="0" w:tplc="39442D5C">
      <w:start w:val="1"/>
      <w:numFmt w:val="decimal"/>
      <w:lvlText w:val="%1."/>
      <w:lvlJc w:val="left"/>
      <w:pPr>
        <w:ind w:left="360" w:hanging="360"/>
      </w:pPr>
      <w:rPr>
        <w:rFonts w:hint="default"/>
        <w:color w:val="0072C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 w15:restartNumberingAfterBreak="0">
    <w:nsid w:val="19797995"/>
    <w:multiLevelType w:val="hybridMultilevel"/>
    <w:tmpl w:val="321A9D12"/>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11" w15:restartNumberingAfterBreak="0">
    <w:nsid w:val="1A8A6000"/>
    <w:multiLevelType w:val="hybridMultilevel"/>
    <w:tmpl w:val="9318AC44"/>
    <w:lvl w:ilvl="0" w:tplc="46EC3902">
      <w:start w:val="1"/>
      <w:numFmt w:val="bullet"/>
      <w:lvlText w:val=""/>
      <w:lvlJc w:val="left"/>
      <w:pPr>
        <w:ind w:left="731" w:hanging="360"/>
      </w:pPr>
      <w:rPr>
        <w:rFonts w:ascii="Symbol" w:hAnsi="Symbol" w:hint="default"/>
        <w:color w:val="0072CE"/>
      </w:rPr>
    </w:lvl>
    <w:lvl w:ilvl="1" w:tplc="FFFFFFFF">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12" w15:restartNumberingAfterBreak="0">
    <w:nsid w:val="1AC77031"/>
    <w:multiLevelType w:val="hybridMultilevel"/>
    <w:tmpl w:val="320C4FF0"/>
    <w:lvl w:ilvl="0" w:tplc="46EC3902">
      <w:start w:val="1"/>
      <w:numFmt w:val="bullet"/>
      <w:lvlText w:val=""/>
      <w:lvlJc w:val="left"/>
      <w:pPr>
        <w:ind w:left="360" w:hanging="360"/>
      </w:pPr>
      <w:rPr>
        <w:rFonts w:ascii="Symbol" w:hAnsi="Symbol" w:hint="default"/>
        <w:color w:val="0072CE"/>
      </w:rPr>
    </w:lvl>
    <w:lvl w:ilvl="1" w:tplc="FFFFFFFF">
      <w:start w:val="1"/>
      <w:numFmt w:val="bullet"/>
      <w:lvlText w:val="o"/>
      <w:lvlJc w:val="left"/>
      <w:pPr>
        <w:ind w:left="1080" w:hanging="360"/>
      </w:pPr>
      <w:rPr>
        <w:rFonts w:ascii="Courier New" w:hAnsi="Courier New" w:hint="default"/>
        <w:color w:val="0072CE"/>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 w15:restartNumberingAfterBreak="0">
    <w:nsid w:val="1B182315"/>
    <w:multiLevelType w:val="hybridMultilevel"/>
    <w:tmpl w:val="E1C4BEB8"/>
    <w:lvl w:ilvl="0" w:tplc="12E07D0A">
      <w:start w:val="1"/>
      <w:numFmt w:val="bullet"/>
      <w:lvlText w:val=""/>
      <w:lvlJc w:val="left"/>
      <w:pPr>
        <w:ind w:left="731" w:hanging="360"/>
      </w:pPr>
      <w:rPr>
        <w:rFonts w:ascii="Symbol" w:hAnsi="Symbol" w:hint="default"/>
        <w:color w:val="00BAD2"/>
      </w:rPr>
    </w:lvl>
    <w:lvl w:ilvl="1" w:tplc="0C090003" w:tentative="1">
      <w:start w:val="1"/>
      <w:numFmt w:val="bullet"/>
      <w:lvlText w:val="o"/>
      <w:lvlJc w:val="left"/>
      <w:pPr>
        <w:ind w:left="1451" w:hanging="360"/>
      </w:pPr>
      <w:rPr>
        <w:rFonts w:ascii="Courier New" w:hAnsi="Courier New" w:cs="Courier New" w:hint="default"/>
      </w:rPr>
    </w:lvl>
    <w:lvl w:ilvl="2" w:tplc="0C090005" w:tentative="1">
      <w:start w:val="1"/>
      <w:numFmt w:val="bullet"/>
      <w:lvlText w:val=""/>
      <w:lvlJc w:val="left"/>
      <w:pPr>
        <w:ind w:left="2171" w:hanging="360"/>
      </w:pPr>
      <w:rPr>
        <w:rFonts w:ascii="Wingdings" w:hAnsi="Wingdings" w:hint="default"/>
      </w:rPr>
    </w:lvl>
    <w:lvl w:ilvl="3" w:tplc="0C090001" w:tentative="1">
      <w:start w:val="1"/>
      <w:numFmt w:val="bullet"/>
      <w:lvlText w:val=""/>
      <w:lvlJc w:val="left"/>
      <w:pPr>
        <w:ind w:left="2891" w:hanging="360"/>
      </w:pPr>
      <w:rPr>
        <w:rFonts w:ascii="Symbol" w:hAnsi="Symbol" w:hint="default"/>
      </w:rPr>
    </w:lvl>
    <w:lvl w:ilvl="4" w:tplc="0C090003" w:tentative="1">
      <w:start w:val="1"/>
      <w:numFmt w:val="bullet"/>
      <w:lvlText w:val="o"/>
      <w:lvlJc w:val="left"/>
      <w:pPr>
        <w:ind w:left="3611" w:hanging="360"/>
      </w:pPr>
      <w:rPr>
        <w:rFonts w:ascii="Courier New" w:hAnsi="Courier New" w:cs="Courier New" w:hint="default"/>
      </w:rPr>
    </w:lvl>
    <w:lvl w:ilvl="5" w:tplc="0C090005" w:tentative="1">
      <w:start w:val="1"/>
      <w:numFmt w:val="bullet"/>
      <w:lvlText w:val=""/>
      <w:lvlJc w:val="left"/>
      <w:pPr>
        <w:ind w:left="4331" w:hanging="360"/>
      </w:pPr>
      <w:rPr>
        <w:rFonts w:ascii="Wingdings" w:hAnsi="Wingdings" w:hint="default"/>
      </w:rPr>
    </w:lvl>
    <w:lvl w:ilvl="6" w:tplc="0C090001" w:tentative="1">
      <w:start w:val="1"/>
      <w:numFmt w:val="bullet"/>
      <w:lvlText w:val=""/>
      <w:lvlJc w:val="left"/>
      <w:pPr>
        <w:ind w:left="5051" w:hanging="360"/>
      </w:pPr>
      <w:rPr>
        <w:rFonts w:ascii="Symbol" w:hAnsi="Symbol" w:hint="default"/>
      </w:rPr>
    </w:lvl>
    <w:lvl w:ilvl="7" w:tplc="0C090003" w:tentative="1">
      <w:start w:val="1"/>
      <w:numFmt w:val="bullet"/>
      <w:lvlText w:val="o"/>
      <w:lvlJc w:val="left"/>
      <w:pPr>
        <w:ind w:left="5771" w:hanging="360"/>
      </w:pPr>
      <w:rPr>
        <w:rFonts w:ascii="Courier New" w:hAnsi="Courier New" w:cs="Courier New" w:hint="default"/>
      </w:rPr>
    </w:lvl>
    <w:lvl w:ilvl="8" w:tplc="0C090005" w:tentative="1">
      <w:start w:val="1"/>
      <w:numFmt w:val="bullet"/>
      <w:lvlText w:val=""/>
      <w:lvlJc w:val="left"/>
      <w:pPr>
        <w:ind w:left="6491" w:hanging="360"/>
      </w:pPr>
      <w:rPr>
        <w:rFonts w:ascii="Wingdings" w:hAnsi="Wingdings" w:hint="default"/>
      </w:rPr>
    </w:lvl>
  </w:abstractNum>
  <w:abstractNum w:abstractNumId="14" w15:restartNumberingAfterBreak="0">
    <w:nsid w:val="1EED124D"/>
    <w:multiLevelType w:val="hybridMultilevel"/>
    <w:tmpl w:val="81CCF27C"/>
    <w:lvl w:ilvl="0" w:tplc="46EC3902">
      <w:start w:val="1"/>
      <w:numFmt w:val="bullet"/>
      <w:lvlText w:val=""/>
      <w:lvlJc w:val="left"/>
      <w:pPr>
        <w:ind w:left="728" w:hanging="360"/>
      </w:pPr>
      <w:rPr>
        <w:rFonts w:ascii="Symbol" w:hAnsi="Symbol" w:hint="default"/>
        <w:color w:val="0072CE"/>
      </w:rPr>
    </w:lvl>
    <w:lvl w:ilvl="1" w:tplc="0C090003" w:tentative="1">
      <w:start w:val="1"/>
      <w:numFmt w:val="bullet"/>
      <w:lvlText w:val="o"/>
      <w:lvlJc w:val="left"/>
      <w:pPr>
        <w:ind w:left="1448" w:hanging="360"/>
      </w:pPr>
      <w:rPr>
        <w:rFonts w:ascii="Courier New" w:hAnsi="Courier New" w:cs="Courier New" w:hint="default"/>
      </w:rPr>
    </w:lvl>
    <w:lvl w:ilvl="2" w:tplc="0C090005" w:tentative="1">
      <w:start w:val="1"/>
      <w:numFmt w:val="bullet"/>
      <w:lvlText w:val=""/>
      <w:lvlJc w:val="left"/>
      <w:pPr>
        <w:ind w:left="2168" w:hanging="360"/>
      </w:pPr>
      <w:rPr>
        <w:rFonts w:ascii="Wingdings" w:hAnsi="Wingdings" w:hint="default"/>
      </w:rPr>
    </w:lvl>
    <w:lvl w:ilvl="3" w:tplc="0C090001" w:tentative="1">
      <w:start w:val="1"/>
      <w:numFmt w:val="bullet"/>
      <w:lvlText w:val=""/>
      <w:lvlJc w:val="left"/>
      <w:pPr>
        <w:ind w:left="2888" w:hanging="360"/>
      </w:pPr>
      <w:rPr>
        <w:rFonts w:ascii="Symbol" w:hAnsi="Symbol" w:hint="default"/>
      </w:rPr>
    </w:lvl>
    <w:lvl w:ilvl="4" w:tplc="0C090003" w:tentative="1">
      <w:start w:val="1"/>
      <w:numFmt w:val="bullet"/>
      <w:lvlText w:val="o"/>
      <w:lvlJc w:val="left"/>
      <w:pPr>
        <w:ind w:left="3608" w:hanging="360"/>
      </w:pPr>
      <w:rPr>
        <w:rFonts w:ascii="Courier New" w:hAnsi="Courier New" w:cs="Courier New" w:hint="default"/>
      </w:rPr>
    </w:lvl>
    <w:lvl w:ilvl="5" w:tplc="0C090005" w:tentative="1">
      <w:start w:val="1"/>
      <w:numFmt w:val="bullet"/>
      <w:lvlText w:val=""/>
      <w:lvlJc w:val="left"/>
      <w:pPr>
        <w:ind w:left="4328" w:hanging="360"/>
      </w:pPr>
      <w:rPr>
        <w:rFonts w:ascii="Wingdings" w:hAnsi="Wingdings" w:hint="default"/>
      </w:rPr>
    </w:lvl>
    <w:lvl w:ilvl="6" w:tplc="0C090001" w:tentative="1">
      <w:start w:val="1"/>
      <w:numFmt w:val="bullet"/>
      <w:lvlText w:val=""/>
      <w:lvlJc w:val="left"/>
      <w:pPr>
        <w:ind w:left="5048" w:hanging="360"/>
      </w:pPr>
      <w:rPr>
        <w:rFonts w:ascii="Symbol" w:hAnsi="Symbol" w:hint="default"/>
      </w:rPr>
    </w:lvl>
    <w:lvl w:ilvl="7" w:tplc="0C090003" w:tentative="1">
      <w:start w:val="1"/>
      <w:numFmt w:val="bullet"/>
      <w:lvlText w:val="o"/>
      <w:lvlJc w:val="left"/>
      <w:pPr>
        <w:ind w:left="5768" w:hanging="360"/>
      </w:pPr>
      <w:rPr>
        <w:rFonts w:ascii="Courier New" w:hAnsi="Courier New" w:cs="Courier New" w:hint="default"/>
      </w:rPr>
    </w:lvl>
    <w:lvl w:ilvl="8" w:tplc="0C090005" w:tentative="1">
      <w:start w:val="1"/>
      <w:numFmt w:val="bullet"/>
      <w:lvlText w:val=""/>
      <w:lvlJc w:val="left"/>
      <w:pPr>
        <w:ind w:left="6488" w:hanging="360"/>
      </w:pPr>
      <w:rPr>
        <w:rFonts w:ascii="Wingdings" w:hAnsi="Wingdings" w:hint="default"/>
      </w:rPr>
    </w:lvl>
  </w:abstractNum>
  <w:abstractNum w:abstractNumId="15" w15:restartNumberingAfterBreak="0">
    <w:nsid w:val="28306C2B"/>
    <w:multiLevelType w:val="hybridMultilevel"/>
    <w:tmpl w:val="DB060902"/>
    <w:lvl w:ilvl="0" w:tplc="46EC3902">
      <w:start w:val="1"/>
      <w:numFmt w:val="bullet"/>
      <w:lvlText w:val=""/>
      <w:lvlJc w:val="left"/>
      <w:pPr>
        <w:ind w:left="728" w:hanging="360"/>
      </w:pPr>
      <w:rPr>
        <w:rFonts w:ascii="Symbol" w:hAnsi="Symbol" w:hint="default"/>
        <w:color w:val="0072CE"/>
      </w:rPr>
    </w:lvl>
    <w:lvl w:ilvl="1" w:tplc="0C090003" w:tentative="1">
      <w:start w:val="1"/>
      <w:numFmt w:val="bullet"/>
      <w:lvlText w:val="o"/>
      <w:lvlJc w:val="left"/>
      <w:pPr>
        <w:ind w:left="1448" w:hanging="360"/>
      </w:pPr>
      <w:rPr>
        <w:rFonts w:ascii="Courier New" w:hAnsi="Courier New" w:cs="Courier New" w:hint="default"/>
      </w:rPr>
    </w:lvl>
    <w:lvl w:ilvl="2" w:tplc="0C090005" w:tentative="1">
      <w:start w:val="1"/>
      <w:numFmt w:val="bullet"/>
      <w:lvlText w:val=""/>
      <w:lvlJc w:val="left"/>
      <w:pPr>
        <w:ind w:left="2168" w:hanging="360"/>
      </w:pPr>
      <w:rPr>
        <w:rFonts w:ascii="Wingdings" w:hAnsi="Wingdings" w:hint="default"/>
      </w:rPr>
    </w:lvl>
    <w:lvl w:ilvl="3" w:tplc="0C090001" w:tentative="1">
      <w:start w:val="1"/>
      <w:numFmt w:val="bullet"/>
      <w:lvlText w:val=""/>
      <w:lvlJc w:val="left"/>
      <w:pPr>
        <w:ind w:left="2888" w:hanging="360"/>
      </w:pPr>
      <w:rPr>
        <w:rFonts w:ascii="Symbol" w:hAnsi="Symbol" w:hint="default"/>
      </w:rPr>
    </w:lvl>
    <w:lvl w:ilvl="4" w:tplc="0C090003" w:tentative="1">
      <w:start w:val="1"/>
      <w:numFmt w:val="bullet"/>
      <w:lvlText w:val="o"/>
      <w:lvlJc w:val="left"/>
      <w:pPr>
        <w:ind w:left="3608" w:hanging="360"/>
      </w:pPr>
      <w:rPr>
        <w:rFonts w:ascii="Courier New" w:hAnsi="Courier New" w:cs="Courier New" w:hint="default"/>
      </w:rPr>
    </w:lvl>
    <w:lvl w:ilvl="5" w:tplc="0C090005" w:tentative="1">
      <w:start w:val="1"/>
      <w:numFmt w:val="bullet"/>
      <w:lvlText w:val=""/>
      <w:lvlJc w:val="left"/>
      <w:pPr>
        <w:ind w:left="4328" w:hanging="360"/>
      </w:pPr>
      <w:rPr>
        <w:rFonts w:ascii="Wingdings" w:hAnsi="Wingdings" w:hint="default"/>
      </w:rPr>
    </w:lvl>
    <w:lvl w:ilvl="6" w:tplc="0C090001" w:tentative="1">
      <w:start w:val="1"/>
      <w:numFmt w:val="bullet"/>
      <w:lvlText w:val=""/>
      <w:lvlJc w:val="left"/>
      <w:pPr>
        <w:ind w:left="5048" w:hanging="360"/>
      </w:pPr>
      <w:rPr>
        <w:rFonts w:ascii="Symbol" w:hAnsi="Symbol" w:hint="default"/>
      </w:rPr>
    </w:lvl>
    <w:lvl w:ilvl="7" w:tplc="0C090003" w:tentative="1">
      <w:start w:val="1"/>
      <w:numFmt w:val="bullet"/>
      <w:lvlText w:val="o"/>
      <w:lvlJc w:val="left"/>
      <w:pPr>
        <w:ind w:left="5768" w:hanging="360"/>
      </w:pPr>
      <w:rPr>
        <w:rFonts w:ascii="Courier New" w:hAnsi="Courier New" w:cs="Courier New" w:hint="default"/>
      </w:rPr>
    </w:lvl>
    <w:lvl w:ilvl="8" w:tplc="0C090005" w:tentative="1">
      <w:start w:val="1"/>
      <w:numFmt w:val="bullet"/>
      <w:lvlText w:val=""/>
      <w:lvlJc w:val="left"/>
      <w:pPr>
        <w:ind w:left="6488" w:hanging="360"/>
      </w:pPr>
      <w:rPr>
        <w:rFonts w:ascii="Wingdings" w:hAnsi="Wingdings" w:hint="default"/>
      </w:rPr>
    </w:lvl>
  </w:abstractNum>
  <w:abstractNum w:abstractNumId="16" w15:restartNumberingAfterBreak="0">
    <w:nsid w:val="2F417F09"/>
    <w:multiLevelType w:val="hybridMultilevel"/>
    <w:tmpl w:val="88ACCE32"/>
    <w:lvl w:ilvl="0" w:tplc="46EC3902">
      <w:start w:val="1"/>
      <w:numFmt w:val="bullet"/>
      <w:lvlText w:val=""/>
      <w:lvlJc w:val="left"/>
      <w:pPr>
        <w:ind w:left="720" w:hanging="360"/>
      </w:pPr>
      <w:rPr>
        <w:rFonts w:ascii="Symbol" w:hAnsi="Symbol" w:hint="default"/>
        <w:color w:val="0072C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0793DA0"/>
    <w:multiLevelType w:val="hybridMultilevel"/>
    <w:tmpl w:val="15A85026"/>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18" w15:restartNumberingAfterBreak="0">
    <w:nsid w:val="31901D5B"/>
    <w:multiLevelType w:val="hybridMultilevel"/>
    <w:tmpl w:val="11BE1696"/>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19" w15:restartNumberingAfterBreak="0">
    <w:nsid w:val="34F44452"/>
    <w:multiLevelType w:val="hybridMultilevel"/>
    <w:tmpl w:val="519EAC9C"/>
    <w:lvl w:ilvl="0" w:tplc="FFFFFFFF">
      <w:start w:val="1"/>
      <w:numFmt w:val="bullet"/>
      <w:lvlText w:val=""/>
      <w:lvlJc w:val="left"/>
      <w:pPr>
        <w:ind w:left="360" w:hanging="360"/>
      </w:pPr>
      <w:rPr>
        <w:rFonts w:ascii="Symbol" w:hAnsi="Symbol" w:hint="default"/>
        <w:color w:val="00BAD2"/>
      </w:rPr>
    </w:lvl>
    <w:lvl w:ilvl="1" w:tplc="B6EAA702">
      <w:start w:val="1"/>
      <w:numFmt w:val="bullet"/>
      <w:lvlText w:val="o"/>
      <w:lvlJc w:val="left"/>
      <w:pPr>
        <w:ind w:left="1080" w:hanging="360"/>
      </w:pPr>
      <w:rPr>
        <w:rFonts w:ascii="Courier New" w:hAnsi="Courier New" w:hint="default"/>
        <w:color w:val="0072CE"/>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0" w15:restartNumberingAfterBreak="0">
    <w:nsid w:val="35303BDD"/>
    <w:multiLevelType w:val="hybridMultilevel"/>
    <w:tmpl w:val="85C8D81A"/>
    <w:lvl w:ilvl="0" w:tplc="12E07D0A">
      <w:start w:val="1"/>
      <w:numFmt w:val="bullet"/>
      <w:lvlText w:val=""/>
      <w:lvlJc w:val="left"/>
      <w:pPr>
        <w:ind w:left="731" w:hanging="360"/>
      </w:pPr>
      <w:rPr>
        <w:rFonts w:ascii="Symbol" w:hAnsi="Symbol" w:hint="default"/>
        <w:color w:val="00BAD2"/>
      </w:rPr>
    </w:lvl>
    <w:lvl w:ilvl="1" w:tplc="0C090003" w:tentative="1">
      <w:start w:val="1"/>
      <w:numFmt w:val="bullet"/>
      <w:lvlText w:val="o"/>
      <w:lvlJc w:val="left"/>
      <w:pPr>
        <w:ind w:left="1451" w:hanging="360"/>
      </w:pPr>
      <w:rPr>
        <w:rFonts w:ascii="Courier New" w:hAnsi="Courier New" w:cs="Courier New" w:hint="default"/>
      </w:rPr>
    </w:lvl>
    <w:lvl w:ilvl="2" w:tplc="0C090005" w:tentative="1">
      <w:start w:val="1"/>
      <w:numFmt w:val="bullet"/>
      <w:lvlText w:val=""/>
      <w:lvlJc w:val="left"/>
      <w:pPr>
        <w:ind w:left="2171" w:hanging="360"/>
      </w:pPr>
      <w:rPr>
        <w:rFonts w:ascii="Wingdings" w:hAnsi="Wingdings" w:hint="default"/>
      </w:rPr>
    </w:lvl>
    <w:lvl w:ilvl="3" w:tplc="0C090001" w:tentative="1">
      <w:start w:val="1"/>
      <w:numFmt w:val="bullet"/>
      <w:lvlText w:val=""/>
      <w:lvlJc w:val="left"/>
      <w:pPr>
        <w:ind w:left="2891" w:hanging="360"/>
      </w:pPr>
      <w:rPr>
        <w:rFonts w:ascii="Symbol" w:hAnsi="Symbol" w:hint="default"/>
      </w:rPr>
    </w:lvl>
    <w:lvl w:ilvl="4" w:tplc="0C090003" w:tentative="1">
      <w:start w:val="1"/>
      <w:numFmt w:val="bullet"/>
      <w:lvlText w:val="o"/>
      <w:lvlJc w:val="left"/>
      <w:pPr>
        <w:ind w:left="3611" w:hanging="360"/>
      </w:pPr>
      <w:rPr>
        <w:rFonts w:ascii="Courier New" w:hAnsi="Courier New" w:cs="Courier New" w:hint="default"/>
      </w:rPr>
    </w:lvl>
    <w:lvl w:ilvl="5" w:tplc="0C090005" w:tentative="1">
      <w:start w:val="1"/>
      <w:numFmt w:val="bullet"/>
      <w:lvlText w:val=""/>
      <w:lvlJc w:val="left"/>
      <w:pPr>
        <w:ind w:left="4331" w:hanging="360"/>
      </w:pPr>
      <w:rPr>
        <w:rFonts w:ascii="Wingdings" w:hAnsi="Wingdings" w:hint="default"/>
      </w:rPr>
    </w:lvl>
    <w:lvl w:ilvl="6" w:tplc="0C090001" w:tentative="1">
      <w:start w:val="1"/>
      <w:numFmt w:val="bullet"/>
      <w:lvlText w:val=""/>
      <w:lvlJc w:val="left"/>
      <w:pPr>
        <w:ind w:left="5051" w:hanging="360"/>
      </w:pPr>
      <w:rPr>
        <w:rFonts w:ascii="Symbol" w:hAnsi="Symbol" w:hint="default"/>
      </w:rPr>
    </w:lvl>
    <w:lvl w:ilvl="7" w:tplc="0C090003" w:tentative="1">
      <w:start w:val="1"/>
      <w:numFmt w:val="bullet"/>
      <w:lvlText w:val="o"/>
      <w:lvlJc w:val="left"/>
      <w:pPr>
        <w:ind w:left="5771" w:hanging="360"/>
      </w:pPr>
      <w:rPr>
        <w:rFonts w:ascii="Courier New" w:hAnsi="Courier New" w:cs="Courier New" w:hint="default"/>
      </w:rPr>
    </w:lvl>
    <w:lvl w:ilvl="8" w:tplc="0C090005" w:tentative="1">
      <w:start w:val="1"/>
      <w:numFmt w:val="bullet"/>
      <w:lvlText w:val=""/>
      <w:lvlJc w:val="left"/>
      <w:pPr>
        <w:ind w:left="6491" w:hanging="360"/>
      </w:pPr>
      <w:rPr>
        <w:rFonts w:ascii="Wingdings" w:hAnsi="Wingdings" w:hint="default"/>
      </w:rPr>
    </w:lvl>
  </w:abstractNum>
  <w:abstractNum w:abstractNumId="21" w15:restartNumberingAfterBreak="0">
    <w:nsid w:val="372667F2"/>
    <w:multiLevelType w:val="hybridMultilevel"/>
    <w:tmpl w:val="2C9E1CA4"/>
    <w:lvl w:ilvl="0" w:tplc="46EC3902">
      <w:start w:val="1"/>
      <w:numFmt w:val="bullet"/>
      <w:lvlText w:val=""/>
      <w:lvlJc w:val="left"/>
      <w:pPr>
        <w:ind w:left="360" w:hanging="360"/>
      </w:pPr>
      <w:rPr>
        <w:rFonts w:ascii="Symbol" w:hAnsi="Symbol" w:hint="default"/>
        <w:color w:val="0072CE"/>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2" w15:restartNumberingAfterBreak="0">
    <w:nsid w:val="3A911104"/>
    <w:multiLevelType w:val="hybridMultilevel"/>
    <w:tmpl w:val="082E4EFA"/>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23" w15:restartNumberingAfterBreak="0">
    <w:nsid w:val="3CAB312E"/>
    <w:multiLevelType w:val="hybridMultilevel"/>
    <w:tmpl w:val="E2601C1A"/>
    <w:lvl w:ilvl="0" w:tplc="E6341B4E">
      <w:start w:val="1"/>
      <w:numFmt w:val="bullet"/>
      <w:lvlText w:val=""/>
      <w:lvlJc w:val="left"/>
      <w:pPr>
        <w:ind w:left="720" w:hanging="360"/>
      </w:pPr>
      <w:rPr>
        <w:rFonts w:ascii="Symbol" w:hAnsi="Symbol" w:hint="default"/>
        <w:color w:val="0072CE"/>
        <w:sz w:val="4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EA622D1"/>
    <w:multiLevelType w:val="hybridMultilevel"/>
    <w:tmpl w:val="D03AD836"/>
    <w:lvl w:ilvl="0" w:tplc="39442D5C">
      <w:start w:val="1"/>
      <w:numFmt w:val="decimal"/>
      <w:lvlText w:val="%1."/>
      <w:lvlJc w:val="left"/>
      <w:pPr>
        <w:ind w:left="764" w:hanging="360"/>
      </w:pPr>
      <w:rPr>
        <w:rFonts w:hint="default"/>
        <w:caps w:val="0"/>
        <w:strike w:val="0"/>
        <w:dstrike w:val="0"/>
        <w:vanish w:val="0"/>
        <w:color w:val="0072CE"/>
        <w:sz w:val="21"/>
        <w:vertAlign w:val="base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41E245AC"/>
    <w:multiLevelType w:val="hybridMultilevel"/>
    <w:tmpl w:val="4C8E60CA"/>
    <w:lvl w:ilvl="0" w:tplc="46EC3902">
      <w:start w:val="1"/>
      <w:numFmt w:val="bullet"/>
      <w:lvlText w:val=""/>
      <w:lvlJc w:val="left"/>
      <w:pPr>
        <w:ind w:left="720" w:hanging="360"/>
      </w:pPr>
      <w:rPr>
        <w:rFonts w:ascii="Symbol" w:hAnsi="Symbol" w:hint="default"/>
        <w:color w:val="0072C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2B60EC1"/>
    <w:multiLevelType w:val="hybridMultilevel"/>
    <w:tmpl w:val="6CA6B21A"/>
    <w:lvl w:ilvl="0" w:tplc="FFFFFFFF">
      <w:start w:val="1"/>
      <w:numFmt w:val="bullet"/>
      <w:lvlText w:val=""/>
      <w:lvlJc w:val="left"/>
      <w:pPr>
        <w:ind w:left="360" w:hanging="360"/>
      </w:pPr>
      <w:rPr>
        <w:rFonts w:ascii="Symbol" w:hAnsi="Symbol" w:hint="default"/>
        <w:color w:val="00BAD2"/>
      </w:rPr>
    </w:lvl>
    <w:lvl w:ilvl="1" w:tplc="B6EAA702">
      <w:start w:val="1"/>
      <w:numFmt w:val="bullet"/>
      <w:lvlText w:val="o"/>
      <w:lvlJc w:val="left"/>
      <w:pPr>
        <w:ind w:left="720" w:hanging="360"/>
      </w:pPr>
      <w:rPr>
        <w:rFonts w:ascii="Courier New" w:hAnsi="Courier New" w:hint="default"/>
        <w:color w:val="0072CE"/>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7" w15:restartNumberingAfterBreak="0">
    <w:nsid w:val="465903A5"/>
    <w:multiLevelType w:val="hybridMultilevel"/>
    <w:tmpl w:val="0CDE0EA6"/>
    <w:lvl w:ilvl="0" w:tplc="B6EAA702">
      <w:start w:val="1"/>
      <w:numFmt w:val="bullet"/>
      <w:lvlText w:val="o"/>
      <w:lvlJc w:val="left"/>
      <w:pPr>
        <w:ind w:left="1451" w:hanging="360"/>
      </w:pPr>
      <w:rPr>
        <w:rFonts w:ascii="Courier New" w:hAnsi="Courier New" w:hint="default"/>
        <w:color w:val="0072CE"/>
      </w:rPr>
    </w:lvl>
    <w:lvl w:ilvl="1" w:tplc="FFFFFFFF" w:tentative="1">
      <w:start w:val="1"/>
      <w:numFmt w:val="bullet"/>
      <w:lvlText w:val="o"/>
      <w:lvlJc w:val="left"/>
      <w:pPr>
        <w:ind w:left="2171" w:hanging="360"/>
      </w:pPr>
      <w:rPr>
        <w:rFonts w:ascii="Courier New" w:hAnsi="Courier New" w:cs="Courier New" w:hint="default"/>
      </w:rPr>
    </w:lvl>
    <w:lvl w:ilvl="2" w:tplc="FFFFFFFF" w:tentative="1">
      <w:start w:val="1"/>
      <w:numFmt w:val="bullet"/>
      <w:lvlText w:val=""/>
      <w:lvlJc w:val="left"/>
      <w:pPr>
        <w:ind w:left="2891" w:hanging="360"/>
      </w:pPr>
      <w:rPr>
        <w:rFonts w:ascii="Wingdings" w:hAnsi="Wingdings" w:hint="default"/>
      </w:rPr>
    </w:lvl>
    <w:lvl w:ilvl="3" w:tplc="FFFFFFFF" w:tentative="1">
      <w:start w:val="1"/>
      <w:numFmt w:val="bullet"/>
      <w:lvlText w:val=""/>
      <w:lvlJc w:val="left"/>
      <w:pPr>
        <w:ind w:left="3611" w:hanging="360"/>
      </w:pPr>
      <w:rPr>
        <w:rFonts w:ascii="Symbol" w:hAnsi="Symbol" w:hint="default"/>
      </w:rPr>
    </w:lvl>
    <w:lvl w:ilvl="4" w:tplc="FFFFFFFF" w:tentative="1">
      <w:start w:val="1"/>
      <w:numFmt w:val="bullet"/>
      <w:lvlText w:val="o"/>
      <w:lvlJc w:val="left"/>
      <w:pPr>
        <w:ind w:left="4331" w:hanging="360"/>
      </w:pPr>
      <w:rPr>
        <w:rFonts w:ascii="Courier New" w:hAnsi="Courier New" w:cs="Courier New" w:hint="default"/>
      </w:rPr>
    </w:lvl>
    <w:lvl w:ilvl="5" w:tplc="FFFFFFFF" w:tentative="1">
      <w:start w:val="1"/>
      <w:numFmt w:val="bullet"/>
      <w:lvlText w:val=""/>
      <w:lvlJc w:val="left"/>
      <w:pPr>
        <w:ind w:left="5051" w:hanging="360"/>
      </w:pPr>
      <w:rPr>
        <w:rFonts w:ascii="Wingdings" w:hAnsi="Wingdings" w:hint="default"/>
      </w:rPr>
    </w:lvl>
    <w:lvl w:ilvl="6" w:tplc="FFFFFFFF" w:tentative="1">
      <w:start w:val="1"/>
      <w:numFmt w:val="bullet"/>
      <w:lvlText w:val=""/>
      <w:lvlJc w:val="left"/>
      <w:pPr>
        <w:ind w:left="5771" w:hanging="360"/>
      </w:pPr>
      <w:rPr>
        <w:rFonts w:ascii="Symbol" w:hAnsi="Symbol" w:hint="default"/>
      </w:rPr>
    </w:lvl>
    <w:lvl w:ilvl="7" w:tplc="FFFFFFFF" w:tentative="1">
      <w:start w:val="1"/>
      <w:numFmt w:val="bullet"/>
      <w:lvlText w:val="o"/>
      <w:lvlJc w:val="left"/>
      <w:pPr>
        <w:ind w:left="6491" w:hanging="360"/>
      </w:pPr>
      <w:rPr>
        <w:rFonts w:ascii="Courier New" w:hAnsi="Courier New" w:cs="Courier New" w:hint="default"/>
      </w:rPr>
    </w:lvl>
    <w:lvl w:ilvl="8" w:tplc="FFFFFFFF" w:tentative="1">
      <w:start w:val="1"/>
      <w:numFmt w:val="bullet"/>
      <w:lvlText w:val=""/>
      <w:lvlJc w:val="left"/>
      <w:pPr>
        <w:ind w:left="7211" w:hanging="360"/>
      </w:pPr>
      <w:rPr>
        <w:rFonts w:ascii="Wingdings" w:hAnsi="Wingdings" w:hint="default"/>
      </w:rPr>
    </w:lvl>
  </w:abstractNum>
  <w:abstractNum w:abstractNumId="28" w15:restartNumberingAfterBreak="0">
    <w:nsid w:val="48441690"/>
    <w:multiLevelType w:val="hybridMultilevel"/>
    <w:tmpl w:val="72F6B882"/>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29" w15:restartNumberingAfterBreak="0">
    <w:nsid w:val="48BF0605"/>
    <w:multiLevelType w:val="hybridMultilevel"/>
    <w:tmpl w:val="FA7CF28A"/>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30" w15:restartNumberingAfterBreak="0">
    <w:nsid w:val="4BF372B6"/>
    <w:multiLevelType w:val="hybridMultilevel"/>
    <w:tmpl w:val="16065582"/>
    <w:lvl w:ilvl="0" w:tplc="46EC3902">
      <w:start w:val="1"/>
      <w:numFmt w:val="bullet"/>
      <w:lvlText w:val=""/>
      <w:lvlJc w:val="left"/>
      <w:pPr>
        <w:ind w:left="720" w:hanging="360"/>
      </w:pPr>
      <w:rPr>
        <w:rFonts w:ascii="Symbol" w:hAnsi="Symbol" w:hint="default"/>
        <w:color w:val="0072C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F3C7F61"/>
    <w:multiLevelType w:val="hybridMultilevel"/>
    <w:tmpl w:val="9F8EB88A"/>
    <w:lvl w:ilvl="0" w:tplc="46EC3902">
      <w:start w:val="1"/>
      <w:numFmt w:val="bullet"/>
      <w:lvlText w:val=""/>
      <w:lvlJc w:val="left"/>
      <w:pPr>
        <w:ind w:left="742" w:hanging="360"/>
      </w:pPr>
      <w:rPr>
        <w:rFonts w:ascii="Symbol" w:hAnsi="Symbol" w:hint="default"/>
        <w:color w:val="0072CE"/>
      </w:rPr>
    </w:lvl>
    <w:lvl w:ilvl="1" w:tplc="FFFFFFFF">
      <w:start w:val="1"/>
      <w:numFmt w:val="bullet"/>
      <w:lvlText w:val=""/>
      <w:lvlJc w:val="left"/>
      <w:pPr>
        <w:ind w:left="1462" w:hanging="360"/>
      </w:pPr>
      <w:rPr>
        <w:rFonts w:ascii="Symbol" w:hAnsi="Symbol" w:hint="default"/>
        <w:color w:val="00BAD2"/>
      </w:rPr>
    </w:lvl>
    <w:lvl w:ilvl="2" w:tplc="FFFFFFFF" w:tentative="1">
      <w:start w:val="1"/>
      <w:numFmt w:val="bullet"/>
      <w:lvlText w:val=""/>
      <w:lvlJc w:val="left"/>
      <w:pPr>
        <w:ind w:left="2182" w:hanging="360"/>
      </w:pPr>
      <w:rPr>
        <w:rFonts w:ascii="Wingdings" w:hAnsi="Wingdings" w:hint="default"/>
      </w:rPr>
    </w:lvl>
    <w:lvl w:ilvl="3" w:tplc="FFFFFFFF" w:tentative="1">
      <w:start w:val="1"/>
      <w:numFmt w:val="bullet"/>
      <w:lvlText w:val=""/>
      <w:lvlJc w:val="left"/>
      <w:pPr>
        <w:ind w:left="2902" w:hanging="360"/>
      </w:pPr>
      <w:rPr>
        <w:rFonts w:ascii="Symbol" w:hAnsi="Symbol" w:hint="default"/>
      </w:rPr>
    </w:lvl>
    <w:lvl w:ilvl="4" w:tplc="FFFFFFFF" w:tentative="1">
      <w:start w:val="1"/>
      <w:numFmt w:val="bullet"/>
      <w:lvlText w:val="o"/>
      <w:lvlJc w:val="left"/>
      <w:pPr>
        <w:ind w:left="3622" w:hanging="360"/>
      </w:pPr>
      <w:rPr>
        <w:rFonts w:ascii="Courier New" w:hAnsi="Courier New" w:cs="Courier New" w:hint="default"/>
      </w:rPr>
    </w:lvl>
    <w:lvl w:ilvl="5" w:tplc="FFFFFFFF" w:tentative="1">
      <w:start w:val="1"/>
      <w:numFmt w:val="bullet"/>
      <w:lvlText w:val=""/>
      <w:lvlJc w:val="left"/>
      <w:pPr>
        <w:ind w:left="4342" w:hanging="360"/>
      </w:pPr>
      <w:rPr>
        <w:rFonts w:ascii="Wingdings" w:hAnsi="Wingdings" w:hint="default"/>
      </w:rPr>
    </w:lvl>
    <w:lvl w:ilvl="6" w:tplc="FFFFFFFF" w:tentative="1">
      <w:start w:val="1"/>
      <w:numFmt w:val="bullet"/>
      <w:lvlText w:val=""/>
      <w:lvlJc w:val="left"/>
      <w:pPr>
        <w:ind w:left="5062" w:hanging="360"/>
      </w:pPr>
      <w:rPr>
        <w:rFonts w:ascii="Symbol" w:hAnsi="Symbol" w:hint="default"/>
      </w:rPr>
    </w:lvl>
    <w:lvl w:ilvl="7" w:tplc="FFFFFFFF" w:tentative="1">
      <w:start w:val="1"/>
      <w:numFmt w:val="bullet"/>
      <w:lvlText w:val="o"/>
      <w:lvlJc w:val="left"/>
      <w:pPr>
        <w:ind w:left="5782" w:hanging="360"/>
      </w:pPr>
      <w:rPr>
        <w:rFonts w:ascii="Courier New" w:hAnsi="Courier New" w:cs="Courier New" w:hint="default"/>
      </w:rPr>
    </w:lvl>
    <w:lvl w:ilvl="8" w:tplc="FFFFFFFF" w:tentative="1">
      <w:start w:val="1"/>
      <w:numFmt w:val="bullet"/>
      <w:lvlText w:val=""/>
      <w:lvlJc w:val="left"/>
      <w:pPr>
        <w:ind w:left="6502" w:hanging="360"/>
      </w:pPr>
      <w:rPr>
        <w:rFonts w:ascii="Wingdings" w:hAnsi="Wingdings" w:hint="default"/>
      </w:rPr>
    </w:lvl>
  </w:abstractNum>
  <w:abstractNum w:abstractNumId="32" w15:restartNumberingAfterBreak="0">
    <w:nsid w:val="51E34998"/>
    <w:multiLevelType w:val="hybridMultilevel"/>
    <w:tmpl w:val="702491F2"/>
    <w:lvl w:ilvl="0" w:tplc="46EC3902">
      <w:start w:val="1"/>
      <w:numFmt w:val="bullet"/>
      <w:lvlText w:val=""/>
      <w:lvlJc w:val="left"/>
      <w:pPr>
        <w:ind w:left="742" w:hanging="360"/>
      </w:pPr>
      <w:rPr>
        <w:rFonts w:ascii="Symbol" w:hAnsi="Symbol" w:hint="default"/>
        <w:color w:val="0072CE"/>
      </w:rPr>
    </w:lvl>
    <w:lvl w:ilvl="1" w:tplc="FFFFFFFF" w:tentative="1">
      <w:start w:val="1"/>
      <w:numFmt w:val="bullet"/>
      <w:lvlText w:val="o"/>
      <w:lvlJc w:val="left"/>
      <w:pPr>
        <w:ind w:left="1462" w:hanging="360"/>
      </w:pPr>
      <w:rPr>
        <w:rFonts w:ascii="Courier New" w:hAnsi="Courier New" w:cs="Courier New" w:hint="default"/>
      </w:rPr>
    </w:lvl>
    <w:lvl w:ilvl="2" w:tplc="FFFFFFFF" w:tentative="1">
      <w:start w:val="1"/>
      <w:numFmt w:val="bullet"/>
      <w:lvlText w:val=""/>
      <w:lvlJc w:val="left"/>
      <w:pPr>
        <w:ind w:left="2182" w:hanging="360"/>
      </w:pPr>
      <w:rPr>
        <w:rFonts w:ascii="Wingdings" w:hAnsi="Wingdings" w:hint="default"/>
      </w:rPr>
    </w:lvl>
    <w:lvl w:ilvl="3" w:tplc="FFFFFFFF" w:tentative="1">
      <w:start w:val="1"/>
      <w:numFmt w:val="bullet"/>
      <w:lvlText w:val=""/>
      <w:lvlJc w:val="left"/>
      <w:pPr>
        <w:ind w:left="2902" w:hanging="360"/>
      </w:pPr>
      <w:rPr>
        <w:rFonts w:ascii="Symbol" w:hAnsi="Symbol" w:hint="default"/>
      </w:rPr>
    </w:lvl>
    <w:lvl w:ilvl="4" w:tplc="FFFFFFFF" w:tentative="1">
      <w:start w:val="1"/>
      <w:numFmt w:val="bullet"/>
      <w:lvlText w:val="o"/>
      <w:lvlJc w:val="left"/>
      <w:pPr>
        <w:ind w:left="3622" w:hanging="360"/>
      </w:pPr>
      <w:rPr>
        <w:rFonts w:ascii="Courier New" w:hAnsi="Courier New" w:cs="Courier New" w:hint="default"/>
      </w:rPr>
    </w:lvl>
    <w:lvl w:ilvl="5" w:tplc="FFFFFFFF" w:tentative="1">
      <w:start w:val="1"/>
      <w:numFmt w:val="bullet"/>
      <w:lvlText w:val=""/>
      <w:lvlJc w:val="left"/>
      <w:pPr>
        <w:ind w:left="4342" w:hanging="360"/>
      </w:pPr>
      <w:rPr>
        <w:rFonts w:ascii="Wingdings" w:hAnsi="Wingdings" w:hint="default"/>
      </w:rPr>
    </w:lvl>
    <w:lvl w:ilvl="6" w:tplc="FFFFFFFF" w:tentative="1">
      <w:start w:val="1"/>
      <w:numFmt w:val="bullet"/>
      <w:lvlText w:val=""/>
      <w:lvlJc w:val="left"/>
      <w:pPr>
        <w:ind w:left="5062" w:hanging="360"/>
      </w:pPr>
      <w:rPr>
        <w:rFonts w:ascii="Symbol" w:hAnsi="Symbol" w:hint="default"/>
      </w:rPr>
    </w:lvl>
    <w:lvl w:ilvl="7" w:tplc="FFFFFFFF" w:tentative="1">
      <w:start w:val="1"/>
      <w:numFmt w:val="bullet"/>
      <w:lvlText w:val="o"/>
      <w:lvlJc w:val="left"/>
      <w:pPr>
        <w:ind w:left="5782" w:hanging="360"/>
      </w:pPr>
      <w:rPr>
        <w:rFonts w:ascii="Courier New" w:hAnsi="Courier New" w:cs="Courier New" w:hint="default"/>
      </w:rPr>
    </w:lvl>
    <w:lvl w:ilvl="8" w:tplc="FFFFFFFF" w:tentative="1">
      <w:start w:val="1"/>
      <w:numFmt w:val="bullet"/>
      <w:lvlText w:val=""/>
      <w:lvlJc w:val="left"/>
      <w:pPr>
        <w:ind w:left="6502" w:hanging="360"/>
      </w:pPr>
      <w:rPr>
        <w:rFonts w:ascii="Wingdings" w:hAnsi="Wingdings" w:hint="default"/>
      </w:rPr>
    </w:lvl>
  </w:abstractNum>
  <w:abstractNum w:abstractNumId="33" w15:restartNumberingAfterBreak="0">
    <w:nsid w:val="524D27FA"/>
    <w:multiLevelType w:val="hybridMultilevel"/>
    <w:tmpl w:val="C20E43E2"/>
    <w:lvl w:ilvl="0" w:tplc="46EC3902">
      <w:start w:val="1"/>
      <w:numFmt w:val="bullet"/>
      <w:lvlText w:val=""/>
      <w:lvlJc w:val="left"/>
      <w:pPr>
        <w:ind w:left="728" w:hanging="360"/>
      </w:pPr>
      <w:rPr>
        <w:rFonts w:ascii="Symbol" w:hAnsi="Symbol" w:hint="default"/>
        <w:color w:val="0072CE"/>
      </w:rPr>
    </w:lvl>
    <w:lvl w:ilvl="1" w:tplc="0C090003" w:tentative="1">
      <w:start w:val="1"/>
      <w:numFmt w:val="bullet"/>
      <w:lvlText w:val="o"/>
      <w:lvlJc w:val="left"/>
      <w:pPr>
        <w:ind w:left="1448" w:hanging="360"/>
      </w:pPr>
      <w:rPr>
        <w:rFonts w:ascii="Courier New" w:hAnsi="Courier New" w:cs="Courier New" w:hint="default"/>
      </w:rPr>
    </w:lvl>
    <w:lvl w:ilvl="2" w:tplc="0C090005" w:tentative="1">
      <w:start w:val="1"/>
      <w:numFmt w:val="bullet"/>
      <w:lvlText w:val=""/>
      <w:lvlJc w:val="left"/>
      <w:pPr>
        <w:ind w:left="2168" w:hanging="360"/>
      </w:pPr>
      <w:rPr>
        <w:rFonts w:ascii="Wingdings" w:hAnsi="Wingdings" w:hint="default"/>
      </w:rPr>
    </w:lvl>
    <w:lvl w:ilvl="3" w:tplc="0C090001" w:tentative="1">
      <w:start w:val="1"/>
      <w:numFmt w:val="bullet"/>
      <w:lvlText w:val=""/>
      <w:lvlJc w:val="left"/>
      <w:pPr>
        <w:ind w:left="2888" w:hanging="360"/>
      </w:pPr>
      <w:rPr>
        <w:rFonts w:ascii="Symbol" w:hAnsi="Symbol" w:hint="default"/>
      </w:rPr>
    </w:lvl>
    <w:lvl w:ilvl="4" w:tplc="0C090003" w:tentative="1">
      <w:start w:val="1"/>
      <w:numFmt w:val="bullet"/>
      <w:lvlText w:val="o"/>
      <w:lvlJc w:val="left"/>
      <w:pPr>
        <w:ind w:left="3608" w:hanging="360"/>
      </w:pPr>
      <w:rPr>
        <w:rFonts w:ascii="Courier New" w:hAnsi="Courier New" w:cs="Courier New" w:hint="default"/>
      </w:rPr>
    </w:lvl>
    <w:lvl w:ilvl="5" w:tplc="0C090005" w:tentative="1">
      <w:start w:val="1"/>
      <w:numFmt w:val="bullet"/>
      <w:lvlText w:val=""/>
      <w:lvlJc w:val="left"/>
      <w:pPr>
        <w:ind w:left="4328" w:hanging="360"/>
      </w:pPr>
      <w:rPr>
        <w:rFonts w:ascii="Wingdings" w:hAnsi="Wingdings" w:hint="default"/>
      </w:rPr>
    </w:lvl>
    <w:lvl w:ilvl="6" w:tplc="0C090001" w:tentative="1">
      <w:start w:val="1"/>
      <w:numFmt w:val="bullet"/>
      <w:lvlText w:val=""/>
      <w:lvlJc w:val="left"/>
      <w:pPr>
        <w:ind w:left="5048" w:hanging="360"/>
      </w:pPr>
      <w:rPr>
        <w:rFonts w:ascii="Symbol" w:hAnsi="Symbol" w:hint="default"/>
      </w:rPr>
    </w:lvl>
    <w:lvl w:ilvl="7" w:tplc="0C090003" w:tentative="1">
      <w:start w:val="1"/>
      <w:numFmt w:val="bullet"/>
      <w:lvlText w:val="o"/>
      <w:lvlJc w:val="left"/>
      <w:pPr>
        <w:ind w:left="5768" w:hanging="360"/>
      </w:pPr>
      <w:rPr>
        <w:rFonts w:ascii="Courier New" w:hAnsi="Courier New" w:cs="Courier New" w:hint="default"/>
      </w:rPr>
    </w:lvl>
    <w:lvl w:ilvl="8" w:tplc="0C090005" w:tentative="1">
      <w:start w:val="1"/>
      <w:numFmt w:val="bullet"/>
      <w:lvlText w:val=""/>
      <w:lvlJc w:val="left"/>
      <w:pPr>
        <w:ind w:left="6488" w:hanging="360"/>
      </w:pPr>
      <w:rPr>
        <w:rFonts w:ascii="Wingdings" w:hAnsi="Wingdings" w:hint="default"/>
      </w:rPr>
    </w:lvl>
  </w:abstractNum>
  <w:abstractNum w:abstractNumId="34" w15:restartNumberingAfterBreak="0">
    <w:nsid w:val="55B70E29"/>
    <w:multiLevelType w:val="hybridMultilevel"/>
    <w:tmpl w:val="B592422C"/>
    <w:lvl w:ilvl="0" w:tplc="B6EAA702">
      <w:start w:val="1"/>
      <w:numFmt w:val="bullet"/>
      <w:lvlText w:val="o"/>
      <w:lvlJc w:val="left"/>
      <w:pPr>
        <w:ind w:left="720" w:hanging="360"/>
      </w:pPr>
      <w:rPr>
        <w:rFonts w:ascii="Courier New" w:hAnsi="Courier New" w:hint="default"/>
        <w:color w:val="0072C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568E588F"/>
    <w:multiLevelType w:val="hybridMultilevel"/>
    <w:tmpl w:val="290E4E72"/>
    <w:lvl w:ilvl="0" w:tplc="46EC3902">
      <w:start w:val="1"/>
      <w:numFmt w:val="bullet"/>
      <w:lvlText w:val=""/>
      <w:lvlJc w:val="left"/>
      <w:pPr>
        <w:ind w:left="742" w:hanging="360"/>
      </w:pPr>
      <w:rPr>
        <w:rFonts w:ascii="Symbol" w:hAnsi="Symbol" w:hint="default"/>
        <w:color w:val="0072CE"/>
      </w:rPr>
    </w:lvl>
    <w:lvl w:ilvl="1" w:tplc="FFFFFFFF" w:tentative="1">
      <w:start w:val="1"/>
      <w:numFmt w:val="bullet"/>
      <w:lvlText w:val="o"/>
      <w:lvlJc w:val="left"/>
      <w:pPr>
        <w:ind w:left="1462" w:hanging="360"/>
      </w:pPr>
      <w:rPr>
        <w:rFonts w:ascii="Courier New" w:hAnsi="Courier New" w:cs="Courier New" w:hint="default"/>
      </w:rPr>
    </w:lvl>
    <w:lvl w:ilvl="2" w:tplc="FFFFFFFF" w:tentative="1">
      <w:start w:val="1"/>
      <w:numFmt w:val="bullet"/>
      <w:lvlText w:val=""/>
      <w:lvlJc w:val="left"/>
      <w:pPr>
        <w:ind w:left="2182" w:hanging="360"/>
      </w:pPr>
      <w:rPr>
        <w:rFonts w:ascii="Wingdings" w:hAnsi="Wingdings" w:hint="default"/>
      </w:rPr>
    </w:lvl>
    <w:lvl w:ilvl="3" w:tplc="FFFFFFFF" w:tentative="1">
      <w:start w:val="1"/>
      <w:numFmt w:val="bullet"/>
      <w:lvlText w:val=""/>
      <w:lvlJc w:val="left"/>
      <w:pPr>
        <w:ind w:left="2902" w:hanging="360"/>
      </w:pPr>
      <w:rPr>
        <w:rFonts w:ascii="Symbol" w:hAnsi="Symbol" w:hint="default"/>
      </w:rPr>
    </w:lvl>
    <w:lvl w:ilvl="4" w:tplc="FFFFFFFF" w:tentative="1">
      <w:start w:val="1"/>
      <w:numFmt w:val="bullet"/>
      <w:lvlText w:val="o"/>
      <w:lvlJc w:val="left"/>
      <w:pPr>
        <w:ind w:left="3622" w:hanging="360"/>
      </w:pPr>
      <w:rPr>
        <w:rFonts w:ascii="Courier New" w:hAnsi="Courier New" w:cs="Courier New" w:hint="default"/>
      </w:rPr>
    </w:lvl>
    <w:lvl w:ilvl="5" w:tplc="FFFFFFFF" w:tentative="1">
      <w:start w:val="1"/>
      <w:numFmt w:val="bullet"/>
      <w:lvlText w:val=""/>
      <w:lvlJc w:val="left"/>
      <w:pPr>
        <w:ind w:left="4342" w:hanging="360"/>
      </w:pPr>
      <w:rPr>
        <w:rFonts w:ascii="Wingdings" w:hAnsi="Wingdings" w:hint="default"/>
      </w:rPr>
    </w:lvl>
    <w:lvl w:ilvl="6" w:tplc="FFFFFFFF" w:tentative="1">
      <w:start w:val="1"/>
      <w:numFmt w:val="bullet"/>
      <w:lvlText w:val=""/>
      <w:lvlJc w:val="left"/>
      <w:pPr>
        <w:ind w:left="5062" w:hanging="360"/>
      </w:pPr>
      <w:rPr>
        <w:rFonts w:ascii="Symbol" w:hAnsi="Symbol" w:hint="default"/>
      </w:rPr>
    </w:lvl>
    <w:lvl w:ilvl="7" w:tplc="FFFFFFFF" w:tentative="1">
      <w:start w:val="1"/>
      <w:numFmt w:val="bullet"/>
      <w:lvlText w:val="o"/>
      <w:lvlJc w:val="left"/>
      <w:pPr>
        <w:ind w:left="5782" w:hanging="360"/>
      </w:pPr>
      <w:rPr>
        <w:rFonts w:ascii="Courier New" w:hAnsi="Courier New" w:cs="Courier New" w:hint="default"/>
      </w:rPr>
    </w:lvl>
    <w:lvl w:ilvl="8" w:tplc="FFFFFFFF" w:tentative="1">
      <w:start w:val="1"/>
      <w:numFmt w:val="bullet"/>
      <w:lvlText w:val=""/>
      <w:lvlJc w:val="left"/>
      <w:pPr>
        <w:ind w:left="6502" w:hanging="360"/>
      </w:pPr>
      <w:rPr>
        <w:rFonts w:ascii="Wingdings" w:hAnsi="Wingdings" w:hint="default"/>
      </w:rPr>
    </w:lvl>
  </w:abstractNum>
  <w:abstractNum w:abstractNumId="36" w15:restartNumberingAfterBreak="0">
    <w:nsid w:val="5C417E67"/>
    <w:multiLevelType w:val="hybridMultilevel"/>
    <w:tmpl w:val="078259EA"/>
    <w:lvl w:ilvl="0" w:tplc="46EC3902">
      <w:start w:val="1"/>
      <w:numFmt w:val="bullet"/>
      <w:lvlText w:val=""/>
      <w:lvlJc w:val="left"/>
      <w:pPr>
        <w:ind w:left="360" w:hanging="360"/>
      </w:pPr>
      <w:rPr>
        <w:rFonts w:ascii="Symbol" w:hAnsi="Symbol" w:hint="default"/>
        <w:color w:val="0072CE"/>
      </w:rPr>
    </w:lvl>
    <w:lvl w:ilvl="1" w:tplc="FFFFFFFF">
      <w:start w:val="1"/>
      <w:numFmt w:val="bullet"/>
      <w:lvlText w:val="o"/>
      <w:lvlJc w:val="left"/>
      <w:pPr>
        <w:ind w:left="1080" w:hanging="360"/>
      </w:pPr>
      <w:rPr>
        <w:rFonts w:ascii="Courier New" w:hAnsi="Courier New" w:hint="default"/>
        <w:color w:val="0072CE"/>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7" w15:restartNumberingAfterBreak="0">
    <w:nsid w:val="5D9F6363"/>
    <w:multiLevelType w:val="hybridMultilevel"/>
    <w:tmpl w:val="36166A12"/>
    <w:lvl w:ilvl="0" w:tplc="46EC3902">
      <w:start w:val="1"/>
      <w:numFmt w:val="bullet"/>
      <w:lvlText w:val=""/>
      <w:lvlJc w:val="left"/>
      <w:pPr>
        <w:ind w:left="360" w:hanging="360"/>
      </w:pPr>
      <w:rPr>
        <w:rFonts w:ascii="Symbol" w:hAnsi="Symbol" w:hint="default"/>
        <w:color w:val="0072CE"/>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0">
    <w:nsid w:val="66D309C5"/>
    <w:multiLevelType w:val="hybridMultilevel"/>
    <w:tmpl w:val="CB68CC6E"/>
    <w:lvl w:ilvl="0" w:tplc="46EC3902">
      <w:start w:val="1"/>
      <w:numFmt w:val="bullet"/>
      <w:lvlText w:val=""/>
      <w:lvlJc w:val="left"/>
      <w:pPr>
        <w:ind w:left="742" w:hanging="360"/>
      </w:pPr>
      <w:rPr>
        <w:rFonts w:ascii="Symbol" w:hAnsi="Symbol" w:hint="default"/>
        <w:color w:val="0072CE"/>
      </w:rPr>
    </w:lvl>
    <w:lvl w:ilvl="1" w:tplc="FFFFFFFF">
      <w:start w:val="1"/>
      <w:numFmt w:val="bullet"/>
      <w:lvlText w:val=""/>
      <w:lvlJc w:val="left"/>
      <w:pPr>
        <w:ind w:left="1462" w:hanging="360"/>
      </w:pPr>
      <w:rPr>
        <w:rFonts w:ascii="Symbol" w:hAnsi="Symbol" w:hint="default"/>
        <w:color w:val="00BAD2"/>
      </w:rPr>
    </w:lvl>
    <w:lvl w:ilvl="2" w:tplc="FFFFFFFF" w:tentative="1">
      <w:start w:val="1"/>
      <w:numFmt w:val="bullet"/>
      <w:lvlText w:val=""/>
      <w:lvlJc w:val="left"/>
      <w:pPr>
        <w:ind w:left="2182" w:hanging="360"/>
      </w:pPr>
      <w:rPr>
        <w:rFonts w:ascii="Wingdings" w:hAnsi="Wingdings" w:hint="default"/>
      </w:rPr>
    </w:lvl>
    <w:lvl w:ilvl="3" w:tplc="FFFFFFFF" w:tentative="1">
      <w:start w:val="1"/>
      <w:numFmt w:val="bullet"/>
      <w:lvlText w:val=""/>
      <w:lvlJc w:val="left"/>
      <w:pPr>
        <w:ind w:left="2902" w:hanging="360"/>
      </w:pPr>
      <w:rPr>
        <w:rFonts w:ascii="Symbol" w:hAnsi="Symbol" w:hint="default"/>
      </w:rPr>
    </w:lvl>
    <w:lvl w:ilvl="4" w:tplc="FFFFFFFF" w:tentative="1">
      <w:start w:val="1"/>
      <w:numFmt w:val="bullet"/>
      <w:lvlText w:val="o"/>
      <w:lvlJc w:val="left"/>
      <w:pPr>
        <w:ind w:left="3622" w:hanging="360"/>
      </w:pPr>
      <w:rPr>
        <w:rFonts w:ascii="Courier New" w:hAnsi="Courier New" w:cs="Courier New" w:hint="default"/>
      </w:rPr>
    </w:lvl>
    <w:lvl w:ilvl="5" w:tplc="FFFFFFFF" w:tentative="1">
      <w:start w:val="1"/>
      <w:numFmt w:val="bullet"/>
      <w:lvlText w:val=""/>
      <w:lvlJc w:val="left"/>
      <w:pPr>
        <w:ind w:left="4342" w:hanging="360"/>
      </w:pPr>
      <w:rPr>
        <w:rFonts w:ascii="Wingdings" w:hAnsi="Wingdings" w:hint="default"/>
      </w:rPr>
    </w:lvl>
    <w:lvl w:ilvl="6" w:tplc="FFFFFFFF" w:tentative="1">
      <w:start w:val="1"/>
      <w:numFmt w:val="bullet"/>
      <w:lvlText w:val=""/>
      <w:lvlJc w:val="left"/>
      <w:pPr>
        <w:ind w:left="5062" w:hanging="360"/>
      </w:pPr>
      <w:rPr>
        <w:rFonts w:ascii="Symbol" w:hAnsi="Symbol" w:hint="default"/>
      </w:rPr>
    </w:lvl>
    <w:lvl w:ilvl="7" w:tplc="FFFFFFFF" w:tentative="1">
      <w:start w:val="1"/>
      <w:numFmt w:val="bullet"/>
      <w:lvlText w:val="o"/>
      <w:lvlJc w:val="left"/>
      <w:pPr>
        <w:ind w:left="5782" w:hanging="360"/>
      </w:pPr>
      <w:rPr>
        <w:rFonts w:ascii="Courier New" w:hAnsi="Courier New" w:cs="Courier New" w:hint="default"/>
      </w:rPr>
    </w:lvl>
    <w:lvl w:ilvl="8" w:tplc="FFFFFFFF" w:tentative="1">
      <w:start w:val="1"/>
      <w:numFmt w:val="bullet"/>
      <w:lvlText w:val=""/>
      <w:lvlJc w:val="left"/>
      <w:pPr>
        <w:ind w:left="6502" w:hanging="360"/>
      </w:pPr>
      <w:rPr>
        <w:rFonts w:ascii="Wingdings" w:hAnsi="Wingdings" w:hint="default"/>
      </w:rPr>
    </w:lvl>
  </w:abstractNum>
  <w:abstractNum w:abstractNumId="39" w15:restartNumberingAfterBreak="0">
    <w:nsid w:val="67C361D9"/>
    <w:multiLevelType w:val="hybridMultilevel"/>
    <w:tmpl w:val="20582770"/>
    <w:lvl w:ilvl="0" w:tplc="0C09000F">
      <w:start w:val="1"/>
      <w:numFmt w:val="decimal"/>
      <w:lvlText w:val="%1."/>
      <w:lvlJc w:val="left"/>
      <w:pPr>
        <w:ind w:left="382" w:hanging="360"/>
      </w:pPr>
    </w:lvl>
    <w:lvl w:ilvl="1" w:tplc="0C090019" w:tentative="1">
      <w:start w:val="1"/>
      <w:numFmt w:val="lowerLetter"/>
      <w:lvlText w:val="%2."/>
      <w:lvlJc w:val="left"/>
      <w:pPr>
        <w:ind w:left="1102" w:hanging="360"/>
      </w:pPr>
    </w:lvl>
    <w:lvl w:ilvl="2" w:tplc="0C09001B" w:tentative="1">
      <w:start w:val="1"/>
      <w:numFmt w:val="lowerRoman"/>
      <w:lvlText w:val="%3."/>
      <w:lvlJc w:val="right"/>
      <w:pPr>
        <w:ind w:left="1822" w:hanging="180"/>
      </w:pPr>
    </w:lvl>
    <w:lvl w:ilvl="3" w:tplc="0C09000F" w:tentative="1">
      <w:start w:val="1"/>
      <w:numFmt w:val="decimal"/>
      <w:lvlText w:val="%4."/>
      <w:lvlJc w:val="left"/>
      <w:pPr>
        <w:ind w:left="2542" w:hanging="360"/>
      </w:pPr>
    </w:lvl>
    <w:lvl w:ilvl="4" w:tplc="0C090019" w:tentative="1">
      <w:start w:val="1"/>
      <w:numFmt w:val="lowerLetter"/>
      <w:lvlText w:val="%5."/>
      <w:lvlJc w:val="left"/>
      <w:pPr>
        <w:ind w:left="3262" w:hanging="360"/>
      </w:pPr>
    </w:lvl>
    <w:lvl w:ilvl="5" w:tplc="0C09001B" w:tentative="1">
      <w:start w:val="1"/>
      <w:numFmt w:val="lowerRoman"/>
      <w:lvlText w:val="%6."/>
      <w:lvlJc w:val="right"/>
      <w:pPr>
        <w:ind w:left="3982" w:hanging="180"/>
      </w:pPr>
    </w:lvl>
    <w:lvl w:ilvl="6" w:tplc="0C09000F" w:tentative="1">
      <w:start w:val="1"/>
      <w:numFmt w:val="decimal"/>
      <w:lvlText w:val="%7."/>
      <w:lvlJc w:val="left"/>
      <w:pPr>
        <w:ind w:left="4702" w:hanging="360"/>
      </w:pPr>
    </w:lvl>
    <w:lvl w:ilvl="7" w:tplc="0C090019" w:tentative="1">
      <w:start w:val="1"/>
      <w:numFmt w:val="lowerLetter"/>
      <w:lvlText w:val="%8."/>
      <w:lvlJc w:val="left"/>
      <w:pPr>
        <w:ind w:left="5422" w:hanging="360"/>
      </w:pPr>
    </w:lvl>
    <w:lvl w:ilvl="8" w:tplc="0C09001B" w:tentative="1">
      <w:start w:val="1"/>
      <w:numFmt w:val="lowerRoman"/>
      <w:lvlText w:val="%9."/>
      <w:lvlJc w:val="right"/>
      <w:pPr>
        <w:ind w:left="6142" w:hanging="180"/>
      </w:pPr>
    </w:lvl>
  </w:abstractNum>
  <w:abstractNum w:abstractNumId="40" w15:restartNumberingAfterBreak="0">
    <w:nsid w:val="688B6C69"/>
    <w:multiLevelType w:val="hybridMultilevel"/>
    <w:tmpl w:val="922644FC"/>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41" w15:restartNumberingAfterBreak="0">
    <w:nsid w:val="689B5A55"/>
    <w:multiLevelType w:val="hybridMultilevel"/>
    <w:tmpl w:val="8604EF62"/>
    <w:lvl w:ilvl="0" w:tplc="46EC3902">
      <w:start w:val="1"/>
      <w:numFmt w:val="bullet"/>
      <w:lvlText w:val=""/>
      <w:lvlJc w:val="left"/>
      <w:pPr>
        <w:ind w:left="720" w:hanging="360"/>
      </w:pPr>
      <w:rPr>
        <w:rFonts w:ascii="Symbol" w:hAnsi="Symbol" w:hint="default"/>
        <w:color w:val="0072C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6A47632F"/>
    <w:multiLevelType w:val="hybridMultilevel"/>
    <w:tmpl w:val="02222DDE"/>
    <w:lvl w:ilvl="0" w:tplc="FFFFFFFF">
      <w:start w:val="1"/>
      <w:numFmt w:val="bullet"/>
      <w:lvlText w:val=""/>
      <w:lvlJc w:val="left"/>
      <w:pPr>
        <w:ind w:left="731" w:hanging="360"/>
      </w:pPr>
      <w:rPr>
        <w:rFonts w:ascii="Symbol" w:hAnsi="Symbol" w:hint="default"/>
        <w:color w:val="00BAD2"/>
        <w:sz w:val="40"/>
      </w:rPr>
    </w:lvl>
    <w:lvl w:ilvl="1" w:tplc="FFFFFFFF">
      <w:start w:val="1"/>
      <w:numFmt w:val="bullet"/>
      <w:lvlText w:val=""/>
      <w:lvlJc w:val="left"/>
      <w:pPr>
        <w:ind w:left="360" w:hanging="360"/>
      </w:pPr>
      <w:rPr>
        <w:rFonts w:ascii="Symbol" w:hAnsi="Symbol" w:hint="default"/>
        <w:color w:val="00BAD2"/>
      </w:rPr>
    </w:lvl>
    <w:lvl w:ilvl="2" w:tplc="FFFFFFFF">
      <w:start w:val="1"/>
      <w:numFmt w:val="bullet"/>
      <w:lvlText w:val=""/>
      <w:lvlJc w:val="left"/>
      <w:pPr>
        <w:ind w:left="360" w:hanging="360"/>
      </w:pPr>
      <w:rPr>
        <w:rFonts w:ascii="Symbol" w:hAnsi="Symbol" w:hint="default"/>
        <w:color w:val="00BAD2"/>
      </w:rPr>
    </w:lvl>
    <w:lvl w:ilvl="3" w:tplc="B6EAA702">
      <w:start w:val="1"/>
      <w:numFmt w:val="bullet"/>
      <w:lvlText w:val="o"/>
      <w:lvlJc w:val="left"/>
      <w:pPr>
        <w:ind w:left="1451" w:hanging="360"/>
      </w:pPr>
      <w:rPr>
        <w:rFonts w:ascii="Courier New" w:hAnsi="Courier New" w:hint="default"/>
        <w:color w:val="0072CE"/>
      </w:rPr>
    </w:lvl>
    <w:lvl w:ilvl="4" w:tplc="FFFFFFFF">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43" w15:restartNumberingAfterBreak="0">
    <w:nsid w:val="6FE02B56"/>
    <w:multiLevelType w:val="hybridMultilevel"/>
    <w:tmpl w:val="BDFAD4A4"/>
    <w:lvl w:ilvl="0" w:tplc="46EC3902">
      <w:start w:val="1"/>
      <w:numFmt w:val="bullet"/>
      <w:lvlText w:val=""/>
      <w:lvlJc w:val="left"/>
      <w:pPr>
        <w:ind w:left="360" w:hanging="360"/>
      </w:pPr>
      <w:rPr>
        <w:rFonts w:ascii="Symbol" w:hAnsi="Symbol" w:hint="default"/>
        <w:color w:val="0072CE"/>
      </w:rPr>
    </w:lvl>
    <w:lvl w:ilvl="1" w:tplc="FFFFFFFF">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4" w15:restartNumberingAfterBreak="0">
    <w:nsid w:val="71CC69C1"/>
    <w:multiLevelType w:val="hybridMultilevel"/>
    <w:tmpl w:val="A5A40544"/>
    <w:lvl w:ilvl="0" w:tplc="46EC3902">
      <w:start w:val="1"/>
      <w:numFmt w:val="bullet"/>
      <w:lvlText w:val=""/>
      <w:lvlJc w:val="left"/>
      <w:pPr>
        <w:ind w:left="360" w:hanging="360"/>
      </w:pPr>
      <w:rPr>
        <w:rFonts w:ascii="Symbol" w:hAnsi="Symbol" w:hint="default"/>
        <w:color w:val="0072CE"/>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5" w15:restartNumberingAfterBreak="0">
    <w:nsid w:val="76E171A3"/>
    <w:multiLevelType w:val="hybridMultilevel"/>
    <w:tmpl w:val="B4302272"/>
    <w:lvl w:ilvl="0" w:tplc="46EC3902">
      <w:start w:val="1"/>
      <w:numFmt w:val="bullet"/>
      <w:lvlText w:val=""/>
      <w:lvlJc w:val="left"/>
      <w:pPr>
        <w:ind w:left="731" w:hanging="360"/>
      </w:pPr>
      <w:rPr>
        <w:rFonts w:ascii="Symbol" w:hAnsi="Symbol" w:hint="default"/>
        <w:color w:val="0072CE"/>
      </w:rPr>
    </w:lvl>
    <w:lvl w:ilvl="1" w:tplc="FFFFFFFF" w:tentative="1">
      <w:start w:val="1"/>
      <w:numFmt w:val="bullet"/>
      <w:lvlText w:val="o"/>
      <w:lvlJc w:val="left"/>
      <w:pPr>
        <w:ind w:left="1451" w:hanging="360"/>
      </w:pPr>
      <w:rPr>
        <w:rFonts w:ascii="Courier New" w:hAnsi="Courier New" w:cs="Courier New" w:hint="default"/>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46" w15:restartNumberingAfterBreak="0">
    <w:nsid w:val="787156DC"/>
    <w:multiLevelType w:val="hybridMultilevel"/>
    <w:tmpl w:val="3BEE72BC"/>
    <w:lvl w:ilvl="0" w:tplc="46EC3902">
      <w:start w:val="1"/>
      <w:numFmt w:val="bullet"/>
      <w:lvlText w:val=""/>
      <w:lvlJc w:val="left"/>
      <w:pPr>
        <w:ind w:left="360" w:hanging="360"/>
      </w:pPr>
      <w:rPr>
        <w:rFonts w:ascii="Symbol" w:hAnsi="Symbol" w:hint="default"/>
        <w:color w:val="0072CE"/>
      </w:rPr>
    </w:lvl>
    <w:lvl w:ilvl="1" w:tplc="FFFFFFFF">
      <w:start w:val="1"/>
      <w:numFmt w:val="bullet"/>
      <w:lvlText w:val="o"/>
      <w:lvlJc w:val="left"/>
      <w:pPr>
        <w:ind w:left="1080" w:hanging="360"/>
      </w:pPr>
      <w:rPr>
        <w:rFonts w:ascii="Courier New" w:hAnsi="Courier New" w:hint="default"/>
        <w:color w:val="00BAD2"/>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7" w15:restartNumberingAfterBreak="0">
    <w:nsid w:val="79EB7CC6"/>
    <w:multiLevelType w:val="hybridMultilevel"/>
    <w:tmpl w:val="5C4E7636"/>
    <w:lvl w:ilvl="0" w:tplc="E6341B4E">
      <w:start w:val="1"/>
      <w:numFmt w:val="bullet"/>
      <w:lvlText w:val=""/>
      <w:lvlJc w:val="left"/>
      <w:pPr>
        <w:ind w:left="731" w:hanging="360"/>
      </w:pPr>
      <w:rPr>
        <w:rFonts w:ascii="Symbol" w:hAnsi="Symbol" w:hint="default"/>
        <w:color w:val="0072CE"/>
        <w:sz w:val="40"/>
      </w:rPr>
    </w:lvl>
    <w:lvl w:ilvl="1" w:tplc="FFFFFFFF">
      <w:start w:val="1"/>
      <w:numFmt w:val="bullet"/>
      <w:lvlText w:val="o"/>
      <w:lvlJc w:val="left"/>
      <w:pPr>
        <w:ind w:left="1451" w:hanging="360"/>
      </w:pPr>
      <w:rPr>
        <w:rFonts w:ascii="Courier New" w:hAnsi="Courier New" w:hint="default"/>
        <w:color w:val="00BAD2"/>
      </w:rPr>
    </w:lvl>
    <w:lvl w:ilvl="2" w:tplc="FFFFFFFF" w:tentative="1">
      <w:start w:val="1"/>
      <w:numFmt w:val="bullet"/>
      <w:lvlText w:val=""/>
      <w:lvlJc w:val="left"/>
      <w:pPr>
        <w:ind w:left="2171" w:hanging="360"/>
      </w:pPr>
      <w:rPr>
        <w:rFonts w:ascii="Wingdings" w:hAnsi="Wingdings" w:hint="default"/>
      </w:rPr>
    </w:lvl>
    <w:lvl w:ilvl="3" w:tplc="FFFFFFFF" w:tentative="1">
      <w:start w:val="1"/>
      <w:numFmt w:val="bullet"/>
      <w:lvlText w:val=""/>
      <w:lvlJc w:val="left"/>
      <w:pPr>
        <w:ind w:left="2891" w:hanging="360"/>
      </w:pPr>
      <w:rPr>
        <w:rFonts w:ascii="Symbol" w:hAnsi="Symbol" w:hint="default"/>
      </w:rPr>
    </w:lvl>
    <w:lvl w:ilvl="4" w:tplc="FFFFFFFF" w:tentative="1">
      <w:start w:val="1"/>
      <w:numFmt w:val="bullet"/>
      <w:lvlText w:val="o"/>
      <w:lvlJc w:val="left"/>
      <w:pPr>
        <w:ind w:left="3611" w:hanging="360"/>
      </w:pPr>
      <w:rPr>
        <w:rFonts w:ascii="Courier New" w:hAnsi="Courier New" w:cs="Courier New" w:hint="default"/>
      </w:rPr>
    </w:lvl>
    <w:lvl w:ilvl="5" w:tplc="FFFFFFFF" w:tentative="1">
      <w:start w:val="1"/>
      <w:numFmt w:val="bullet"/>
      <w:lvlText w:val=""/>
      <w:lvlJc w:val="left"/>
      <w:pPr>
        <w:ind w:left="4331" w:hanging="360"/>
      </w:pPr>
      <w:rPr>
        <w:rFonts w:ascii="Wingdings" w:hAnsi="Wingdings" w:hint="default"/>
      </w:rPr>
    </w:lvl>
    <w:lvl w:ilvl="6" w:tplc="FFFFFFFF" w:tentative="1">
      <w:start w:val="1"/>
      <w:numFmt w:val="bullet"/>
      <w:lvlText w:val=""/>
      <w:lvlJc w:val="left"/>
      <w:pPr>
        <w:ind w:left="5051" w:hanging="360"/>
      </w:pPr>
      <w:rPr>
        <w:rFonts w:ascii="Symbol" w:hAnsi="Symbol" w:hint="default"/>
      </w:rPr>
    </w:lvl>
    <w:lvl w:ilvl="7" w:tplc="FFFFFFFF" w:tentative="1">
      <w:start w:val="1"/>
      <w:numFmt w:val="bullet"/>
      <w:lvlText w:val="o"/>
      <w:lvlJc w:val="left"/>
      <w:pPr>
        <w:ind w:left="5771" w:hanging="360"/>
      </w:pPr>
      <w:rPr>
        <w:rFonts w:ascii="Courier New" w:hAnsi="Courier New" w:cs="Courier New" w:hint="default"/>
      </w:rPr>
    </w:lvl>
    <w:lvl w:ilvl="8" w:tplc="FFFFFFFF" w:tentative="1">
      <w:start w:val="1"/>
      <w:numFmt w:val="bullet"/>
      <w:lvlText w:val=""/>
      <w:lvlJc w:val="left"/>
      <w:pPr>
        <w:ind w:left="6491" w:hanging="360"/>
      </w:pPr>
      <w:rPr>
        <w:rFonts w:ascii="Wingdings" w:hAnsi="Wingdings" w:hint="default"/>
      </w:rPr>
    </w:lvl>
  </w:abstractNum>
  <w:abstractNum w:abstractNumId="48" w15:restartNumberingAfterBreak="0">
    <w:nsid w:val="7B9441F3"/>
    <w:multiLevelType w:val="hybridMultilevel"/>
    <w:tmpl w:val="84BA41E2"/>
    <w:lvl w:ilvl="0" w:tplc="B6EAA702">
      <w:start w:val="1"/>
      <w:numFmt w:val="bullet"/>
      <w:lvlText w:val="o"/>
      <w:lvlJc w:val="left"/>
      <w:pPr>
        <w:ind w:left="1451" w:hanging="360"/>
      </w:pPr>
      <w:rPr>
        <w:rFonts w:ascii="Courier New" w:hAnsi="Courier New" w:hint="default"/>
        <w:color w:val="0072CE"/>
      </w:rPr>
    </w:lvl>
    <w:lvl w:ilvl="1" w:tplc="0C090003" w:tentative="1">
      <w:start w:val="1"/>
      <w:numFmt w:val="bullet"/>
      <w:lvlText w:val="o"/>
      <w:lvlJc w:val="left"/>
      <w:pPr>
        <w:ind w:left="2171" w:hanging="360"/>
      </w:pPr>
      <w:rPr>
        <w:rFonts w:ascii="Courier New" w:hAnsi="Courier New" w:cs="Courier New" w:hint="default"/>
      </w:rPr>
    </w:lvl>
    <w:lvl w:ilvl="2" w:tplc="0C090005" w:tentative="1">
      <w:start w:val="1"/>
      <w:numFmt w:val="bullet"/>
      <w:lvlText w:val=""/>
      <w:lvlJc w:val="left"/>
      <w:pPr>
        <w:ind w:left="2891" w:hanging="360"/>
      </w:pPr>
      <w:rPr>
        <w:rFonts w:ascii="Wingdings" w:hAnsi="Wingdings" w:hint="default"/>
      </w:rPr>
    </w:lvl>
    <w:lvl w:ilvl="3" w:tplc="0C090001" w:tentative="1">
      <w:start w:val="1"/>
      <w:numFmt w:val="bullet"/>
      <w:lvlText w:val=""/>
      <w:lvlJc w:val="left"/>
      <w:pPr>
        <w:ind w:left="3611" w:hanging="360"/>
      </w:pPr>
      <w:rPr>
        <w:rFonts w:ascii="Symbol" w:hAnsi="Symbol" w:hint="default"/>
      </w:rPr>
    </w:lvl>
    <w:lvl w:ilvl="4" w:tplc="0C090003" w:tentative="1">
      <w:start w:val="1"/>
      <w:numFmt w:val="bullet"/>
      <w:lvlText w:val="o"/>
      <w:lvlJc w:val="left"/>
      <w:pPr>
        <w:ind w:left="4331" w:hanging="360"/>
      </w:pPr>
      <w:rPr>
        <w:rFonts w:ascii="Courier New" w:hAnsi="Courier New" w:cs="Courier New" w:hint="default"/>
      </w:rPr>
    </w:lvl>
    <w:lvl w:ilvl="5" w:tplc="0C090005" w:tentative="1">
      <w:start w:val="1"/>
      <w:numFmt w:val="bullet"/>
      <w:lvlText w:val=""/>
      <w:lvlJc w:val="left"/>
      <w:pPr>
        <w:ind w:left="5051" w:hanging="360"/>
      </w:pPr>
      <w:rPr>
        <w:rFonts w:ascii="Wingdings" w:hAnsi="Wingdings" w:hint="default"/>
      </w:rPr>
    </w:lvl>
    <w:lvl w:ilvl="6" w:tplc="0C090001" w:tentative="1">
      <w:start w:val="1"/>
      <w:numFmt w:val="bullet"/>
      <w:lvlText w:val=""/>
      <w:lvlJc w:val="left"/>
      <w:pPr>
        <w:ind w:left="5771" w:hanging="360"/>
      </w:pPr>
      <w:rPr>
        <w:rFonts w:ascii="Symbol" w:hAnsi="Symbol" w:hint="default"/>
      </w:rPr>
    </w:lvl>
    <w:lvl w:ilvl="7" w:tplc="0C090003" w:tentative="1">
      <w:start w:val="1"/>
      <w:numFmt w:val="bullet"/>
      <w:lvlText w:val="o"/>
      <w:lvlJc w:val="left"/>
      <w:pPr>
        <w:ind w:left="6491" w:hanging="360"/>
      </w:pPr>
      <w:rPr>
        <w:rFonts w:ascii="Courier New" w:hAnsi="Courier New" w:cs="Courier New" w:hint="default"/>
      </w:rPr>
    </w:lvl>
    <w:lvl w:ilvl="8" w:tplc="0C090005" w:tentative="1">
      <w:start w:val="1"/>
      <w:numFmt w:val="bullet"/>
      <w:lvlText w:val=""/>
      <w:lvlJc w:val="left"/>
      <w:pPr>
        <w:ind w:left="7211" w:hanging="360"/>
      </w:pPr>
      <w:rPr>
        <w:rFonts w:ascii="Wingdings" w:hAnsi="Wingdings" w:hint="default"/>
      </w:rPr>
    </w:lvl>
  </w:abstractNum>
  <w:abstractNum w:abstractNumId="49" w15:restartNumberingAfterBreak="0">
    <w:nsid w:val="7E3870BA"/>
    <w:multiLevelType w:val="hybridMultilevel"/>
    <w:tmpl w:val="C368062A"/>
    <w:lvl w:ilvl="0" w:tplc="46EC3902">
      <w:start w:val="1"/>
      <w:numFmt w:val="bullet"/>
      <w:lvlText w:val=""/>
      <w:lvlJc w:val="left"/>
      <w:pPr>
        <w:ind w:left="728" w:hanging="360"/>
      </w:pPr>
      <w:rPr>
        <w:rFonts w:ascii="Symbol" w:hAnsi="Symbol" w:hint="default"/>
        <w:color w:val="0072CE"/>
      </w:rPr>
    </w:lvl>
    <w:lvl w:ilvl="1" w:tplc="0C090003" w:tentative="1">
      <w:start w:val="1"/>
      <w:numFmt w:val="bullet"/>
      <w:lvlText w:val="o"/>
      <w:lvlJc w:val="left"/>
      <w:pPr>
        <w:ind w:left="1448" w:hanging="360"/>
      </w:pPr>
      <w:rPr>
        <w:rFonts w:ascii="Courier New" w:hAnsi="Courier New" w:cs="Courier New" w:hint="default"/>
      </w:rPr>
    </w:lvl>
    <w:lvl w:ilvl="2" w:tplc="0C090005" w:tentative="1">
      <w:start w:val="1"/>
      <w:numFmt w:val="bullet"/>
      <w:lvlText w:val=""/>
      <w:lvlJc w:val="left"/>
      <w:pPr>
        <w:ind w:left="2168" w:hanging="360"/>
      </w:pPr>
      <w:rPr>
        <w:rFonts w:ascii="Wingdings" w:hAnsi="Wingdings" w:hint="default"/>
      </w:rPr>
    </w:lvl>
    <w:lvl w:ilvl="3" w:tplc="0C090001" w:tentative="1">
      <w:start w:val="1"/>
      <w:numFmt w:val="bullet"/>
      <w:lvlText w:val=""/>
      <w:lvlJc w:val="left"/>
      <w:pPr>
        <w:ind w:left="2888" w:hanging="360"/>
      </w:pPr>
      <w:rPr>
        <w:rFonts w:ascii="Symbol" w:hAnsi="Symbol" w:hint="default"/>
      </w:rPr>
    </w:lvl>
    <w:lvl w:ilvl="4" w:tplc="0C090003" w:tentative="1">
      <w:start w:val="1"/>
      <w:numFmt w:val="bullet"/>
      <w:lvlText w:val="o"/>
      <w:lvlJc w:val="left"/>
      <w:pPr>
        <w:ind w:left="3608" w:hanging="360"/>
      </w:pPr>
      <w:rPr>
        <w:rFonts w:ascii="Courier New" w:hAnsi="Courier New" w:cs="Courier New" w:hint="default"/>
      </w:rPr>
    </w:lvl>
    <w:lvl w:ilvl="5" w:tplc="0C090005" w:tentative="1">
      <w:start w:val="1"/>
      <w:numFmt w:val="bullet"/>
      <w:lvlText w:val=""/>
      <w:lvlJc w:val="left"/>
      <w:pPr>
        <w:ind w:left="4328" w:hanging="360"/>
      </w:pPr>
      <w:rPr>
        <w:rFonts w:ascii="Wingdings" w:hAnsi="Wingdings" w:hint="default"/>
      </w:rPr>
    </w:lvl>
    <w:lvl w:ilvl="6" w:tplc="0C090001" w:tentative="1">
      <w:start w:val="1"/>
      <w:numFmt w:val="bullet"/>
      <w:lvlText w:val=""/>
      <w:lvlJc w:val="left"/>
      <w:pPr>
        <w:ind w:left="5048" w:hanging="360"/>
      </w:pPr>
      <w:rPr>
        <w:rFonts w:ascii="Symbol" w:hAnsi="Symbol" w:hint="default"/>
      </w:rPr>
    </w:lvl>
    <w:lvl w:ilvl="7" w:tplc="0C090003" w:tentative="1">
      <w:start w:val="1"/>
      <w:numFmt w:val="bullet"/>
      <w:lvlText w:val="o"/>
      <w:lvlJc w:val="left"/>
      <w:pPr>
        <w:ind w:left="5768" w:hanging="360"/>
      </w:pPr>
      <w:rPr>
        <w:rFonts w:ascii="Courier New" w:hAnsi="Courier New" w:cs="Courier New" w:hint="default"/>
      </w:rPr>
    </w:lvl>
    <w:lvl w:ilvl="8" w:tplc="0C090005" w:tentative="1">
      <w:start w:val="1"/>
      <w:numFmt w:val="bullet"/>
      <w:lvlText w:val=""/>
      <w:lvlJc w:val="left"/>
      <w:pPr>
        <w:ind w:left="6488" w:hanging="360"/>
      </w:pPr>
      <w:rPr>
        <w:rFonts w:ascii="Wingdings" w:hAnsi="Wingdings" w:hint="default"/>
      </w:rPr>
    </w:lvl>
  </w:abstractNum>
  <w:num w:numId="1" w16cid:durableId="62218263">
    <w:abstractNumId w:val="13"/>
  </w:num>
  <w:num w:numId="2" w16cid:durableId="1693679578">
    <w:abstractNumId w:val="5"/>
  </w:num>
  <w:num w:numId="3" w16cid:durableId="1219324532">
    <w:abstractNumId w:val="20"/>
  </w:num>
  <w:num w:numId="4" w16cid:durableId="42366652">
    <w:abstractNumId w:val="39"/>
  </w:num>
  <w:num w:numId="5" w16cid:durableId="973095214">
    <w:abstractNumId w:val="11"/>
  </w:num>
  <w:num w:numId="6" w16cid:durableId="131169295">
    <w:abstractNumId w:val="15"/>
  </w:num>
  <w:num w:numId="7" w16cid:durableId="1340082500">
    <w:abstractNumId w:val="28"/>
  </w:num>
  <w:num w:numId="8" w16cid:durableId="1632596031">
    <w:abstractNumId w:val="41"/>
  </w:num>
  <w:num w:numId="9" w16cid:durableId="767776717">
    <w:abstractNumId w:val="10"/>
  </w:num>
  <w:num w:numId="10" w16cid:durableId="1547176448">
    <w:abstractNumId w:val="45"/>
  </w:num>
  <w:num w:numId="11" w16cid:durableId="1431316418">
    <w:abstractNumId w:val="44"/>
  </w:num>
  <w:num w:numId="12" w16cid:durableId="2022394086">
    <w:abstractNumId w:val="37"/>
  </w:num>
  <w:num w:numId="13" w16cid:durableId="392509960">
    <w:abstractNumId w:val="29"/>
  </w:num>
  <w:num w:numId="14" w16cid:durableId="1010370593">
    <w:abstractNumId w:val="9"/>
  </w:num>
  <w:num w:numId="15" w16cid:durableId="2002931123">
    <w:abstractNumId w:val="14"/>
  </w:num>
  <w:num w:numId="16" w16cid:durableId="1569219797">
    <w:abstractNumId w:val="17"/>
  </w:num>
  <w:num w:numId="17" w16cid:durableId="2059552267">
    <w:abstractNumId w:val="33"/>
  </w:num>
  <w:num w:numId="18" w16cid:durableId="1839148156">
    <w:abstractNumId w:val="25"/>
  </w:num>
  <w:num w:numId="19" w16cid:durableId="1765489607">
    <w:abstractNumId w:val="18"/>
  </w:num>
  <w:num w:numId="20" w16cid:durableId="4870619">
    <w:abstractNumId w:val="22"/>
  </w:num>
  <w:num w:numId="21" w16cid:durableId="1087774276">
    <w:abstractNumId w:val="40"/>
  </w:num>
  <w:num w:numId="22" w16cid:durableId="102117420">
    <w:abstractNumId w:val="31"/>
  </w:num>
  <w:num w:numId="23" w16cid:durableId="1343315276">
    <w:abstractNumId w:val="1"/>
  </w:num>
  <w:num w:numId="24" w16cid:durableId="1826511683">
    <w:abstractNumId w:val="24"/>
  </w:num>
  <w:num w:numId="25" w16cid:durableId="1814178808">
    <w:abstractNumId w:val="2"/>
  </w:num>
  <w:num w:numId="26" w16cid:durableId="56057368">
    <w:abstractNumId w:val="27"/>
  </w:num>
  <w:num w:numId="27" w16cid:durableId="537012121">
    <w:abstractNumId w:val="0"/>
  </w:num>
  <w:num w:numId="28" w16cid:durableId="1547452479">
    <w:abstractNumId w:val="42"/>
  </w:num>
  <w:num w:numId="29" w16cid:durableId="19740419">
    <w:abstractNumId w:val="47"/>
  </w:num>
  <w:num w:numId="30" w16cid:durableId="1475174309">
    <w:abstractNumId w:val="48"/>
  </w:num>
  <w:num w:numId="31" w16cid:durableId="919290725">
    <w:abstractNumId w:val="23"/>
  </w:num>
  <w:num w:numId="32" w16cid:durableId="821508403">
    <w:abstractNumId w:val="35"/>
  </w:num>
  <w:num w:numId="33" w16cid:durableId="2115132699">
    <w:abstractNumId w:val="4"/>
  </w:num>
  <w:num w:numId="34" w16cid:durableId="1969705908">
    <w:abstractNumId w:val="7"/>
  </w:num>
  <w:num w:numId="35" w16cid:durableId="29496212">
    <w:abstractNumId w:val="6"/>
  </w:num>
  <w:num w:numId="36" w16cid:durableId="1855461113">
    <w:abstractNumId w:val="49"/>
  </w:num>
  <w:num w:numId="37" w16cid:durableId="2130119548">
    <w:abstractNumId w:val="32"/>
  </w:num>
  <w:num w:numId="38" w16cid:durableId="30158599">
    <w:abstractNumId w:val="38"/>
  </w:num>
  <w:num w:numId="39" w16cid:durableId="769351407">
    <w:abstractNumId w:val="3"/>
  </w:num>
  <w:num w:numId="40" w16cid:durableId="1872188575">
    <w:abstractNumId w:val="46"/>
  </w:num>
  <w:num w:numId="41" w16cid:durableId="1164206801">
    <w:abstractNumId w:val="19"/>
  </w:num>
  <w:num w:numId="42" w16cid:durableId="1275793580">
    <w:abstractNumId w:val="34"/>
  </w:num>
  <w:num w:numId="43" w16cid:durableId="1511338587">
    <w:abstractNumId w:val="12"/>
  </w:num>
  <w:num w:numId="44" w16cid:durableId="662663386">
    <w:abstractNumId w:val="26"/>
  </w:num>
  <w:num w:numId="45" w16cid:durableId="409085627">
    <w:abstractNumId w:val="36"/>
  </w:num>
  <w:num w:numId="46" w16cid:durableId="510023670">
    <w:abstractNumId w:val="16"/>
  </w:num>
  <w:num w:numId="47" w16cid:durableId="910231547">
    <w:abstractNumId w:val="43"/>
  </w:num>
  <w:num w:numId="48" w16cid:durableId="163207727">
    <w:abstractNumId w:val="21"/>
  </w:num>
  <w:num w:numId="49" w16cid:durableId="258374549">
    <w:abstractNumId w:val="30"/>
  </w:num>
  <w:num w:numId="50" w16cid:durableId="1546867764">
    <w:abstractNumId w:val="8"/>
  </w:num>
  <w:numIdMacAtCleanup w:val="5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isplayBackgroundShape/>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53D77"/>
    <w:rsid w:val="00000E4B"/>
    <w:rsid w:val="00001454"/>
    <w:rsid w:val="0000247B"/>
    <w:rsid w:val="0000331A"/>
    <w:rsid w:val="000043A4"/>
    <w:rsid w:val="0000447E"/>
    <w:rsid w:val="00005814"/>
    <w:rsid w:val="0000589B"/>
    <w:rsid w:val="0000725A"/>
    <w:rsid w:val="00010074"/>
    <w:rsid w:val="000102C8"/>
    <w:rsid w:val="0001140C"/>
    <w:rsid w:val="00012864"/>
    <w:rsid w:val="00012C61"/>
    <w:rsid w:val="000130B2"/>
    <w:rsid w:val="00013A78"/>
    <w:rsid w:val="00013AE4"/>
    <w:rsid w:val="00013B4D"/>
    <w:rsid w:val="00015079"/>
    <w:rsid w:val="00015088"/>
    <w:rsid w:val="00015B95"/>
    <w:rsid w:val="00016BAA"/>
    <w:rsid w:val="00017393"/>
    <w:rsid w:val="0001742A"/>
    <w:rsid w:val="00017C0D"/>
    <w:rsid w:val="000200E8"/>
    <w:rsid w:val="000217F9"/>
    <w:rsid w:val="00021AA1"/>
    <w:rsid w:val="000244C2"/>
    <w:rsid w:val="00026223"/>
    <w:rsid w:val="000266D2"/>
    <w:rsid w:val="000276D3"/>
    <w:rsid w:val="00027809"/>
    <w:rsid w:val="00027AFC"/>
    <w:rsid w:val="000301E5"/>
    <w:rsid w:val="00031D29"/>
    <w:rsid w:val="00032F98"/>
    <w:rsid w:val="00033102"/>
    <w:rsid w:val="00033423"/>
    <w:rsid w:val="00034701"/>
    <w:rsid w:val="00035E60"/>
    <w:rsid w:val="000367B3"/>
    <w:rsid w:val="00036D48"/>
    <w:rsid w:val="000378B2"/>
    <w:rsid w:val="000416CE"/>
    <w:rsid w:val="00042112"/>
    <w:rsid w:val="000430E5"/>
    <w:rsid w:val="00043CA3"/>
    <w:rsid w:val="00045F69"/>
    <w:rsid w:val="000461EC"/>
    <w:rsid w:val="00046CDB"/>
    <w:rsid w:val="00047144"/>
    <w:rsid w:val="00047433"/>
    <w:rsid w:val="000474F4"/>
    <w:rsid w:val="00047505"/>
    <w:rsid w:val="0004777D"/>
    <w:rsid w:val="00053D5B"/>
    <w:rsid w:val="00053D77"/>
    <w:rsid w:val="00054951"/>
    <w:rsid w:val="00054FD6"/>
    <w:rsid w:val="000554E1"/>
    <w:rsid w:val="0006094E"/>
    <w:rsid w:val="00060EDF"/>
    <w:rsid w:val="00061322"/>
    <w:rsid w:val="00061458"/>
    <w:rsid w:val="00061995"/>
    <w:rsid w:val="00061E6D"/>
    <w:rsid w:val="000625B8"/>
    <w:rsid w:val="00062A07"/>
    <w:rsid w:val="00064CF2"/>
    <w:rsid w:val="00064DA2"/>
    <w:rsid w:val="00065172"/>
    <w:rsid w:val="00066381"/>
    <w:rsid w:val="00066A82"/>
    <w:rsid w:val="00066EB1"/>
    <w:rsid w:val="00067E5D"/>
    <w:rsid w:val="00070E7D"/>
    <w:rsid w:val="000710C0"/>
    <w:rsid w:val="0007129C"/>
    <w:rsid w:val="000712BB"/>
    <w:rsid w:val="000717A0"/>
    <w:rsid w:val="00071D4E"/>
    <w:rsid w:val="000744FD"/>
    <w:rsid w:val="000745D1"/>
    <w:rsid w:val="00074A35"/>
    <w:rsid w:val="00075976"/>
    <w:rsid w:val="00075B13"/>
    <w:rsid w:val="000774A5"/>
    <w:rsid w:val="00077795"/>
    <w:rsid w:val="00077B16"/>
    <w:rsid w:val="00077B49"/>
    <w:rsid w:val="00077BAC"/>
    <w:rsid w:val="00082429"/>
    <w:rsid w:val="00084310"/>
    <w:rsid w:val="00084461"/>
    <w:rsid w:val="00085C3C"/>
    <w:rsid w:val="00086265"/>
    <w:rsid w:val="00086386"/>
    <w:rsid w:val="000870EC"/>
    <w:rsid w:val="0008734E"/>
    <w:rsid w:val="000873DF"/>
    <w:rsid w:val="00087B19"/>
    <w:rsid w:val="00090346"/>
    <w:rsid w:val="0009128B"/>
    <w:rsid w:val="00093406"/>
    <w:rsid w:val="000934CD"/>
    <w:rsid w:val="00093E25"/>
    <w:rsid w:val="00095466"/>
    <w:rsid w:val="0009689C"/>
    <w:rsid w:val="000A0BE5"/>
    <w:rsid w:val="000A1B54"/>
    <w:rsid w:val="000A1E6D"/>
    <w:rsid w:val="000A2CE4"/>
    <w:rsid w:val="000A364F"/>
    <w:rsid w:val="000A40E4"/>
    <w:rsid w:val="000A45F3"/>
    <w:rsid w:val="000A4B6D"/>
    <w:rsid w:val="000B06EF"/>
    <w:rsid w:val="000B1294"/>
    <w:rsid w:val="000B17F3"/>
    <w:rsid w:val="000B232E"/>
    <w:rsid w:val="000B23F9"/>
    <w:rsid w:val="000B398D"/>
    <w:rsid w:val="000B5BC6"/>
    <w:rsid w:val="000B5D4F"/>
    <w:rsid w:val="000B6472"/>
    <w:rsid w:val="000B6545"/>
    <w:rsid w:val="000B6D22"/>
    <w:rsid w:val="000B6F15"/>
    <w:rsid w:val="000B6FE1"/>
    <w:rsid w:val="000B7175"/>
    <w:rsid w:val="000B7C39"/>
    <w:rsid w:val="000C06FA"/>
    <w:rsid w:val="000C138C"/>
    <w:rsid w:val="000C142B"/>
    <w:rsid w:val="000C1AD5"/>
    <w:rsid w:val="000C1BC7"/>
    <w:rsid w:val="000C31E3"/>
    <w:rsid w:val="000C38EF"/>
    <w:rsid w:val="000C3ADC"/>
    <w:rsid w:val="000C4478"/>
    <w:rsid w:val="000C473C"/>
    <w:rsid w:val="000C5BC9"/>
    <w:rsid w:val="000C64F3"/>
    <w:rsid w:val="000C7F55"/>
    <w:rsid w:val="000D08B7"/>
    <w:rsid w:val="000D1EBD"/>
    <w:rsid w:val="000D2E65"/>
    <w:rsid w:val="000D3162"/>
    <w:rsid w:val="000D380A"/>
    <w:rsid w:val="000D4B03"/>
    <w:rsid w:val="000D4C2B"/>
    <w:rsid w:val="000D507F"/>
    <w:rsid w:val="000D55C0"/>
    <w:rsid w:val="000D6C6E"/>
    <w:rsid w:val="000E26ED"/>
    <w:rsid w:val="000E273C"/>
    <w:rsid w:val="000E2F95"/>
    <w:rsid w:val="000E31FF"/>
    <w:rsid w:val="000E395F"/>
    <w:rsid w:val="000E4222"/>
    <w:rsid w:val="000E5E61"/>
    <w:rsid w:val="000E6E43"/>
    <w:rsid w:val="000E7606"/>
    <w:rsid w:val="000E7922"/>
    <w:rsid w:val="000F000B"/>
    <w:rsid w:val="000F0AB2"/>
    <w:rsid w:val="000F0E5E"/>
    <w:rsid w:val="000F1103"/>
    <w:rsid w:val="000F12D3"/>
    <w:rsid w:val="000F1BF9"/>
    <w:rsid w:val="000F1C67"/>
    <w:rsid w:val="000F208B"/>
    <w:rsid w:val="000F20F3"/>
    <w:rsid w:val="000F27E8"/>
    <w:rsid w:val="000F2A16"/>
    <w:rsid w:val="000F32D0"/>
    <w:rsid w:val="000F41D8"/>
    <w:rsid w:val="000F44D3"/>
    <w:rsid w:val="000F56E0"/>
    <w:rsid w:val="000F63CB"/>
    <w:rsid w:val="000F6428"/>
    <w:rsid w:val="000F65A1"/>
    <w:rsid w:val="000F7864"/>
    <w:rsid w:val="0010189E"/>
    <w:rsid w:val="001024EB"/>
    <w:rsid w:val="00102A9E"/>
    <w:rsid w:val="00103549"/>
    <w:rsid w:val="001035B9"/>
    <w:rsid w:val="00105115"/>
    <w:rsid w:val="0010553B"/>
    <w:rsid w:val="0010638A"/>
    <w:rsid w:val="001076F6"/>
    <w:rsid w:val="00111553"/>
    <w:rsid w:val="001127F7"/>
    <w:rsid w:val="00112BD2"/>
    <w:rsid w:val="001134FE"/>
    <w:rsid w:val="00114487"/>
    <w:rsid w:val="00114F36"/>
    <w:rsid w:val="00114F9B"/>
    <w:rsid w:val="0011710A"/>
    <w:rsid w:val="00117BFD"/>
    <w:rsid w:val="00122599"/>
    <w:rsid w:val="00122AF8"/>
    <w:rsid w:val="00122B41"/>
    <w:rsid w:val="00122B58"/>
    <w:rsid w:val="00122E6B"/>
    <w:rsid w:val="001235DE"/>
    <w:rsid w:val="00123767"/>
    <w:rsid w:val="00123DAE"/>
    <w:rsid w:val="00124F04"/>
    <w:rsid w:val="00124F5B"/>
    <w:rsid w:val="00126442"/>
    <w:rsid w:val="00126F4C"/>
    <w:rsid w:val="00130070"/>
    <w:rsid w:val="00130971"/>
    <w:rsid w:val="0013152B"/>
    <w:rsid w:val="00132131"/>
    <w:rsid w:val="001329E3"/>
    <w:rsid w:val="00133070"/>
    <w:rsid w:val="00133997"/>
    <w:rsid w:val="001343B4"/>
    <w:rsid w:val="001346AF"/>
    <w:rsid w:val="00134DEB"/>
    <w:rsid w:val="00134FD6"/>
    <w:rsid w:val="0013596A"/>
    <w:rsid w:val="00137613"/>
    <w:rsid w:val="001378B8"/>
    <w:rsid w:val="00137D4B"/>
    <w:rsid w:val="001406DA"/>
    <w:rsid w:val="00140CD0"/>
    <w:rsid w:val="001414D4"/>
    <w:rsid w:val="001418DC"/>
    <w:rsid w:val="00141BDA"/>
    <w:rsid w:val="0014280C"/>
    <w:rsid w:val="00143665"/>
    <w:rsid w:val="001441A8"/>
    <w:rsid w:val="001446D9"/>
    <w:rsid w:val="001452AA"/>
    <w:rsid w:val="001452CE"/>
    <w:rsid w:val="0015000B"/>
    <w:rsid w:val="0015058A"/>
    <w:rsid w:val="00150A08"/>
    <w:rsid w:val="00150E31"/>
    <w:rsid w:val="001511C4"/>
    <w:rsid w:val="0015277B"/>
    <w:rsid w:val="00152B7A"/>
    <w:rsid w:val="00152E11"/>
    <w:rsid w:val="0015311E"/>
    <w:rsid w:val="00155140"/>
    <w:rsid w:val="001557AF"/>
    <w:rsid w:val="00155D5B"/>
    <w:rsid w:val="00155EDC"/>
    <w:rsid w:val="00156AAA"/>
    <w:rsid w:val="00157763"/>
    <w:rsid w:val="00157BA1"/>
    <w:rsid w:val="00160CE8"/>
    <w:rsid w:val="0016137A"/>
    <w:rsid w:val="00161756"/>
    <w:rsid w:val="001624D4"/>
    <w:rsid w:val="001638E3"/>
    <w:rsid w:val="00164B33"/>
    <w:rsid w:val="00166ADD"/>
    <w:rsid w:val="00166F10"/>
    <w:rsid w:val="001701F9"/>
    <w:rsid w:val="00170390"/>
    <w:rsid w:val="0017113A"/>
    <w:rsid w:val="00172AFD"/>
    <w:rsid w:val="001743C9"/>
    <w:rsid w:val="00174B36"/>
    <w:rsid w:val="0017502D"/>
    <w:rsid w:val="0017517A"/>
    <w:rsid w:val="001758B1"/>
    <w:rsid w:val="001760C6"/>
    <w:rsid w:val="0017656A"/>
    <w:rsid w:val="00176628"/>
    <w:rsid w:val="001769C0"/>
    <w:rsid w:val="0017756B"/>
    <w:rsid w:val="001777A9"/>
    <w:rsid w:val="00181065"/>
    <w:rsid w:val="0018152A"/>
    <w:rsid w:val="00182822"/>
    <w:rsid w:val="00182A07"/>
    <w:rsid w:val="00183789"/>
    <w:rsid w:val="001839BE"/>
    <w:rsid w:val="00183A6E"/>
    <w:rsid w:val="001842D1"/>
    <w:rsid w:val="00185A63"/>
    <w:rsid w:val="00185A89"/>
    <w:rsid w:val="00190024"/>
    <w:rsid w:val="00190310"/>
    <w:rsid w:val="0019157E"/>
    <w:rsid w:val="0019176D"/>
    <w:rsid w:val="00191AD0"/>
    <w:rsid w:val="00192499"/>
    <w:rsid w:val="00192ADB"/>
    <w:rsid w:val="00194036"/>
    <w:rsid w:val="00195434"/>
    <w:rsid w:val="001954C0"/>
    <w:rsid w:val="001968A8"/>
    <w:rsid w:val="00197672"/>
    <w:rsid w:val="0019793A"/>
    <w:rsid w:val="00197E87"/>
    <w:rsid w:val="001A0022"/>
    <w:rsid w:val="001A1CDC"/>
    <w:rsid w:val="001A28D7"/>
    <w:rsid w:val="001A3068"/>
    <w:rsid w:val="001A3427"/>
    <w:rsid w:val="001A3EE1"/>
    <w:rsid w:val="001A407C"/>
    <w:rsid w:val="001A4714"/>
    <w:rsid w:val="001A494A"/>
    <w:rsid w:val="001A4C20"/>
    <w:rsid w:val="001A5E7E"/>
    <w:rsid w:val="001A6B62"/>
    <w:rsid w:val="001B0A57"/>
    <w:rsid w:val="001B0E9C"/>
    <w:rsid w:val="001B1BC2"/>
    <w:rsid w:val="001B3F93"/>
    <w:rsid w:val="001B440E"/>
    <w:rsid w:val="001B5837"/>
    <w:rsid w:val="001B7109"/>
    <w:rsid w:val="001B7D64"/>
    <w:rsid w:val="001C00BC"/>
    <w:rsid w:val="001C0E54"/>
    <w:rsid w:val="001C11BE"/>
    <w:rsid w:val="001C1E27"/>
    <w:rsid w:val="001C2023"/>
    <w:rsid w:val="001C356E"/>
    <w:rsid w:val="001C3EA2"/>
    <w:rsid w:val="001C4971"/>
    <w:rsid w:val="001C5D27"/>
    <w:rsid w:val="001C7B88"/>
    <w:rsid w:val="001D0BEA"/>
    <w:rsid w:val="001D12FB"/>
    <w:rsid w:val="001D1CB9"/>
    <w:rsid w:val="001D3DC0"/>
    <w:rsid w:val="001D46E2"/>
    <w:rsid w:val="001D4999"/>
    <w:rsid w:val="001D4F11"/>
    <w:rsid w:val="001D5145"/>
    <w:rsid w:val="001D54AF"/>
    <w:rsid w:val="001D56BC"/>
    <w:rsid w:val="001D5942"/>
    <w:rsid w:val="001D729D"/>
    <w:rsid w:val="001D7840"/>
    <w:rsid w:val="001E2BA4"/>
    <w:rsid w:val="001E3F4F"/>
    <w:rsid w:val="001E4A22"/>
    <w:rsid w:val="001E5885"/>
    <w:rsid w:val="001E7205"/>
    <w:rsid w:val="001E77CD"/>
    <w:rsid w:val="001E78C8"/>
    <w:rsid w:val="001F0FFA"/>
    <w:rsid w:val="001F1D61"/>
    <w:rsid w:val="001F3D30"/>
    <w:rsid w:val="001F51B8"/>
    <w:rsid w:val="001F767B"/>
    <w:rsid w:val="0020048F"/>
    <w:rsid w:val="002017E1"/>
    <w:rsid w:val="00203896"/>
    <w:rsid w:val="002045D1"/>
    <w:rsid w:val="00204FF8"/>
    <w:rsid w:val="00205337"/>
    <w:rsid w:val="002053EA"/>
    <w:rsid w:val="00205E68"/>
    <w:rsid w:val="002060AC"/>
    <w:rsid w:val="0021055C"/>
    <w:rsid w:val="00210966"/>
    <w:rsid w:val="00211A27"/>
    <w:rsid w:val="00212498"/>
    <w:rsid w:val="00212916"/>
    <w:rsid w:val="00213026"/>
    <w:rsid w:val="00213A79"/>
    <w:rsid w:val="00215F1F"/>
    <w:rsid w:val="002160B0"/>
    <w:rsid w:val="00216287"/>
    <w:rsid w:val="00216E52"/>
    <w:rsid w:val="00217AA5"/>
    <w:rsid w:val="00217ECE"/>
    <w:rsid w:val="00220065"/>
    <w:rsid w:val="002222F9"/>
    <w:rsid w:val="00222CBB"/>
    <w:rsid w:val="00223B5D"/>
    <w:rsid w:val="0022606E"/>
    <w:rsid w:val="002272BC"/>
    <w:rsid w:val="002274D5"/>
    <w:rsid w:val="00230875"/>
    <w:rsid w:val="00230F6A"/>
    <w:rsid w:val="002315B1"/>
    <w:rsid w:val="00231CFD"/>
    <w:rsid w:val="00232459"/>
    <w:rsid w:val="002330CC"/>
    <w:rsid w:val="00234793"/>
    <w:rsid w:val="002355CC"/>
    <w:rsid w:val="00235F22"/>
    <w:rsid w:val="00236D97"/>
    <w:rsid w:val="00237DFB"/>
    <w:rsid w:val="002405C7"/>
    <w:rsid w:val="00242875"/>
    <w:rsid w:val="00243520"/>
    <w:rsid w:val="002440D7"/>
    <w:rsid w:val="002445BA"/>
    <w:rsid w:val="002454CF"/>
    <w:rsid w:val="00245808"/>
    <w:rsid w:val="002459E7"/>
    <w:rsid w:val="00245EA7"/>
    <w:rsid w:val="00247471"/>
    <w:rsid w:val="00247552"/>
    <w:rsid w:val="00250028"/>
    <w:rsid w:val="00250DAB"/>
    <w:rsid w:val="0025234E"/>
    <w:rsid w:val="002525A1"/>
    <w:rsid w:val="00252611"/>
    <w:rsid w:val="00252AD7"/>
    <w:rsid w:val="00252CCD"/>
    <w:rsid w:val="002535D9"/>
    <w:rsid w:val="002553CD"/>
    <w:rsid w:val="002556BF"/>
    <w:rsid w:val="002572A3"/>
    <w:rsid w:val="00260626"/>
    <w:rsid w:val="00261F49"/>
    <w:rsid w:val="00262490"/>
    <w:rsid w:val="00262706"/>
    <w:rsid w:val="00262A47"/>
    <w:rsid w:val="00262C03"/>
    <w:rsid w:val="002633F7"/>
    <w:rsid w:val="00263AEE"/>
    <w:rsid w:val="0026403E"/>
    <w:rsid w:val="0026405A"/>
    <w:rsid w:val="0026444B"/>
    <w:rsid w:val="00264788"/>
    <w:rsid w:val="002649F2"/>
    <w:rsid w:val="00266AD0"/>
    <w:rsid w:val="00266DAE"/>
    <w:rsid w:val="00267766"/>
    <w:rsid w:val="0027074C"/>
    <w:rsid w:val="002718BF"/>
    <w:rsid w:val="00272CC6"/>
    <w:rsid w:val="00274FAA"/>
    <w:rsid w:val="00275C85"/>
    <w:rsid w:val="002779F5"/>
    <w:rsid w:val="00280ADD"/>
    <w:rsid w:val="00280EF4"/>
    <w:rsid w:val="002820A7"/>
    <w:rsid w:val="00282621"/>
    <w:rsid w:val="00282733"/>
    <w:rsid w:val="00282874"/>
    <w:rsid w:val="00282D78"/>
    <w:rsid w:val="00282DB7"/>
    <w:rsid w:val="00283300"/>
    <w:rsid w:val="00283F03"/>
    <w:rsid w:val="002845DE"/>
    <w:rsid w:val="00284FC2"/>
    <w:rsid w:val="00285053"/>
    <w:rsid w:val="002901FF"/>
    <w:rsid w:val="002903C9"/>
    <w:rsid w:val="00291BBC"/>
    <w:rsid w:val="00292CBB"/>
    <w:rsid w:val="00294B1B"/>
    <w:rsid w:val="00295908"/>
    <w:rsid w:val="00295CA0"/>
    <w:rsid w:val="002970D2"/>
    <w:rsid w:val="00297503"/>
    <w:rsid w:val="002A08E1"/>
    <w:rsid w:val="002A156D"/>
    <w:rsid w:val="002A16A6"/>
    <w:rsid w:val="002A2966"/>
    <w:rsid w:val="002A5465"/>
    <w:rsid w:val="002A6BD1"/>
    <w:rsid w:val="002A6F2E"/>
    <w:rsid w:val="002A73C1"/>
    <w:rsid w:val="002A79DC"/>
    <w:rsid w:val="002B0C38"/>
    <w:rsid w:val="002B128B"/>
    <w:rsid w:val="002B1641"/>
    <w:rsid w:val="002B1DA5"/>
    <w:rsid w:val="002B1E28"/>
    <w:rsid w:val="002B2153"/>
    <w:rsid w:val="002B3342"/>
    <w:rsid w:val="002B37FB"/>
    <w:rsid w:val="002B3AE9"/>
    <w:rsid w:val="002B4214"/>
    <w:rsid w:val="002B69BF"/>
    <w:rsid w:val="002B72B2"/>
    <w:rsid w:val="002B77C0"/>
    <w:rsid w:val="002B7D04"/>
    <w:rsid w:val="002C09BD"/>
    <w:rsid w:val="002C11BE"/>
    <w:rsid w:val="002C20BF"/>
    <w:rsid w:val="002C2543"/>
    <w:rsid w:val="002C4089"/>
    <w:rsid w:val="002C52D1"/>
    <w:rsid w:val="002C5FD7"/>
    <w:rsid w:val="002C6A68"/>
    <w:rsid w:val="002C7109"/>
    <w:rsid w:val="002C75D0"/>
    <w:rsid w:val="002D0722"/>
    <w:rsid w:val="002D2EFF"/>
    <w:rsid w:val="002D312A"/>
    <w:rsid w:val="002D3180"/>
    <w:rsid w:val="002D31D4"/>
    <w:rsid w:val="002D35D0"/>
    <w:rsid w:val="002D3CCF"/>
    <w:rsid w:val="002D6C38"/>
    <w:rsid w:val="002D6F62"/>
    <w:rsid w:val="002D787F"/>
    <w:rsid w:val="002D79FC"/>
    <w:rsid w:val="002E0CE2"/>
    <w:rsid w:val="002E176B"/>
    <w:rsid w:val="002E27E7"/>
    <w:rsid w:val="002E381C"/>
    <w:rsid w:val="002E3A9E"/>
    <w:rsid w:val="002E40D6"/>
    <w:rsid w:val="002E4EDB"/>
    <w:rsid w:val="002E5659"/>
    <w:rsid w:val="002E61D9"/>
    <w:rsid w:val="002E79FA"/>
    <w:rsid w:val="002E7D76"/>
    <w:rsid w:val="002E7E61"/>
    <w:rsid w:val="002F0963"/>
    <w:rsid w:val="002F0D17"/>
    <w:rsid w:val="002F1641"/>
    <w:rsid w:val="002F1965"/>
    <w:rsid w:val="002F248E"/>
    <w:rsid w:val="002F2CB6"/>
    <w:rsid w:val="002F368B"/>
    <w:rsid w:val="002F3726"/>
    <w:rsid w:val="002F39CC"/>
    <w:rsid w:val="002F42C4"/>
    <w:rsid w:val="002F4876"/>
    <w:rsid w:val="002F4C08"/>
    <w:rsid w:val="002F67FE"/>
    <w:rsid w:val="002F7B8D"/>
    <w:rsid w:val="00301849"/>
    <w:rsid w:val="00301AE4"/>
    <w:rsid w:val="00301DFC"/>
    <w:rsid w:val="0030203E"/>
    <w:rsid w:val="003023D4"/>
    <w:rsid w:val="00302F44"/>
    <w:rsid w:val="003042EE"/>
    <w:rsid w:val="003055C7"/>
    <w:rsid w:val="00306377"/>
    <w:rsid w:val="003074ED"/>
    <w:rsid w:val="00307DDE"/>
    <w:rsid w:val="00311128"/>
    <w:rsid w:val="00311297"/>
    <w:rsid w:val="00312015"/>
    <w:rsid w:val="003133A7"/>
    <w:rsid w:val="0031385F"/>
    <w:rsid w:val="00313ADD"/>
    <w:rsid w:val="00313C91"/>
    <w:rsid w:val="00313D95"/>
    <w:rsid w:val="00313EC5"/>
    <w:rsid w:val="00314897"/>
    <w:rsid w:val="00315EC6"/>
    <w:rsid w:val="00317D0A"/>
    <w:rsid w:val="00320E6D"/>
    <w:rsid w:val="00321663"/>
    <w:rsid w:val="0032315D"/>
    <w:rsid w:val="0032366F"/>
    <w:rsid w:val="00324051"/>
    <w:rsid w:val="003259B6"/>
    <w:rsid w:val="00325C11"/>
    <w:rsid w:val="0032677C"/>
    <w:rsid w:val="00327493"/>
    <w:rsid w:val="00327F2D"/>
    <w:rsid w:val="00330086"/>
    <w:rsid w:val="003300A7"/>
    <w:rsid w:val="0033078D"/>
    <w:rsid w:val="003310DB"/>
    <w:rsid w:val="0033273A"/>
    <w:rsid w:val="00332861"/>
    <w:rsid w:val="003331CC"/>
    <w:rsid w:val="0033446A"/>
    <w:rsid w:val="0033552D"/>
    <w:rsid w:val="0033592B"/>
    <w:rsid w:val="003366D4"/>
    <w:rsid w:val="00336773"/>
    <w:rsid w:val="003374FA"/>
    <w:rsid w:val="00340C2F"/>
    <w:rsid w:val="00340EB1"/>
    <w:rsid w:val="003420C5"/>
    <w:rsid w:val="003437BF"/>
    <w:rsid w:val="0034395E"/>
    <w:rsid w:val="003455F3"/>
    <w:rsid w:val="00345A12"/>
    <w:rsid w:val="0034791A"/>
    <w:rsid w:val="0034791C"/>
    <w:rsid w:val="00347D4C"/>
    <w:rsid w:val="003518B0"/>
    <w:rsid w:val="00352C7B"/>
    <w:rsid w:val="0035371E"/>
    <w:rsid w:val="00354113"/>
    <w:rsid w:val="00356AF3"/>
    <w:rsid w:val="00356B78"/>
    <w:rsid w:val="0035701A"/>
    <w:rsid w:val="00357AFC"/>
    <w:rsid w:val="0036003E"/>
    <w:rsid w:val="00361104"/>
    <w:rsid w:val="003617B1"/>
    <w:rsid w:val="003622FF"/>
    <w:rsid w:val="0036279B"/>
    <w:rsid w:val="00362BDD"/>
    <w:rsid w:val="00362CC8"/>
    <w:rsid w:val="00362DD5"/>
    <w:rsid w:val="00363E2D"/>
    <w:rsid w:val="0036454D"/>
    <w:rsid w:val="00364D34"/>
    <w:rsid w:val="003656B3"/>
    <w:rsid w:val="0036660C"/>
    <w:rsid w:val="00367F2C"/>
    <w:rsid w:val="00370393"/>
    <w:rsid w:val="00370A64"/>
    <w:rsid w:val="003711D9"/>
    <w:rsid w:val="00371537"/>
    <w:rsid w:val="00371606"/>
    <w:rsid w:val="00371BF2"/>
    <w:rsid w:val="0037336F"/>
    <w:rsid w:val="00373796"/>
    <w:rsid w:val="0037431A"/>
    <w:rsid w:val="00375B0F"/>
    <w:rsid w:val="003774B4"/>
    <w:rsid w:val="00377E85"/>
    <w:rsid w:val="00380517"/>
    <w:rsid w:val="00381F48"/>
    <w:rsid w:val="003839BC"/>
    <w:rsid w:val="00384B7A"/>
    <w:rsid w:val="0038799C"/>
    <w:rsid w:val="00387B0B"/>
    <w:rsid w:val="00390D11"/>
    <w:rsid w:val="00392479"/>
    <w:rsid w:val="00392D6C"/>
    <w:rsid w:val="00393D26"/>
    <w:rsid w:val="00393FDC"/>
    <w:rsid w:val="00394973"/>
    <w:rsid w:val="00395AE1"/>
    <w:rsid w:val="0039694D"/>
    <w:rsid w:val="003969B9"/>
    <w:rsid w:val="00396C1D"/>
    <w:rsid w:val="003A13C2"/>
    <w:rsid w:val="003A1E22"/>
    <w:rsid w:val="003A38CF"/>
    <w:rsid w:val="003A394F"/>
    <w:rsid w:val="003A3B29"/>
    <w:rsid w:val="003A3C9C"/>
    <w:rsid w:val="003A4969"/>
    <w:rsid w:val="003A51C3"/>
    <w:rsid w:val="003A7A19"/>
    <w:rsid w:val="003B1092"/>
    <w:rsid w:val="003B1D5C"/>
    <w:rsid w:val="003B26CE"/>
    <w:rsid w:val="003B2FF6"/>
    <w:rsid w:val="003B52F0"/>
    <w:rsid w:val="003B5320"/>
    <w:rsid w:val="003B55E8"/>
    <w:rsid w:val="003B684E"/>
    <w:rsid w:val="003C03C3"/>
    <w:rsid w:val="003C060A"/>
    <w:rsid w:val="003C09C0"/>
    <w:rsid w:val="003C0A5A"/>
    <w:rsid w:val="003C137A"/>
    <w:rsid w:val="003C1675"/>
    <w:rsid w:val="003C2A3E"/>
    <w:rsid w:val="003C44B8"/>
    <w:rsid w:val="003C4A4B"/>
    <w:rsid w:val="003C4E05"/>
    <w:rsid w:val="003C563E"/>
    <w:rsid w:val="003C61A0"/>
    <w:rsid w:val="003C6993"/>
    <w:rsid w:val="003C75C4"/>
    <w:rsid w:val="003C7B1C"/>
    <w:rsid w:val="003C7CE9"/>
    <w:rsid w:val="003D00DD"/>
    <w:rsid w:val="003D09FD"/>
    <w:rsid w:val="003D3287"/>
    <w:rsid w:val="003D5DD2"/>
    <w:rsid w:val="003D6B71"/>
    <w:rsid w:val="003D797B"/>
    <w:rsid w:val="003E01D3"/>
    <w:rsid w:val="003E03D1"/>
    <w:rsid w:val="003E05B2"/>
    <w:rsid w:val="003E0F8C"/>
    <w:rsid w:val="003E17DD"/>
    <w:rsid w:val="003E1B92"/>
    <w:rsid w:val="003E22A5"/>
    <w:rsid w:val="003E25C7"/>
    <w:rsid w:val="003E2D27"/>
    <w:rsid w:val="003E3508"/>
    <w:rsid w:val="003E430A"/>
    <w:rsid w:val="003E46EB"/>
    <w:rsid w:val="003E50A7"/>
    <w:rsid w:val="003E5150"/>
    <w:rsid w:val="003E5368"/>
    <w:rsid w:val="003E55F1"/>
    <w:rsid w:val="003E57A7"/>
    <w:rsid w:val="003E6654"/>
    <w:rsid w:val="003E6FC6"/>
    <w:rsid w:val="003E727C"/>
    <w:rsid w:val="003F0174"/>
    <w:rsid w:val="003F0485"/>
    <w:rsid w:val="003F24D5"/>
    <w:rsid w:val="003F2910"/>
    <w:rsid w:val="003F388C"/>
    <w:rsid w:val="003F481E"/>
    <w:rsid w:val="003F57E4"/>
    <w:rsid w:val="003F5FF7"/>
    <w:rsid w:val="003F67CE"/>
    <w:rsid w:val="003F72BD"/>
    <w:rsid w:val="003F72FB"/>
    <w:rsid w:val="003F7557"/>
    <w:rsid w:val="004012F7"/>
    <w:rsid w:val="0040132F"/>
    <w:rsid w:val="00401C72"/>
    <w:rsid w:val="00402623"/>
    <w:rsid w:val="00402ADD"/>
    <w:rsid w:val="00402F13"/>
    <w:rsid w:val="00403AEE"/>
    <w:rsid w:val="00403D55"/>
    <w:rsid w:val="0040419F"/>
    <w:rsid w:val="004041E9"/>
    <w:rsid w:val="004048E9"/>
    <w:rsid w:val="00405876"/>
    <w:rsid w:val="00406096"/>
    <w:rsid w:val="00406FA7"/>
    <w:rsid w:val="00407034"/>
    <w:rsid w:val="0040775D"/>
    <w:rsid w:val="00407F45"/>
    <w:rsid w:val="00407F9F"/>
    <w:rsid w:val="004104CD"/>
    <w:rsid w:val="004105B7"/>
    <w:rsid w:val="00411F1D"/>
    <w:rsid w:val="004130FC"/>
    <w:rsid w:val="00413775"/>
    <w:rsid w:val="00414258"/>
    <w:rsid w:val="00414B38"/>
    <w:rsid w:val="00415203"/>
    <w:rsid w:val="0041774A"/>
    <w:rsid w:val="00417C18"/>
    <w:rsid w:val="004222ED"/>
    <w:rsid w:val="00422C19"/>
    <w:rsid w:val="004236BF"/>
    <w:rsid w:val="0042411B"/>
    <w:rsid w:val="00424365"/>
    <w:rsid w:val="00425049"/>
    <w:rsid w:val="00425554"/>
    <w:rsid w:val="00425C94"/>
    <w:rsid w:val="0042700E"/>
    <w:rsid w:val="00430842"/>
    <w:rsid w:val="00432110"/>
    <w:rsid w:val="00432A3B"/>
    <w:rsid w:val="00432C08"/>
    <w:rsid w:val="00433461"/>
    <w:rsid w:val="0043368D"/>
    <w:rsid w:val="004345B9"/>
    <w:rsid w:val="004358B4"/>
    <w:rsid w:val="004358E8"/>
    <w:rsid w:val="00435BA6"/>
    <w:rsid w:val="00436403"/>
    <w:rsid w:val="004365B2"/>
    <w:rsid w:val="00441D8A"/>
    <w:rsid w:val="004427AE"/>
    <w:rsid w:val="00442A6C"/>
    <w:rsid w:val="00442D85"/>
    <w:rsid w:val="004450E0"/>
    <w:rsid w:val="00452596"/>
    <w:rsid w:val="004535EA"/>
    <w:rsid w:val="004538DC"/>
    <w:rsid w:val="00456859"/>
    <w:rsid w:val="00456B37"/>
    <w:rsid w:val="00456ED8"/>
    <w:rsid w:val="004573B6"/>
    <w:rsid w:val="004577A0"/>
    <w:rsid w:val="0046104B"/>
    <w:rsid w:val="00461B4B"/>
    <w:rsid w:val="00462419"/>
    <w:rsid w:val="00462B1F"/>
    <w:rsid w:val="00463A7B"/>
    <w:rsid w:val="0046401A"/>
    <w:rsid w:val="00464644"/>
    <w:rsid w:val="00464821"/>
    <w:rsid w:val="00464E5E"/>
    <w:rsid w:val="0046791D"/>
    <w:rsid w:val="00470117"/>
    <w:rsid w:val="00470D29"/>
    <w:rsid w:val="00471024"/>
    <w:rsid w:val="004714C9"/>
    <w:rsid w:val="004716EF"/>
    <w:rsid w:val="00472505"/>
    <w:rsid w:val="00472913"/>
    <w:rsid w:val="00473D95"/>
    <w:rsid w:val="004740DA"/>
    <w:rsid w:val="004742B3"/>
    <w:rsid w:val="004746AC"/>
    <w:rsid w:val="00474BE2"/>
    <w:rsid w:val="00475C22"/>
    <w:rsid w:val="004763EF"/>
    <w:rsid w:val="004765F8"/>
    <w:rsid w:val="00476709"/>
    <w:rsid w:val="0047671B"/>
    <w:rsid w:val="004769E5"/>
    <w:rsid w:val="00477713"/>
    <w:rsid w:val="0047791D"/>
    <w:rsid w:val="004804DE"/>
    <w:rsid w:val="00480907"/>
    <w:rsid w:val="004816AF"/>
    <w:rsid w:val="004817F4"/>
    <w:rsid w:val="00481AE7"/>
    <w:rsid w:val="00481B45"/>
    <w:rsid w:val="00481F4E"/>
    <w:rsid w:val="004820D6"/>
    <w:rsid w:val="004827C1"/>
    <w:rsid w:val="00482C52"/>
    <w:rsid w:val="004834ED"/>
    <w:rsid w:val="0048439E"/>
    <w:rsid w:val="00484D1B"/>
    <w:rsid w:val="00485137"/>
    <w:rsid w:val="00485979"/>
    <w:rsid w:val="004867E7"/>
    <w:rsid w:val="00490287"/>
    <w:rsid w:val="0049051B"/>
    <w:rsid w:val="00490D01"/>
    <w:rsid w:val="0049368A"/>
    <w:rsid w:val="00494791"/>
    <w:rsid w:val="004947A7"/>
    <w:rsid w:val="0049540B"/>
    <w:rsid w:val="00495FB3"/>
    <w:rsid w:val="004963B3"/>
    <w:rsid w:val="004971C4"/>
    <w:rsid w:val="004974C3"/>
    <w:rsid w:val="004975D3"/>
    <w:rsid w:val="004A0FE3"/>
    <w:rsid w:val="004A4138"/>
    <w:rsid w:val="004A5453"/>
    <w:rsid w:val="004A63D4"/>
    <w:rsid w:val="004A6A76"/>
    <w:rsid w:val="004A6C0C"/>
    <w:rsid w:val="004B0698"/>
    <w:rsid w:val="004B0ADB"/>
    <w:rsid w:val="004B0FF5"/>
    <w:rsid w:val="004B12C0"/>
    <w:rsid w:val="004B255D"/>
    <w:rsid w:val="004B3B3D"/>
    <w:rsid w:val="004B4BD7"/>
    <w:rsid w:val="004B4D1E"/>
    <w:rsid w:val="004B5703"/>
    <w:rsid w:val="004B5E61"/>
    <w:rsid w:val="004B6E98"/>
    <w:rsid w:val="004C0104"/>
    <w:rsid w:val="004C04F7"/>
    <w:rsid w:val="004C0B28"/>
    <w:rsid w:val="004C0B65"/>
    <w:rsid w:val="004C1C40"/>
    <w:rsid w:val="004C2BB5"/>
    <w:rsid w:val="004C43CE"/>
    <w:rsid w:val="004C5227"/>
    <w:rsid w:val="004C6AB2"/>
    <w:rsid w:val="004C7421"/>
    <w:rsid w:val="004C7A3A"/>
    <w:rsid w:val="004D0431"/>
    <w:rsid w:val="004D0541"/>
    <w:rsid w:val="004D0F30"/>
    <w:rsid w:val="004D1456"/>
    <w:rsid w:val="004D1780"/>
    <w:rsid w:val="004D4B3A"/>
    <w:rsid w:val="004D5374"/>
    <w:rsid w:val="004D542D"/>
    <w:rsid w:val="004D5642"/>
    <w:rsid w:val="004D5845"/>
    <w:rsid w:val="004D6350"/>
    <w:rsid w:val="004D644F"/>
    <w:rsid w:val="004D6A5E"/>
    <w:rsid w:val="004D7169"/>
    <w:rsid w:val="004D7267"/>
    <w:rsid w:val="004D7442"/>
    <w:rsid w:val="004E03A9"/>
    <w:rsid w:val="004E0433"/>
    <w:rsid w:val="004E0FE4"/>
    <w:rsid w:val="004E118E"/>
    <w:rsid w:val="004E1A38"/>
    <w:rsid w:val="004E2326"/>
    <w:rsid w:val="004E334B"/>
    <w:rsid w:val="004E63E9"/>
    <w:rsid w:val="004E685D"/>
    <w:rsid w:val="004E6DF3"/>
    <w:rsid w:val="004F081B"/>
    <w:rsid w:val="004F0865"/>
    <w:rsid w:val="004F0D09"/>
    <w:rsid w:val="004F15FA"/>
    <w:rsid w:val="004F2DB8"/>
    <w:rsid w:val="004F4F5D"/>
    <w:rsid w:val="004F5CA7"/>
    <w:rsid w:val="004F6A83"/>
    <w:rsid w:val="004F6B37"/>
    <w:rsid w:val="004F7777"/>
    <w:rsid w:val="005005F3"/>
    <w:rsid w:val="005016F7"/>
    <w:rsid w:val="00503048"/>
    <w:rsid w:val="0050334F"/>
    <w:rsid w:val="005033B1"/>
    <w:rsid w:val="0050352A"/>
    <w:rsid w:val="00504BA3"/>
    <w:rsid w:val="00505C1C"/>
    <w:rsid w:val="005064B5"/>
    <w:rsid w:val="005104F1"/>
    <w:rsid w:val="00510EAC"/>
    <w:rsid w:val="0051173D"/>
    <w:rsid w:val="0051193A"/>
    <w:rsid w:val="00511BE5"/>
    <w:rsid w:val="00511F1D"/>
    <w:rsid w:val="0051308B"/>
    <w:rsid w:val="005138D2"/>
    <w:rsid w:val="00514010"/>
    <w:rsid w:val="005147D5"/>
    <w:rsid w:val="005148BC"/>
    <w:rsid w:val="00515090"/>
    <w:rsid w:val="0051569B"/>
    <w:rsid w:val="0051624E"/>
    <w:rsid w:val="00516425"/>
    <w:rsid w:val="00517D67"/>
    <w:rsid w:val="005203AE"/>
    <w:rsid w:val="00520FED"/>
    <w:rsid w:val="00521A3A"/>
    <w:rsid w:val="00521B1C"/>
    <w:rsid w:val="00522118"/>
    <w:rsid w:val="005224C1"/>
    <w:rsid w:val="005232F5"/>
    <w:rsid w:val="00523548"/>
    <w:rsid w:val="00523A18"/>
    <w:rsid w:val="00524F97"/>
    <w:rsid w:val="00525083"/>
    <w:rsid w:val="0052579E"/>
    <w:rsid w:val="005260AE"/>
    <w:rsid w:val="00526990"/>
    <w:rsid w:val="005269F9"/>
    <w:rsid w:val="00527012"/>
    <w:rsid w:val="00532AD1"/>
    <w:rsid w:val="00532E8F"/>
    <w:rsid w:val="00532F70"/>
    <w:rsid w:val="00533A81"/>
    <w:rsid w:val="005348EC"/>
    <w:rsid w:val="00534960"/>
    <w:rsid w:val="00534FFB"/>
    <w:rsid w:val="00535A37"/>
    <w:rsid w:val="00535AF9"/>
    <w:rsid w:val="005366FE"/>
    <w:rsid w:val="005369A3"/>
    <w:rsid w:val="00537731"/>
    <w:rsid w:val="005407BD"/>
    <w:rsid w:val="00540F98"/>
    <w:rsid w:val="005412F4"/>
    <w:rsid w:val="005413EA"/>
    <w:rsid w:val="005415AC"/>
    <w:rsid w:val="00541F35"/>
    <w:rsid w:val="00542253"/>
    <w:rsid w:val="00542BF8"/>
    <w:rsid w:val="00543B7F"/>
    <w:rsid w:val="00544639"/>
    <w:rsid w:val="00544DD8"/>
    <w:rsid w:val="005465A8"/>
    <w:rsid w:val="00546D4B"/>
    <w:rsid w:val="00547178"/>
    <w:rsid w:val="005474F6"/>
    <w:rsid w:val="00550B69"/>
    <w:rsid w:val="00550F00"/>
    <w:rsid w:val="00550F83"/>
    <w:rsid w:val="00552161"/>
    <w:rsid w:val="0055257C"/>
    <w:rsid w:val="00553CF9"/>
    <w:rsid w:val="00554524"/>
    <w:rsid w:val="0055470F"/>
    <w:rsid w:val="005552F5"/>
    <w:rsid w:val="00556D5D"/>
    <w:rsid w:val="00560587"/>
    <w:rsid w:val="00561956"/>
    <w:rsid w:val="00561C43"/>
    <w:rsid w:val="00561DE0"/>
    <w:rsid w:val="00561F4F"/>
    <w:rsid w:val="00562D49"/>
    <w:rsid w:val="00562F92"/>
    <w:rsid w:val="005641A8"/>
    <w:rsid w:val="00564595"/>
    <w:rsid w:val="00564654"/>
    <w:rsid w:val="00565392"/>
    <w:rsid w:val="005657F3"/>
    <w:rsid w:val="00565927"/>
    <w:rsid w:val="00566A64"/>
    <w:rsid w:val="00567BE4"/>
    <w:rsid w:val="00570489"/>
    <w:rsid w:val="00570A51"/>
    <w:rsid w:val="00570F93"/>
    <w:rsid w:val="0057237C"/>
    <w:rsid w:val="00572BC3"/>
    <w:rsid w:val="0057306E"/>
    <w:rsid w:val="0057363C"/>
    <w:rsid w:val="005740D0"/>
    <w:rsid w:val="00574FB1"/>
    <w:rsid w:val="005817CB"/>
    <w:rsid w:val="00581C49"/>
    <w:rsid w:val="005825B3"/>
    <w:rsid w:val="00583363"/>
    <w:rsid w:val="0058394B"/>
    <w:rsid w:val="00583B3B"/>
    <w:rsid w:val="00583DC0"/>
    <w:rsid w:val="0058551A"/>
    <w:rsid w:val="005857C6"/>
    <w:rsid w:val="005868AA"/>
    <w:rsid w:val="00586F38"/>
    <w:rsid w:val="00587688"/>
    <w:rsid w:val="0059075D"/>
    <w:rsid w:val="00591A2E"/>
    <w:rsid w:val="00592192"/>
    <w:rsid w:val="0059256F"/>
    <w:rsid w:val="00592F83"/>
    <w:rsid w:val="00595C61"/>
    <w:rsid w:val="00596D4C"/>
    <w:rsid w:val="005A0447"/>
    <w:rsid w:val="005A1381"/>
    <w:rsid w:val="005A179D"/>
    <w:rsid w:val="005A2AF5"/>
    <w:rsid w:val="005A34D2"/>
    <w:rsid w:val="005A3A25"/>
    <w:rsid w:val="005A45E7"/>
    <w:rsid w:val="005A4642"/>
    <w:rsid w:val="005A5298"/>
    <w:rsid w:val="005A5814"/>
    <w:rsid w:val="005A5FE4"/>
    <w:rsid w:val="005A7440"/>
    <w:rsid w:val="005A7E66"/>
    <w:rsid w:val="005B016C"/>
    <w:rsid w:val="005B22A0"/>
    <w:rsid w:val="005B254F"/>
    <w:rsid w:val="005B3230"/>
    <w:rsid w:val="005B4841"/>
    <w:rsid w:val="005B4A14"/>
    <w:rsid w:val="005B4F50"/>
    <w:rsid w:val="005B5D82"/>
    <w:rsid w:val="005B677B"/>
    <w:rsid w:val="005B6D28"/>
    <w:rsid w:val="005B7560"/>
    <w:rsid w:val="005B7C94"/>
    <w:rsid w:val="005B7D81"/>
    <w:rsid w:val="005C26C7"/>
    <w:rsid w:val="005C3E69"/>
    <w:rsid w:val="005C493C"/>
    <w:rsid w:val="005C550E"/>
    <w:rsid w:val="005C572C"/>
    <w:rsid w:val="005C63E3"/>
    <w:rsid w:val="005C6C12"/>
    <w:rsid w:val="005D2398"/>
    <w:rsid w:val="005D31F6"/>
    <w:rsid w:val="005D48F5"/>
    <w:rsid w:val="005D6629"/>
    <w:rsid w:val="005D670E"/>
    <w:rsid w:val="005D6EDD"/>
    <w:rsid w:val="005E0E9A"/>
    <w:rsid w:val="005E1816"/>
    <w:rsid w:val="005E1BDF"/>
    <w:rsid w:val="005E1DF8"/>
    <w:rsid w:val="005E2C4E"/>
    <w:rsid w:val="005E344A"/>
    <w:rsid w:val="005E42F6"/>
    <w:rsid w:val="005E4F22"/>
    <w:rsid w:val="005E5292"/>
    <w:rsid w:val="005E61BB"/>
    <w:rsid w:val="005E62F1"/>
    <w:rsid w:val="005E6CC6"/>
    <w:rsid w:val="005F06A4"/>
    <w:rsid w:val="005F07B1"/>
    <w:rsid w:val="005F1CE1"/>
    <w:rsid w:val="005F1D43"/>
    <w:rsid w:val="005F2293"/>
    <w:rsid w:val="005F2477"/>
    <w:rsid w:val="005F3222"/>
    <w:rsid w:val="005F3E22"/>
    <w:rsid w:val="005F458B"/>
    <w:rsid w:val="005F48BF"/>
    <w:rsid w:val="005F5066"/>
    <w:rsid w:val="005F50F2"/>
    <w:rsid w:val="005F5755"/>
    <w:rsid w:val="005F5A95"/>
    <w:rsid w:val="005F6043"/>
    <w:rsid w:val="005F6278"/>
    <w:rsid w:val="00602350"/>
    <w:rsid w:val="006030B5"/>
    <w:rsid w:val="0060365B"/>
    <w:rsid w:val="00603808"/>
    <w:rsid w:val="00604405"/>
    <w:rsid w:val="0060490D"/>
    <w:rsid w:val="00604A8A"/>
    <w:rsid w:val="00605A01"/>
    <w:rsid w:val="00605FED"/>
    <w:rsid w:val="00606174"/>
    <w:rsid w:val="00606BEC"/>
    <w:rsid w:val="00607602"/>
    <w:rsid w:val="00610FD7"/>
    <w:rsid w:val="0061116A"/>
    <w:rsid w:val="0061131D"/>
    <w:rsid w:val="00612372"/>
    <w:rsid w:val="00613AEA"/>
    <w:rsid w:val="00615B7F"/>
    <w:rsid w:val="0062031A"/>
    <w:rsid w:val="00620403"/>
    <w:rsid w:val="00621562"/>
    <w:rsid w:val="00621678"/>
    <w:rsid w:val="00621CDA"/>
    <w:rsid w:val="00622BEE"/>
    <w:rsid w:val="006246FF"/>
    <w:rsid w:val="00626F40"/>
    <w:rsid w:val="00627A39"/>
    <w:rsid w:val="00630F8F"/>
    <w:rsid w:val="00630F97"/>
    <w:rsid w:val="006310A2"/>
    <w:rsid w:val="006316D4"/>
    <w:rsid w:val="00632BFF"/>
    <w:rsid w:val="0063381B"/>
    <w:rsid w:val="00633F6C"/>
    <w:rsid w:val="0063584A"/>
    <w:rsid w:val="00635D98"/>
    <w:rsid w:val="006364FA"/>
    <w:rsid w:val="00636F1F"/>
    <w:rsid w:val="006374F6"/>
    <w:rsid w:val="0064058F"/>
    <w:rsid w:val="00640B59"/>
    <w:rsid w:val="00642078"/>
    <w:rsid w:val="006429B8"/>
    <w:rsid w:val="00643D32"/>
    <w:rsid w:val="00644B31"/>
    <w:rsid w:val="00645629"/>
    <w:rsid w:val="006462E9"/>
    <w:rsid w:val="00646EC7"/>
    <w:rsid w:val="00646FD9"/>
    <w:rsid w:val="0064765A"/>
    <w:rsid w:val="0065014F"/>
    <w:rsid w:val="00650605"/>
    <w:rsid w:val="0065080B"/>
    <w:rsid w:val="00650BC4"/>
    <w:rsid w:val="006512DE"/>
    <w:rsid w:val="006513BD"/>
    <w:rsid w:val="00652596"/>
    <w:rsid w:val="006532D0"/>
    <w:rsid w:val="00653771"/>
    <w:rsid w:val="006547AE"/>
    <w:rsid w:val="00654C02"/>
    <w:rsid w:val="00655708"/>
    <w:rsid w:val="0065652E"/>
    <w:rsid w:val="00656A49"/>
    <w:rsid w:val="0065718F"/>
    <w:rsid w:val="00657F89"/>
    <w:rsid w:val="0066065D"/>
    <w:rsid w:val="00661860"/>
    <w:rsid w:val="006631E3"/>
    <w:rsid w:val="006635B4"/>
    <w:rsid w:val="0066365E"/>
    <w:rsid w:val="0066459A"/>
    <w:rsid w:val="00665501"/>
    <w:rsid w:val="00665C41"/>
    <w:rsid w:val="0066681B"/>
    <w:rsid w:val="00667E08"/>
    <w:rsid w:val="00671693"/>
    <w:rsid w:val="00671EEF"/>
    <w:rsid w:val="00672A73"/>
    <w:rsid w:val="0067302F"/>
    <w:rsid w:val="00674316"/>
    <w:rsid w:val="0067467E"/>
    <w:rsid w:val="00674854"/>
    <w:rsid w:val="00675170"/>
    <w:rsid w:val="006768F5"/>
    <w:rsid w:val="00676901"/>
    <w:rsid w:val="006775CA"/>
    <w:rsid w:val="00677FB2"/>
    <w:rsid w:val="00680153"/>
    <w:rsid w:val="0068025A"/>
    <w:rsid w:val="0068043E"/>
    <w:rsid w:val="00680ABA"/>
    <w:rsid w:val="00682BD3"/>
    <w:rsid w:val="00682D32"/>
    <w:rsid w:val="00686D2F"/>
    <w:rsid w:val="00686D45"/>
    <w:rsid w:val="0069068F"/>
    <w:rsid w:val="00691738"/>
    <w:rsid w:val="006920B8"/>
    <w:rsid w:val="006925CB"/>
    <w:rsid w:val="0069265A"/>
    <w:rsid w:val="00693000"/>
    <w:rsid w:val="006933C8"/>
    <w:rsid w:val="00693D5B"/>
    <w:rsid w:val="00694C01"/>
    <w:rsid w:val="006961F9"/>
    <w:rsid w:val="0069773B"/>
    <w:rsid w:val="006A0004"/>
    <w:rsid w:val="006A0A45"/>
    <w:rsid w:val="006A2645"/>
    <w:rsid w:val="006A2911"/>
    <w:rsid w:val="006A3635"/>
    <w:rsid w:val="006A3A33"/>
    <w:rsid w:val="006A4CD4"/>
    <w:rsid w:val="006A4EF7"/>
    <w:rsid w:val="006A77EC"/>
    <w:rsid w:val="006A788F"/>
    <w:rsid w:val="006A78EF"/>
    <w:rsid w:val="006B0BDF"/>
    <w:rsid w:val="006B2F0B"/>
    <w:rsid w:val="006B3161"/>
    <w:rsid w:val="006B5573"/>
    <w:rsid w:val="006B7953"/>
    <w:rsid w:val="006B7B8F"/>
    <w:rsid w:val="006C0C49"/>
    <w:rsid w:val="006C0D78"/>
    <w:rsid w:val="006C0D7F"/>
    <w:rsid w:val="006C11C4"/>
    <w:rsid w:val="006C15EC"/>
    <w:rsid w:val="006C1B91"/>
    <w:rsid w:val="006C2302"/>
    <w:rsid w:val="006C5BDA"/>
    <w:rsid w:val="006C715A"/>
    <w:rsid w:val="006C795C"/>
    <w:rsid w:val="006D0515"/>
    <w:rsid w:val="006D12D2"/>
    <w:rsid w:val="006D1B4E"/>
    <w:rsid w:val="006D1BDE"/>
    <w:rsid w:val="006D20B0"/>
    <w:rsid w:val="006D394C"/>
    <w:rsid w:val="006D3AA0"/>
    <w:rsid w:val="006D3BD8"/>
    <w:rsid w:val="006D40B3"/>
    <w:rsid w:val="006D5320"/>
    <w:rsid w:val="006D58BE"/>
    <w:rsid w:val="006D70D0"/>
    <w:rsid w:val="006D7787"/>
    <w:rsid w:val="006E02EC"/>
    <w:rsid w:val="006E0C7D"/>
    <w:rsid w:val="006E2429"/>
    <w:rsid w:val="006E2CFC"/>
    <w:rsid w:val="006E31EF"/>
    <w:rsid w:val="006E3C7A"/>
    <w:rsid w:val="006E4302"/>
    <w:rsid w:val="006E4751"/>
    <w:rsid w:val="006E4A92"/>
    <w:rsid w:val="006E4DAD"/>
    <w:rsid w:val="006E6F3D"/>
    <w:rsid w:val="006E79C0"/>
    <w:rsid w:val="006E7E94"/>
    <w:rsid w:val="006F0D61"/>
    <w:rsid w:val="006F2053"/>
    <w:rsid w:val="006F2A70"/>
    <w:rsid w:val="006F2B01"/>
    <w:rsid w:val="006F2F58"/>
    <w:rsid w:val="006F3E4A"/>
    <w:rsid w:val="006F3EF0"/>
    <w:rsid w:val="006F59C3"/>
    <w:rsid w:val="006F6539"/>
    <w:rsid w:val="006F6999"/>
    <w:rsid w:val="006F6CFB"/>
    <w:rsid w:val="006F70AA"/>
    <w:rsid w:val="006F7612"/>
    <w:rsid w:val="0070236D"/>
    <w:rsid w:val="00702FDD"/>
    <w:rsid w:val="007044BD"/>
    <w:rsid w:val="007048E1"/>
    <w:rsid w:val="00704B5B"/>
    <w:rsid w:val="0070505C"/>
    <w:rsid w:val="00706605"/>
    <w:rsid w:val="00706C38"/>
    <w:rsid w:val="00707A53"/>
    <w:rsid w:val="0071181B"/>
    <w:rsid w:val="00712D07"/>
    <w:rsid w:val="00716954"/>
    <w:rsid w:val="00716CAA"/>
    <w:rsid w:val="007172C7"/>
    <w:rsid w:val="00722486"/>
    <w:rsid w:val="007242E2"/>
    <w:rsid w:val="00724E6A"/>
    <w:rsid w:val="00725BFF"/>
    <w:rsid w:val="007263EF"/>
    <w:rsid w:val="00726630"/>
    <w:rsid w:val="00727753"/>
    <w:rsid w:val="00730C75"/>
    <w:rsid w:val="0073101E"/>
    <w:rsid w:val="0073120D"/>
    <w:rsid w:val="0073354D"/>
    <w:rsid w:val="00733A39"/>
    <w:rsid w:val="00735143"/>
    <w:rsid w:val="007361AE"/>
    <w:rsid w:val="00736746"/>
    <w:rsid w:val="0073794F"/>
    <w:rsid w:val="00740244"/>
    <w:rsid w:val="00740427"/>
    <w:rsid w:val="00741350"/>
    <w:rsid w:val="00741D2A"/>
    <w:rsid w:val="00742925"/>
    <w:rsid w:val="00742B81"/>
    <w:rsid w:val="00742D27"/>
    <w:rsid w:val="00743E05"/>
    <w:rsid w:val="0074408F"/>
    <w:rsid w:val="00744329"/>
    <w:rsid w:val="00744A32"/>
    <w:rsid w:val="00744F18"/>
    <w:rsid w:val="007462A4"/>
    <w:rsid w:val="00746B59"/>
    <w:rsid w:val="00747150"/>
    <w:rsid w:val="00747427"/>
    <w:rsid w:val="00747B05"/>
    <w:rsid w:val="00747B17"/>
    <w:rsid w:val="00750D37"/>
    <w:rsid w:val="007521A8"/>
    <w:rsid w:val="00752B9F"/>
    <w:rsid w:val="007542CE"/>
    <w:rsid w:val="0075545B"/>
    <w:rsid w:val="00755B76"/>
    <w:rsid w:val="00755EEF"/>
    <w:rsid w:val="007563AA"/>
    <w:rsid w:val="00756741"/>
    <w:rsid w:val="00757156"/>
    <w:rsid w:val="00760CAB"/>
    <w:rsid w:val="00761FA7"/>
    <w:rsid w:val="007625EA"/>
    <w:rsid w:val="007627D8"/>
    <w:rsid w:val="00762C63"/>
    <w:rsid w:val="007631D2"/>
    <w:rsid w:val="00763467"/>
    <w:rsid w:val="00764CF6"/>
    <w:rsid w:val="00764FA0"/>
    <w:rsid w:val="007653CF"/>
    <w:rsid w:val="00767714"/>
    <w:rsid w:val="0077127A"/>
    <w:rsid w:val="007736B0"/>
    <w:rsid w:val="00773C08"/>
    <w:rsid w:val="00774DDD"/>
    <w:rsid w:val="0077524A"/>
    <w:rsid w:val="00777DB6"/>
    <w:rsid w:val="00780B7E"/>
    <w:rsid w:val="00780E62"/>
    <w:rsid w:val="00780FC1"/>
    <w:rsid w:val="00781B20"/>
    <w:rsid w:val="007836D1"/>
    <w:rsid w:val="00783B53"/>
    <w:rsid w:val="00783F88"/>
    <w:rsid w:val="0078492C"/>
    <w:rsid w:val="00784A8F"/>
    <w:rsid w:val="00784CA6"/>
    <w:rsid w:val="007852B7"/>
    <w:rsid w:val="00785616"/>
    <w:rsid w:val="00785B5A"/>
    <w:rsid w:val="00785BCC"/>
    <w:rsid w:val="00786ADC"/>
    <w:rsid w:val="00790780"/>
    <w:rsid w:val="00791B6D"/>
    <w:rsid w:val="0079295C"/>
    <w:rsid w:val="00792980"/>
    <w:rsid w:val="00792C12"/>
    <w:rsid w:val="00794C75"/>
    <w:rsid w:val="00794E21"/>
    <w:rsid w:val="00794F5C"/>
    <w:rsid w:val="00795C5A"/>
    <w:rsid w:val="007978E8"/>
    <w:rsid w:val="007A06C5"/>
    <w:rsid w:val="007A1751"/>
    <w:rsid w:val="007A1A1B"/>
    <w:rsid w:val="007A338B"/>
    <w:rsid w:val="007A39AC"/>
    <w:rsid w:val="007A3EEB"/>
    <w:rsid w:val="007A48B2"/>
    <w:rsid w:val="007A5030"/>
    <w:rsid w:val="007A56C7"/>
    <w:rsid w:val="007A5ECA"/>
    <w:rsid w:val="007A6416"/>
    <w:rsid w:val="007A65EF"/>
    <w:rsid w:val="007A6968"/>
    <w:rsid w:val="007B1BBC"/>
    <w:rsid w:val="007B1CDF"/>
    <w:rsid w:val="007B3D1C"/>
    <w:rsid w:val="007B5ED4"/>
    <w:rsid w:val="007B6A96"/>
    <w:rsid w:val="007B6F57"/>
    <w:rsid w:val="007B7C32"/>
    <w:rsid w:val="007C021C"/>
    <w:rsid w:val="007C1155"/>
    <w:rsid w:val="007C17CF"/>
    <w:rsid w:val="007C1C82"/>
    <w:rsid w:val="007C221D"/>
    <w:rsid w:val="007C2AA2"/>
    <w:rsid w:val="007C2BB5"/>
    <w:rsid w:val="007C2CE1"/>
    <w:rsid w:val="007C3B80"/>
    <w:rsid w:val="007C5714"/>
    <w:rsid w:val="007C60DF"/>
    <w:rsid w:val="007C6636"/>
    <w:rsid w:val="007C6B20"/>
    <w:rsid w:val="007C6FDC"/>
    <w:rsid w:val="007C7C04"/>
    <w:rsid w:val="007D1924"/>
    <w:rsid w:val="007D1DBB"/>
    <w:rsid w:val="007D1DDA"/>
    <w:rsid w:val="007D3EA3"/>
    <w:rsid w:val="007D4790"/>
    <w:rsid w:val="007D498A"/>
    <w:rsid w:val="007D4C53"/>
    <w:rsid w:val="007D52CB"/>
    <w:rsid w:val="007D6854"/>
    <w:rsid w:val="007D6F64"/>
    <w:rsid w:val="007E02C6"/>
    <w:rsid w:val="007E0702"/>
    <w:rsid w:val="007E0856"/>
    <w:rsid w:val="007E1796"/>
    <w:rsid w:val="007E17B5"/>
    <w:rsid w:val="007E369D"/>
    <w:rsid w:val="007E442B"/>
    <w:rsid w:val="007E5214"/>
    <w:rsid w:val="007E5386"/>
    <w:rsid w:val="007E5913"/>
    <w:rsid w:val="007E5964"/>
    <w:rsid w:val="007E6515"/>
    <w:rsid w:val="007E6C0A"/>
    <w:rsid w:val="007E773A"/>
    <w:rsid w:val="007F26CA"/>
    <w:rsid w:val="007F2EDD"/>
    <w:rsid w:val="007F37E4"/>
    <w:rsid w:val="007F3F33"/>
    <w:rsid w:val="007F560F"/>
    <w:rsid w:val="007F5835"/>
    <w:rsid w:val="007F648A"/>
    <w:rsid w:val="007F7164"/>
    <w:rsid w:val="0080025D"/>
    <w:rsid w:val="00800350"/>
    <w:rsid w:val="008012A7"/>
    <w:rsid w:val="008021C0"/>
    <w:rsid w:val="008031FB"/>
    <w:rsid w:val="00803229"/>
    <w:rsid w:val="00803756"/>
    <w:rsid w:val="00803E7E"/>
    <w:rsid w:val="0080454E"/>
    <w:rsid w:val="0080506C"/>
    <w:rsid w:val="008064BE"/>
    <w:rsid w:val="00807A8E"/>
    <w:rsid w:val="0081077C"/>
    <w:rsid w:val="008128E1"/>
    <w:rsid w:val="00812D08"/>
    <w:rsid w:val="00813929"/>
    <w:rsid w:val="00814FB6"/>
    <w:rsid w:val="0081583A"/>
    <w:rsid w:val="00815FD6"/>
    <w:rsid w:val="008175E1"/>
    <w:rsid w:val="0081788E"/>
    <w:rsid w:val="00821485"/>
    <w:rsid w:val="00821B41"/>
    <w:rsid w:val="00821E45"/>
    <w:rsid w:val="008223C0"/>
    <w:rsid w:val="00822D24"/>
    <w:rsid w:val="00822DEB"/>
    <w:rsid w:val="00822F3D"/>
    <w:rsid w:val="0082342C"/>
    <w:rsid w:val="0082382F"/>
    <w:rsid w:val="00823B8F"/>
    <w:rsid w:val="00823CF3"/>
    <w:rsid w:val="0082612C"/>
    <w:rsid w:val="008273CA"/>
    <w:rsid w:val="008279FB"/>
    <w:rsid w:val="00827CB2"/>
    <w:rsid w:val="00830889"/>
    <w:rsid w:val="00831464"/>
    <w:rsid w:val="008317F5"/>
    <w:rsid w:val="008319E7"/>
    <w:rsid w:val="00831C24"/>
    <w:rsid w:val="00832CFB"/>
    <w:rsid w:val="0083367A"/>
    <w:rsid w:val="0083380F"/>
    <w:rsid w:val="00833E33"/>
    <w:rsid w:val="00834425"/>
    <w:rsid w:val="00835656"/>
    <w:rsid w:val="00836251"/>
    <w:rsid w:val="0083654D"/>
    <w:rsid w:val="00836C0E"/>
    <w:rsid w:val="00836FAB"/>
    <w:rsid w:val="00837130"/>
    <w:rsid w:val="008373DD"/>
    <w:rsid w:val="0084056A"/>
    <w:rsid w:val="00840A52"/>
    <w:rsid w:val="00840AFB"/>
    <w:rsid w:val="0084125B"/>
    <w:rsid w:val="008415E0"/>
    <w:rsid w:val="00843050"/>
    <w:rsid w:val="008437B3"/>
    <w:rsid w:val="00843977"/>
    <w:rsid w:val="0084418B"/>
    <w:rsid w:val="008444B1"/>
    <w:rsid w:val="008446D9"/>
    <w:rsid w:val="0084533D"/>
    <w:rsid w:val="00850BB5"/>
    <w:rsid w:val="0085234B"/>
    <w:rsid w:val="00852A80"/>
    <w:rsid w:val="00852E30"/>
    <w:rsid w:val="00852EEA"/>
    <w:rsid w:val="008537F4"/>
    <w:rsid w:val="008544A7"/>
    <w:rsid w:val="008545F2"/>
    <w:rsid w:val="00854888"/>
    <w:rsid w:val="00854AA9"/>
    <w:rsid w:val="00854EE1"/>
    <w:rsid w:val="00855076"/>
    <w:rsid w:val="00855566"/>
    <w:rsid w:val="0085579D"/>
    <w:rsid w:val="0085584E"/>
    <w:rsid w:val="00855E09"/>
    <w:rsid w:val="0086063D"/>
    <w:rsid w:val="00860A7C"/>
    <w:rsid w:val="008639FD"/>
    <w:rsid w:val="00863E46"/>
    <w:rsid w:val="008653D7"/>
    <w:rsid w:val="00866356"/>
    <w:rsid w:val="00866EFC"/>
    <w:rsid w:val="00867B2C"/>
    <w:rsid w:val="00870A51"/>
    <w:rsid w:val="0087214F"/>
    <w:rsid w:val="00872367"/>
    <w:rsid w:val="00873155"/>
    <w:rsid w:val="008766CB"/>
    <w:rsid w:val="0087700B"/>
    <w:rsid w:val="008774CF"/>
    <w:rsid w:val="00877903"/>
    <w:rsid w:val="00877912"/>
    <w:rsid w:val="00880E56"/>
    <w:rsid w:val="008815F6"/>
    <w:rsid w:val="00881837"/>
    <w:rsid w:val="00882898"/>
    <w:rsid w:val="008832AA"/>
    <w:rsid w:val="00883966"/>
    <w:rsid w:val="00884821"/>
    <w:rsid w:val="00884D35"/>
    <w:rsid w:val="00884E43"/>
    <w:rsid w:val="008851E1"/>
    <w:rsid w:val="0088522E"/>
    <w:rsid w:val="008852AC"/>
    <w:rsid w:val="008863F0"/>
    <w:rsid w:val="008868FA"/>
    <w:rsid w:val="00886F98"/>
    <w:rsid w:val="00886FE2"/>
    <w:rsid w:val="00887485"/>
    <w:rsid w:val="0089065E"/>
    <w:rsid w:val="008919D5"/>
    <w:rsid w:val="008919FA"/>
    <w:rsid w:val="00891F44"/>
    <w:rsid w:val="00892B12"/>
    <w:rsid w:val="00893182"/>
    <w:rsid w:val="00893360"/>
    <w:rsid w:val="0089353B"/>
    <w:rsid w:val="00893542"/>
    <w:rsid w:val="00893B7C"/>
    <w:rsid w:val="00894BD8"/>
    <w:rsid w:val="00895C7A"/>
    <w:rsid w:val="00895EB3"/>
    <w:rsid w:val="00896110"/>
    <w:rsid w:val="00896343"/>
    <w:rsid w:val="00896605"/>
    <w:rsid w:val="008978D9"/>
    <w:rsid w:val="008A173D"/>
    <w:rsid w:val="008A40FB"/>
    <w:rsid w:val="008A4175"/>
    <w:rsid w:val="008A4F88"/>
    <w:rsid w:val="008A5052"/>
    <w:rsid w:val="008A57E1"/>
    <w:rsid w:val="008A78A7"/>
    <w:rsid w:val="008B063E"/>
    <w:rsid w:val="008B0735"/>
    <w:rsid w:val="008B0B30"/>
    <w:rsid w:val="008B18FE"/>
    <w:rsid w:val="008B1B23"/>
    <w:rsid w:val="008B3333"/>
    <w:rsid w:val="008B3CA3"/>
    <w:rsid w:val="008B403A"/>
    <w:rsid w:val="008B40C0"/>
    <w:rsid w:val="008B56AC"/>
    <w:rsid w:val="008B5A88"/>
    <w:rsid w:val="008B7030"/>
    <w:rsid w:val="008B70E8"/>
    <w:rsid w:val="008C099E"/>
    <w:rsid w:val="008C2116"/>
    <w:rsid w:val="008C37E8"/>
    <w:rsid w:val="008C445A"/>
    <w:rsid w:val="008C5046"/>
    <w:rsid w:val="008C50ED"/>
    <w:rsid w:val="008C5AB6"/>
    <w:rsid w:val="008C5B3E"/>
    <w:rsid w:val="008D0FDC"/>
    <w:rsid w:val="008D1DAC"/>
    <w:rsid w:val="008D43D0"/>
    <w:rsid w:val="008E0F9A"/>
    <w:rsid w:val="008E1C1E"/>
    <w:rsid w:val="008E1E9B"/>
    <w:rsid w:val="008E2189"/>
    <w:rsid w:val="008E3389"/>
    <w:rsid w:val="008E3655"/>
    <w:rsid w:val="008E3A24"/>
    <w:rsid w:val="008E3EDF"/>
    <w:rsid w:val="008E4287"/>
    <w:rsid w:val="008E544B"/>
    <w:rsid w:val="008E6367"/>
    <w:rsid w:val="008E680E"/>
    <w:rsid w:val="008E7B93"/>
    <w:rsid w:val="008E7DE7"/>
    <w:rsid w:val="008F0CE8"/>
    <w:rsid w:val="008F2CFA"/>
    <w:rsid w:val="008F3E65"/>
    <w:rsid w:val="008F474B"/>
    <w:rsid w:val="008F71E2"/>
    <w:rsid w:val="008F72D3"/>
    <w:rsid w:val="008F72F3"/>
    <w:rsid w:val="008F763D"/>
    <w:rsid w:val="008F7D37"/>
    <w:rsid w:val="008F7F58"/>
    <w:rsid w:val="00900E75"/>
    <w:rsid w:val="00901516"/>
    <w:rsid w:val="00901D0A"/>
    <w:rsid w:val="0090211B"/>
    <w:rsid w:val="00902C7B"/>
    <w:rsid w:val="00903354"/>
    <w:rsid w:val="00903C4C"/>
    <w:rsid w:val="00904E68"/>
    <w:rsid w:val="00905371"/>
    <w:rsid w:val="00907B68"/>
    <w:rsid w:val="00907CFB"/>
    <w:rsid w:val="00910609"/>
    <w:rsid w:val="0091090B"/>
    <w:rsid w:val="00914290"/>
    <w:rsid w:val="00914D8E"/>
    <w:rsid w:val="009159B5"/>
    <w:rsid w:val="00915D8B"/>
    <w:rsid w:val="00916B13"/>
    <w:rsid w:val="00916FE5"/>
    <w:rsid w:val="00917155"/>
    <w:rsid w:val="009176FD"/>
    <w:rsid w:val="0092009D"/>
    <w:rsid w:val="009215FA"/>
    <w:rsid w:val="009216F4"/>
    <w:rsid w:val="0092277A"/>
    <w:rsid w:val="00922809"/>
    <w:rsid w:val="0092463D"/>
    <w:rsid w:val="009248F2"/>
    <w:rsid w:val="00927804"/>
    <w:rsid w:val="00927B5A"/>
    <w:rsid w:val="00930D94"/>
    <w:rsid w:val="009315FA"/>
    <w:rsid w:val="00932153"/>
    <w:rsid w:val="00933504"/>
    <w:rsid w:val="009344E5"/>
    <w:rsid w:val="00935842"/>
    <w:rsid w:val="00936712"/>
    <w:rsid w:val="00936801"/>
    <w:rsid w:val="0093739A"/>
    <w:rsid w:val="00937E44"/>
    <w:rsid w:val="00940E41"/>
    <w:rsid w:val="009419CC"/>
    <w:rsid w:val="00942526"/>
    <w:rsid w:val="00942B3E"/>
    <w:rsid w:val="009448A4"/>
    <w:rsid w:val="0094547F"/>
    <w:rsid w:val="0094553F"/>
    <w:rsid w:val="009460D8"/>
    <w:rsid w:val="00947352"/>
    <w:rsid w:val="009477AE"/>
    <w:rsid w:val="00950A8B"/>
    <w:rsid w:val="00951613"/>
    <w:rsid w:val="00951823"/>
    <w:rsid w:val="009521B6"/>
    <w:rsid w:val="00953E6D"/>
    <w:rsid w:val="009544ED"/>
    <w:rsid w:val="0095458A"/>
    <w:rsid w:val="00954930"/>
    <w:rsid w:val="00954DA8"/>
    <w:rsid w:val="00955DAA"/>
    <w:rsid w:val="00956338"/>
    <w:rsid w:val="00956D2A"/>
    <w:rsid w:val="00956D43"/>
    <w:rsid w:val="00956E6D"/>
    <w:rsid w:val="00957084"/>
    <w:rsid w:val="00957815"/>
    <w:rsid w:val="0096002E"/>
    <w:rsid w:val="00960635"/>
    <w:rsid w:val="00961F30"/>
    <w:rsid w:val="0096216B"/>
    <w:rsid w:val="0096249C"/>
    <w:rsid w:val="00963C35"/>
    <w:rsid w:val="0096542A"/>
    <w:rsid w:val="00966158"/>
    <w:rsid w:val="009668BD"/>
    <w:rsid w:val="0096712B"/>
    <w:rsid w:val="00970522"/>
    <w:rsid w:val="0097074B"/>
    <w:rsid w:val="00973B36"/>
    <w:rsid w:val="00973FDE"/>
    <w:rsid w:val="009751CC"/>
    <w:rsid w:val="0097573F"/>
    <w:rsid w:val="009779B2"/>
    <w:rsid w:val="00980534"/>
    <w:rsid w:val="00981624"/>
    <w:rsid w:val="009821CC"/>
    <w:rsid w:val="00983453"/>
    <w:rsid w:val="00983610"/>
    <w:rsid w:val="00983C8D"/>
    <w:rsid w:val="0098554B"/>
    <w:rsid w:val="00985EBF"/>
    <w:rsid w:val="00986028"/>
    <w:rsid w:val="009870C0"/>
    <w:rsid w:val="00987480"/>
    <w:rsid w:val="009874A7"/>
    <w:rsid w:val="00987598"/>
    <w:rsid w:val="00987E5C"/>
    <w:rsid w:val="00990769"/>
    <w:rsid w:val="0099096E"/>
    <w:rsid w:val="00990F97"/>
    <w:rsid w:val="0099203D"/>
    <w:rsid w:val="00992FE5"/>
    <w:rsid w:val="00994E24"/>
    <w:rsid w:val="0099663D"/>
    <w:rsid w:val="009975C8"/>
    <w:rsid w:val="0099775E"/>
    <w:rsid w:val="00997D87"/>
    <w:rsid w:val="009A0A0B"/>
    <w:rsid w:val="009A0E4D"/>
    <w:rsid w:val="009A2C21"/>
    <w:rsid w:val="009A4D6F"/>
    <w:rsid w:val="009A5245"/>
    <w:rsid w:val="009A552D"/>
    <w:rsid w:val="009A5B0B"/>
    <w:rsid w:val="009A6B1A"/>
    <w:rsid w:val="009B041E"/>
    <w:rsid w:val="009B0ACA"/>
    <w:rsid w:val="009B2B43"/>
    <w:rsid w:val="009B3094"/>
    <w:rsid w:val="009B3308"/>
    <w:rsid w:val="009B3BCB"/>
    <w:rsid w:val="009B3EB6"/>
    <w:rsid w:val="009B53C8"/>
    <w:rsid w:val="009B64FB"/>
    <w:rsid w:val="009B6BCA"/>
    <w:rsid w:val="009B722C"/>
    <w:rsid w:val="009B764F"/>
    <w:rsid w:val="009B7D9A"/>
    <w:rsid w:val="009B7E4A"/>
    <w:rsid w:val="009B7E50"/>
    <w:rsid w:val="009C032C"/>
    <w:rsid w:val="009C11FA"/>
    <w:rsid w:val="009C1203"/>
    <w:rsid w:val="009C1392"/>
    <w:rsid w:val="009C1962"/>
    <w:rsid w:val="009C529F"/>
    <w:rsid w:val="009C58FD"/>
    <w:rsid w:val="009C6C8D"/>
    <w:rsid w:val="009D016B"/>
    <w:rsid w:val="009D073C"/>
    <w:rsid w:val="009D0AAC"/>
    <w:rsid w:val="009D0D1D"/>
    <w:rsid w:val="009D146A"/>
    <w:rsid w:val="009D1B63"/>
    <w:rsid w:val="009D2664"/>
    <w:rsid w:val="009D37F3"/>
    <w:rsid w:val="009D49C6"/>
    <w:rsid w:val="009D6BCB"/>
    <w:rsid w:val="009E020E"/>
    <w:rsid w:val="009E1235"/>
    <w:rsid w:val="009E1702"/>
    <w:rsid w:val="009E3F94"/>
    <w:rsid w:val="009E4364"/>
    <w:rsid w:val="009E4839"/>
    <w:rsid w:val="009E489B"/>
    <w:rsid w:val="009E529F"/>
    <w:rsid w:val="009E7774"/>
    <w:rsid w:val="009F0BAE"/>
    <w:rsid w:val="009F0E80"/>
    <w:rsid w:val="009F124F"/>
    <w:rsid w:val="009F14C9"/>
    <w:rsid w:val="009F170A"/>
    <w:rsid w:val="009F1F82"/>
    <w:rsid w:val="009F220D"/>
    <w:rsid w:val="009F38A0"/>
    <w:rsid w:val="009F51E0"/>
    <w:rsid w:val="009F5378"/>
    <w:rsid w:val="009F5E1A"/>
    <w:rsid w:val="009F6708"/>
    <w:rsid w:val="009F6917"/>
    <w:rsid w:val="009F6D23"/>
    <w:rsid w:val="009F7606"/>
    <w:rsid w:val="009F7CBE"/>
    <w:rsid w:val="00A00F05"/>
    <w:rsid w:val="00A027E5"/>
    <w:rsid w:val="00A02C61"/>
    <w:rsid w:val="00A036C4"/>
    <w:rsid w:val="00A038DD"/>
    <w:rsid w:val="00A04905"/>
    <w:rsid w:val="00A04F5E"/>
    <w:rsid w:val="00A0543B"/>
    <w:rsid w:val="00A05872"/>
    <w:rsid w:val="00A05D5A"/>
    <w:rsid w:val="00A06024"/>
    <w:rsid w:val="00A06215"/>
    <w:rsid w:val="00A06CE6"/>
    <w:rsid w:val="00A07179"/>
    <w:rsid w:val="00A07B2A"/>
    <w:rsid w:val="00A07BC6"/>
    <w:rsid w:val="00A104EA"/>
    <w:rsid w:val="00A10BF3"/>
    <w:rsid w:val="00A10D5B"/>
    <w:rsid w:val="00A112AE"/>
    <w:rsid w:val="00A114BC"/>
    <w:rsid w:val="00A11D6C"/>
    <w:rsid w:val="00A12B82"/>
    <w:rsid w:val="00A15006"/>
    <w:rsid w:val="00A15E21"/>
    <w:rsid w:val="00A17A88"/>
    <w:rsid w:val="00A20721"/>
    <w:rsid w:val="00A2092E"/>
    <w:rsid w:val="00A2108D"/>
    <w:rsid w:val="00A2121E"/>
    <w:rsid w:val="00A22684"/>
    <w:rsid w:val="00A22A56"/>
    <w:rsid w:val="00A2367A"/>
    <w:rsid w:val="00A236E8"/>
    <w:rsid w:val="00A24EA0"/>
    <w:rsid w:val="00A25AE7"/>
    <w:rsid w:val="00A25B1B"/>
    <w:rsid w:val="00A265BB"/>
    <w:rsid w:val="00A27E0B"/>
    <w:rsid w:val="00A30C5E"/>
    <w:rsid w:val="00A319C2"/>
    <w:rsid w:val="00A31DD4"/>
    <w:rsid w:val="00A32C0B"/>
    <w:rsid w:val="00A36278"/>
    <w:rsid w:val="00A3679A"/>
    <w:rsid w:val="00A367F8"/>
    <w:rsid w:val="00A36BDA"/>
    <w:rsid w:val="00A36E26"/>
    <w:rsid w:val="00A405C7"/>
    <w:rsid w:val="00A40A73"/>
    <w:rsid w:val="00A40D42"/>
    <w:rsid w:val="00A4186A"/>
    <w:rsid w:val="00A42645"/>
    <w:rsid w:val="00A4332E"/>
    <w:rsid w:val="00A43551"/>
    <w:rsid w:val="00A44F8C"/>
    <w:rsid w:val="00A51741"/>
    <w:rsid w:val="00A51809"/>
    <w:rsid w:val="00A5186D"/>
    <w:rsid w:val="00A52D7E"/>
    <w:rsid w:val="00A53DE5"/>
    <w:rsid w:val="00A547B9"/>
    <w:rsid w:val="00A54D98"/>
    <w:rsid w:val="00A55084"/>
    <w:rsid w:val="00A552C2"/>
    <w:rsid w:val="00A55992"/>
    <w:rsid w:val="00A55B1A"/>
    <w:rsid w:val="00A55C2D"/>
    <w:rsid w:val="00A55D11"/>
    <w:rsid w:val="00A5719A"/>
    <w:rsid w:val="00A5773C"/>
    <w:rsid w:val="00A61F1B"/>
    <w:rsid w:val="00A62412"/>
    <w:rsid w:val="00A637CB"/>
    <w:rsid w:val="00A6400E"/>
    <w:rsid w:val="00A64B7F"/>
    <w:rsid w:val="00A654BD"/>
    <w:rsid w:val="00A656EA"/>
    <w:rsid w:val="00A660DF"/>
    <w:rsid w:val="00A66C63"/>
    <w:rsid w:val="00A70730"/>
    <w:rsid w:val="00A70769"/>
    <w:rsid w:val="00A70C00"/>
    <w:rsid w:val="00A716C3"/>
    <w:rsid w:val="00A71C1D"/>
    <w:rsid w:val="00A72682"/>
    <w:rsid w:val="00A72FD4"/>
    <w:rsid w:val="00A7349B"/>
    <w:rsid w:val="00A74163"/>
    <w:rsid w:val="00A74B46"/>
    <w:rsid w:val="00A75498"/>
    <w:rsid w:val="00A769E3"/>
    <w:rsid w:val="00A76DF4"/>
    <w:rsid w:val="00A77561"/>
    <w:rsid w:val="00A812F9"/>
    <w:rsid w:val="00A81467"/>
    <w:rsid w:val="00A817A4"/>
    <w:rsid w:val="00A82CAB"/>
    <w:rsid w:val="00A83278"/>
    <w:rsid w:val="00A84E0B"/>
    <w:rsid w:val="00A84F7F"/>
    <w:rsid w:val="00A903BB"/>
    <w:rsid w:val="00A90FAA"/>
    <w:rsid w:val="00A9124D"/>
    <w:rsid w:val="00A93166"/>
    <w:rsid w:val="00A93174"/>
    <w:rsid w:val="00A94325"/>
    <w:rsid w:val="00A9474B"/>
    <w:rsid w:val="00A94BE9"/>
    <w:rsid w:val="00A94DD2"/>
    <w:rsid w:val="00A969A0"/>
    <w:rsid w:val="00A96D77"/>
    <w:rsid w:val="00AA1EEE"/>
    <w:rsid w:val="00AA26C2"/>
    <w:rsid w:val="00AA40AD"/>
    <w:rsid w:val="00AA4BD5"/>
    <w:rsid w:val="00AA63FC"/>
    <w:rsid w:val="00AA654E"/>
    <w:rsid w:val="00AA6815"/>
    <w:rsid w:val="00AA68AA"/>
    <w:rsid w:val="00AA6DD0"/>
    <w:rsid w:val="00AA7461"/>
    <w:rsid w:val="00AA7A3A"/>
    <w:rsid w:val="00AB0279"/>
    <w:rsid w:val="00AB07A3"/>
    <w:rsid w:val="00AB094F"/>
    <w:rsid w:val="00AB0B74"/>
    <w:rsid w:val="00AB1292"/>
    <w:rsid w:val="00AB13EC"/>
    <w:rsid w:val="00AB1503"/>
    <w:rsid w:val="00AB1B01"/>
    <w:rsid w:val="00AB20EE"/>
    <w:rsid w:val="00AB2368"/>
    <w:rsid w:val="00AB2BC5"/>
    <w:rsid w:val="00AB34C5"/>
    <w:rsid w:val="00AB3720"/>
    <w:rsid w:val="00AB3BC1"/>
    <w:rsid w:val="00AB3C5F"/>
    <w:rsid w:val="00AB49C4"/>
    <w:rsid w:val="00AB5E76"/>
    <w:rsid w:val="00AB62B7"/>
    <w:rsid w:val="00AB750B"/>
    <w:rsid w:val="00AC091A"/>
    <w:rsid w:val="00AC12F3"/>
    <w:rsid w:val="00AC130B"/>
    <w:rsid w:val="00AC1784"/>
    <w:rsid w:val="00AC19CC"/>
    <w:rsid w:val="00AC1D06"/>
    <w:rsid w:val="00AC2B51"/>
    <w:rsid w:val="00AC2F61"/>
    <w:rsid w:val="00AC66E8"/>
    <w:rsid w:val="00AC6B34"/>
    <w:rsid w:val="00AC6D25"/>
    <w:rsid w:val="00AC798E"/>
    <w:rsid w:val="00AC7CBC"/>
    <w:rsid w:val="00AD016E"/>
    <w:rsid w:val="00AD0569"/>
    <w:rsid w:val="00AD2433"/>
    <w:rsid w:val="00AD2D03"/>
    <w:rsid w:val="00AD6BEF"/>
    <w:rsid w:val="00AD7BE1"/>
    <w:rsid w:val="00AD7EC6"/>
    <w:rsid w:val="00AE0474"/>
    <w:rsid w:val="00AE06FA"/>
    <w:rsid w:val="00AE0F30"/>
    <w:rsid w:val="00AE14E0"/>
    <w:rsid w:val="00AE1F6B"/>
    <w:rsid w:val="00AE4E5C"/>
    <w:rsid w:val="00AE579F"/>
    <w:rsid w:val="00AE5BE6"/>
    <w:rsid w:val="00AE6376"/>
    <w:rsid w:val="00AE6C06"/>
    <w:rsid w:val="00AE7464"/>
    <w:rsid w:val="00AF0890"/>
    <w:rsid w:val="00AF0F66"/>
    <w:rsid w:val="00AF15E1"/>
    <w:rsid w:val="00AF1A79"/>
    <w:rsid w:val="00AF264C"/>
    <w:rsid w:val="00AF45D2"/>
    <w:rsid w:val="00AF47D3"/>
    <w:rsid w:val="00AF57A9"/>
    <w:rsid w:val="00AF6D84"/>
    <w:rsid w:val="00AF6F9C"/>
    <w:rsid w:val="00B0018C"/>
    <w:rsid w:val="00B002D5"/>
    <w:rsid w:val="00B00356"/>
    <w:rsid w:val="00B00383"/>
    <w:rsid w:val="00B01389"/>
    <w:rsid w:val="00B01FD1"/>
    <w:rsid w:val="00B02739"/>
    <w:rsid w:val="00B0284A"/>
    <w:rsid w:val="00B02A71"/>
    <w:rsid w:val="00B02D31"/>
    <w:rsid w:val="00B03972"/>
    <w:rsid w:val="00B04101"/>
    <w:rsid w:val="00B04598"/>
    <w:rsid w:val="00B0649E"/>
    <w:rsid w:val="00B1192B"/>
    <w:rsid w:val="00B11C9F"/>
    <w:rsid w:val="00B12A17"/>
    <w:rsid w:val="00B13819"/>
    <w:rsid w:val="00B14896"/>
    <w:rsid w:val="00B14E34"/>
    <w:rsid w:val="00B15755"/>
    <w:rsid w:val="00B16F81"/>
    <w:rsid w:val="00B17913"/>
    <w:rsid w:val="00B17C03"/>
    <w:rsid w:val="00B20045"/>
    <w:rsid w:val="00B204C9"/>
    <w:rsid w:val="00B20D94"/>
    <w:rsid w:val="00B20EFD"/>
    <w:rsid w:val="00B215C7"/>
    <w:rsid w:val="00B21CF8"/>
    <w:rsid w:val="00B23125"/>
    <w:rsid w:val="00B23D81"/>
    <w:rsid w:val="00B244AD"/>
    <w:rsid w:val="00B2480F"/>
    <w:rsid w:val="00B24DD9"/>
    <w:rsid w:val="00B25636"/>
    <w:rsid w:val="00B25DCA"/>
    <w:rsid w:val="00B268D0"/>
    <w:rsid w:val="00B27B55"/>
    <w:rsid w:val="00B300D3"/>
    <w:rsid w:val="00B312F0"/>
    <w:rsid w:val="00B3145D"/>
    <w:rsid w:val="00B31B10"/>
    <w:rsid w:val="00B322D6"/>
    <w:rsid w:val="00B34044"/>
    <w:rsid w:val="00B34081"/>
    <w:rsid w:val="00B343D5"/>
    <w:rsid w:val="00B3483C"/>
    <w:rsid w:val="00B34B14"/>
    <w:rsid w:val="00B352E0"/>
    <w:rsid w:val="00B355B9"/>
    <w:rsid w:val="00B36D12"/>
    <w:rsid w:val="00B36E5A"/>
    <w:rsid w:val="00B374B4"/>
    <w:rsid w:val="00B3751C"/>
    <w:rsid w:val="00B3751F"/>
    <w:rsid w:val="00B37E18"/>
    <w:rsid w:val="00B41BF7"/>
    <w:rsid w:val="00B41C5E"/>
    <w:rsid w:val="00B43539"/>
    <w:rsid w:val="00B43724"/>
    <w:rsid w:val="00B43D43"/>
    <w:rsid w:val="00B441C7"/>
    <w:rsid w:val="00B446AE"/>
    <w:rsid w:val="00B44DDA"/>
    <w:rsid w:val="00B44F0E"/>
    <w:rsid w:val="00B45FC4"/>
    <w:rsid w:val="00B46217"/>
    <w:rsid w:val="00B46EC4"/>
    <w:rsid w:val="00B47500"/>
    <w:rsid w:val="00B47675"/>
    <w:rsid w:val="00B47DD3"/>
    <w:rsid w:val="00B51752"/>
    <w:rsid w:val="00B51C32"/>
    <w:rsid w:val="00B529F7"/>
    <w:rsid w:val="00B52DF2"/>
    <w:rsid w:val="00B54CE0"/>
    <w:rsid w:val="00B55055"/>
    <w:rsid w:val="00B5542D"/>
    <w:rsid w:val="00B55436"/>
    <w:rsid w:val="00B55614"/>
    <w:rsid w:val="00B56609"/>
    <w:rsid w:val="00B572ED"/>
    <w:rsid w:val="00B57E97"/>
    <w:rsid w:val="00B62076"/>
    <w:rsid w:val="00B6215D"/>
    <w:rsid w:val="00B6758C"/>
    <w:rsid w:val="00B71504"/>
    <w:rsid w:val="00B71E13"/>
    <w:rsid w:val="00B72389"/>
    <w:rsid w:val="00B735A1"/>
    <w:rsid w:val="00B745AF"/>
    <w:rsid w:val="00B74F7C"/>
    <w:rsid w:val="00B754CA"/>
    <w:rsid w:val="00B75BBC"/>
    <w:rsid w:val="00B769F5"/>
    <w:rsid w:val="00B801AF"/>
    <w:rsid w:val="00B80BF0"/>
    <w:rsid w:val="00B81221"/>
    <w:rsid w:val="00B815FF"/>
    <w:rsid w:val="00B81AA4"/>
    <w:rsid w:val="00B825EA"/>
    <w:rsid w:val="00B83B7F"/>
    <w:rsid w:val="00B848E9"/>
    <w:rsid w:val="00B8538F"/>
    <w:rsid w:val="00B855D2"/>
    <w:rsid w:val="00B865B9"/>
    <w:rsid w:val="00B86D34"/>
    <w:rsid w:val="00B87010"/>
    <w:rsid w:val="00B87F8E"/>
    <w:rsid w:val="00B90323"/>
    <w:rsid w:val="00B907DE"/>
    <w:rsid w:val="00B91CC2"/>
    <w:rsid w:val="00B92334"/>
    <w:rsid w:val="00B93B94"/>
    <w:rsid w:val="00B93EF9"/>
    <w:rsid w:val="00B9411A"/>
    <w:rsid w:val="00B946E0"/>
    <w:rsid w:val="00B950DC"/>
    <w:rsid w:val="00B9552A"/>
    <w:rsid w:val="00B9632B"/>
    <w:rsid w:val="00B96B10"/>
    <w:rsid w:val="00B96B45"/>
    <w:rsid w:val="00BA0926"/>
    <w:rsid w:val="00BA0DA1"/>
    <w:rsid w:val="00BA1332"/>
    <w:rsid w:val="00BA3506"/>
    <w:rsid w:val="00BA4608"/>
    <w:rsid w:val="00BA4F6B"/>
    <w:rsid w:val="00BA58E6"/>
    <w:rsid w:val="00BA5C60"/>
    <w:rsid w:val="00BA5E3C"/>
    <w:rsid w:val="00BA6275"/>
    <w:rsid w:val="00BA7354"/>
    <w:rsid w:val="00BB0187"/>
    <w:rsid w:val="00BB0EAC"/>
    <w:rsid w:val="00BB3566"/>
    <w:rsid w:val="00BB477D"/>
    <w:rsid w:val="00BB4D07"/>
    <w:rsid w:val="00BB5792"/>
    <w:rsid w:val="00BC0314"/>
    <w:rsid w:val="00BC258A"/>
    <w:rsid w:val="00BC2E9B"/>
    <w:rsid w:val="00BC3464"/>
    <w:rsid w:val="00BC408E"/>
    <w:rsid w:val="00BC47C1"/>
    <w:rsid w:val="00BC628A"/>
    <w:rsid w:val="00BC786B"/>
    <w:rsid w:val="00BD0252"/>
    <w:rsid w:val="00BD0E97"/>
    <w:rsid w:val="00BD24E3"/>
    <w:rsid w:val="00BD2D1A"/>
    <w:rsid w:val="00BD2D8C"/>
    <w:rsid w:val="00BD35A9"/>
    <w:rsid w:val="00BD4082"/>
    <w:rsid w:val="00BD4A12"/>
    <w:rsid w:val="00BD6853"/>
    <w:rsid w:val="00BD6A1E"/>
    <w:rsid w:val="00BD71E5"/>
    <w:rsid w:val="00BD758F"/>
    <w:rsid w:val="00BE0B05"/>
    <w:rsid w:val="00BE24DA"/>
    <w:rsid w:val="00BE3D4A"/>
    <w:rsid w:val="00BE695E"/>
    <w:rsid w:val="00BE6CC3"/>
    <w:rsid w:val="00BE763F"/>
    <w:rsid w:val="00BF054C"/>
    <w:rsid w:val="00BF2FB4"/>
    <w:rsid w:val="00BF3B81"/>
    <w:rsid w:val="00BF45D1"/>
    <w:rsid w:val="00BF5BE9"/>
    <w:rsid w:val="00C02B1F"/>
    <w:rsid w:val="00C02D18"/>
    <w:rsid w:val="00C03FAF"/>
    <w:rsid w:val="00C04252"/>
    <w:rsid w:val="00C0443B"/>
    <w:rsid w:val="00C04649"/>
    <w:rsid w:val="00C04FA9"/>
    <w:rsid w:val="00C05D31"/>
    <w:rsid w:val="00C06EFA"/>
    <w:rsid w:val="00C07908"/>
    <w:rsid w:val="00C07972"/>
    <w:rsid w:val="00C0798A"/>
    <w:rsid w:val="00C10886"/>
    <w:rsid w:val="00C10B53"/>
    <w:rsid w:val="00C110D7"/>
    <w:rsid w:val="00C11546"/>
    <w:rsid w:val="00C121E8"/>
    <w:rsid w:val="00C12437"/>
    <w:rsid w:val="00C12B23"/>
    <w:rsid w:val="00C12FB5"/>
    <w:rsid w:val="00C13B10"/>
    <w:rsid w:val="00C14077"/>
    <w:rsid w:val="00C15917"/>
    <w:rsid w:val="00C15B63"/>
    <w:rsid w:val="00C176A4"/>
    <w:rsid w:val="00C178B7"/>
    <w:rsid w:val="00C17CCB"/>
    <w:rsid w:val="00C209AF"/>
    <w:rsid w:val="00C21CA8"/>
    <w:rsid w:val="00C22BAA"/>
    <w:rsid w:val="00C22D7B"/>
    <w:rsid w:val="00C23EE9"/>
    <w:rsid w:val="00C245D7"/>
    <w:rsid w:val="00C2471C"/>
    <w:rsid w:val="00C25E35"/>
    <w:rsid w:val="00C26204"/>
    <w:rsid w:val="00C2665D"/>
    <w:rsid w:val="00C26704"/>
    <w:rsid w:val="00C26CF9"/>
    <w:rsid w:val="00C30FC8"/>
    <w:rsid w:val="00C31427"/>
    <w:rsid w:val="00C319FC"/>
    <w:rsid w:val="00C31F8A"/>
    <w:rsid w:val="00C3246A"/>
    <w:rsid w:val="00C32B75"/>
    <w:rsid w:val="00C33641"/>
    <w:rsid w:val="00C337FE"/>
    <w:rsid w:val="00C33CE8"/>
    <w:rsid w:val="00C343A9"/>
    <w:rsid w:val="00C36327"/>
    <w:rsid w:val="00C37270"/>
    <w:rsid w:val="00C376C2"/>
    <w:rsid w:val="00C40383"/>
    <w:rsid w:val="00C41EA6"/>
    <w:rsid w:val="00C42CB4"/>
    <w:rsid w:val="00C43E29"/>
    <w:rsid w:val="00C4503B"/>
    <w:rsid w:val="00C4768C"/>
    <w:rsid w:val="00C47F02"/>
    <w:rsid w:val="00C47FF6"/>
    <w:rsid w:val="00C50D71"/>
    <w:rsid w:val="00C510E3"/>
    <w:rsid w:val="00C52160"/>
    <w:rsid w:val="00C52B66"/>
    <w:rsid w:val="00C53327"/>
    <w:rsid w:val="00C5334F"/>
    <w:rsid w:val="00C543A3"/>
    <w:rsid w:val="00C5626B"/>
    <w:rsid w:val="00C57357"/>
    <w:rsid w:val="00C57385"/>
    <w:rsid w:val="00C60A55"/>
    <w:rsid w:val="00C6453D"/>
    <w:rsid w:val="00C65941"/>
    <w:rsid w:val="00C66F4D"/>
    <w:rsid w:val="00C67EFF"/>
    <w:rsid w:val="00C72428"/>
    <w:rsid w:val="00C724BB"/>
    <w:rsid w:val="00C726AA"/>
    <w:rsid w:val="00C72C63"/>
    <w:rsid w:val="00C73484"/>
    <w:rsid w:val="00C73C73"/>
    <w:rsid w:val="00C74DD5"/>
    <w:rsid w:val="00C75D13"/>
    <w:rsid w:val="00C7697C"/>
    <w:rsid w:val="00C76F9F"/>
    <w:rsid w:val="00C771E8"/>
    <w:rsid w:val="00C77F03"/>
    <w:rsid w:val="00C801B7"/>
    <w:rsid w:val="00C8039E"/>
    <w:rsid w:val="00C80995"/>
    <w:rsid w:val="00C83CAE"/>
    <w:rsid w:val="00C84E6E"/>
    <w:rsid w:val="00C85CFB"/>
    <w:rsid w:val="00C85EF3"/>
    <w:rsid w:val="00C86FB8"/>
    <w:rsid w:val="00C8701E"/>
    <w:rsid w:val="00C916B8"/>
    <w:rsid w:val="00C9214A"/>
    <w:rsid w:val="00C93419"/>
    <w:rsid w:val="00C941AD"/>
    <w:rsid w:val="00C94D09"/>
    <w:rsid w:val="00C95132"/>
    <w:rsid w:val="00C97D9F"/>
    <w:rsid w:val="00CA00C9"/>
    <w:rsid w:val="00CA0BB3"/>
    <w:rsid w:val="00CA2783"/>
    <w:rsid w:val="00CA6160"/>
    <w:rsid w:val="00CA6571"/>
    <w:rsid w:val="00CA65F6"/>
    <w:rsid w:val="00CB1651"/>
    <w:rsid w:val="00CB1FB0"/>
    <w:rsid w:val="00CB2E80"/>
    <w:rsid w:val="00CB2E95"/>
    <w:rsid w:val="00CB3923"/>
    <w:rsid w:val="00CB3B4E"/>
    <w:rsid w:val="00CB45D3"/>
    <w:rsid w:val="00CB5213"/>
    <w:rsid w:val="00CB6AC7"/>
    <w:rsid w:val="00CB6BDC"/>
    <w:rsid w:val="00CB6DAF"/>
    <w:rsid w:val="00CB780A"/>
    <w:rsid w:val="00CC1B54"/>
    <w:rsid w:val="00CC1C01"/>
    <w:rsid w:val="00CC218D"/>
    <w:rsid w:val="00CC31B7"/>
    <w:rsid w:val="00CC5470"/>
    <w:rsid w:val="00CC5DB7"/>
    <w:rsid w:val="00CC6CAD"/>
    <w:rsid w:val="00CC6D4C"/>
    <w:rsid w:val="00CC6F81"/>
    <w:rsid w:val="00CD0B99"/>
    <w:rsid w:val="00CD183F"/>
    <w:rsid w:val="00CD1E5B"/>
    <w:rsid w:val="00CD221B"/>
    <w:rsid w:val="00CD4CEE"/>
    <w:rsid w:val="00CD5771"/>
    <w:rsid w:val="00CD666D"/>
    <w:rsid w:val="00CD6C55"/>
    <w:rsid w:val="00CD6ECF"/>
    <w:rsid w:val="00CD7353"/>
    <w:rsid w:val="00CD79DC"/>
    <w:rsid w:val="00CD7F49"/>
    <w:rsid w:val="00CE01D7"/>
    <w:rsid w:val="00CE09CC"/>
    <w:rsid w:val="00CE0A9A"/>
    <w:rsid w:val="00CE0AFD"/>
    <w:rsid w:val="00CE0E24"/>
    <w:rsid w:val="00CE0E5C"/>
    <w:rsid w:val="00CE12F2"/>
    <w:rsid w:val="00CE2527"/>
    <w:rsid w:val="00CE4B33"/>
    <w:rsid w:val="00CE516A"/>
    <w:rsid w:val="00CE5870"/>
    <w:rsid w:val="00CE6B00"/>
    <w:rsid w:val="00CE6CC3"/>
    <w:rsid w:val="00CE7A2C"/>
    <w:rsid w:val="00CE7D23"/>
    <w:rsid w:val="00CF0895"/>
    <w:rsid w:val="00CF1116"/>
    <w:rsid w:val="00CF1A29"/>
    <w:rsid w:val="00CF2327"/>
    <w:rsid w:val="00CF2B7F"/>
    <w:rsid w:val="00CF3C4C"/>
    <w:rsid w:val="00CF7F64"/>
    <w:rsid w:val="00D00B10"/>
    <w:rsid w:val="00D00D5F"/>
    <w:rsid w:val="00D01B9C"/>
    <w:rsid w:val="00D01CBB"/>
    <w:rsid w:val="00D022CC"/>
    <w:rsid w:val="00D029AB"/>
    <w:rsid w:val="00D04BD0"/>
    <w:rsid w:val="00D05F33"/>
    <w:rsid w:val="00D07324"/>
    <w:rsid w:val="00D103E7"/>
    <w:rsid w:val="00D107FF"/>
    <w:rsid w:val="00D118A9"/>
    <w:rsid w:val="00D119B4"/>
    <w:rsid w:val="00D11AE5"/>
    <w:rsid w:val="00D1222B"/>
    <w:rsid w:val="00D1421B"/>
    <w:rsid w:val="00D15BBD"/>
    <w:rsid w:val="00D15C18"/>
    <w:rsid w:val="00D16378"/>
    <w:rsid w:val="00D211C9"/>
    <w:rsid w:val="00D21D6A"/>
    <w:rsid w:val="00D2209D"/>
    <w:rsid w:val="00D22C56"/>
    <w:rsid w:val="00D232EF"/>
    <w:rsid w:val="00D23A6E"/>
    <w:rsid w:val="00D23C86"/>
    <w:rsid w:val="00D2482A"/>
    <w:rsid w:val="00D255A4"/>
    <w:rsid w:val="00D25DC7"/>
    <w:rsid w:val="00D26176"/>
    <w:rsid w:val="00D26B3B"/>
    <w:rsid w:val="00D26F38"/>
    <w:rsid w:val="00D27342"/>
    <w:rsid w:val="00D279E9"/>
    <w:rsid w:val="00D3116D"/>
    <w:rsid w:val="00D31757"/>
    <w:rsid w:val="00D3287C"/>
    <w:rsid w:val="00D33466"/>
    <w:rsid w:val="00D33576"/>
    <w:rsid w:val="00D342CA"/>
    <w:rsid w:val="00D34353"/>
    <w:rsid w:val="00D37E5D"/>
    <w:rsid w:val="00D40764"/>
    <w:rsid w:val="00D40F4A"/>
    <w:rsid w:val="00D435C3"/>
    <w:rsid w:val="00D43F46"/>
    <w:rsid w:val="00D445BA"/>
    <w:rsid w:val="00D4488C"/>
    <w:rsid w:val="00D44DB9"/>
    <w:rsid w:val="00D454C1"/>
    <w:rsid w:val="00D47381"/>
    <w:rsid w:val="00D47C3C"/>
    <w:rsid w:val="00D47F5F"/>
    <w:rsid w:val="00D505B4"/>
    <w:rsid w:val="00D5092D"/>
    <w:rsid w:val="00D51AE7"/>
    <w:rsid w:val="00D51F8A"/>
    <w:rsid w:val="00D53D55"/>
    <w:rsid w:val="00D543E8"/>
    <w:rsid w:val="00D54ABC"/>
    <w:rsid w:val="00D55144"/>
    <w:rsid w:val="00D55E83"/>
    <w:rsid w:val="00D56469"/>
    <w:rsid w:val="00D5699D"/>
    <w:rsid w:val="00D57D89"/>
    <w:rsid w:val="00D57DB1"/>
    <w:rsid w:val="00D61583"/>
    <w:rsid w:val="00D61B04"/>
    <w:rsid w:val="00D6276B"/>
    <w:rsid w:val="00D62E55"/>
    <w:rsid w:val="00D639E0"/>
    <w:rsid w:val="00D64305"/>
    <w:rsid w:val="00D64F51"/>
    <w:rsid w:val="00D65F79"/>
    <w:rsid w:val="00D66519"/>
    <w:rsid w:val="00D66A6D"/>
    <w:rsid w:val="00D66A7B"/>
    <w:rsid w:val="00D66E5F"/>
    <w:rsid w:val="00D67F8C"/>
    <w:rsid w:val="00D7065B"/>
    <w:rsid w:val="00D718CE"/>
    <w:rsid w:val="00D729E0"/>
    <w:rsid w:val="00D72F31"/>
    <w:rsid w:val="00D731B1"/>
    <w:rsid w:val="00D73588"/>
    <w:rsid w:val="00D7399E"/>
    <w:rsid w:val="00D73DD7"/>
    <w:rsid w:val="00D75DA3"/>
    <w:rsid w:val="00D77A07"/>
    <w:rsid w:val="00D77DB6"/>
    <w:rsid w:val="00D817F5"/>
    <w:rsid w:val="00D8269B"/>
    <w:rsid w:val="00D828E2"/>
    <w:rsid w:val="00D839EB"/>
    <w:rsid w:val="00D854DD"/>
    <w:rsid w:val="00D85697"/>
    <w:rsid w:val="00D87052"/>
    <w:rsid w:val="00D87A76"/>
    <w:rsid w:val="00D906DE"/>
    <w:rsid w:val="00D90AFA"/>
    <w:rsid w:val="00D90CBA"/>
    <w:rsid w:val="00D90D1E"/>
    <w:rsid w:val="00D915FD"/>
    <w:rsid w:val="00D91CEA"/>
    <w:rsid w:val="00D9307D"/>
    <w:rsid w:val="00D934FD"/>
    <w:rsid w:val="00D94D68"/>
    <w:rsid w:val="00D955AA"/>
    <w:rsid w:val="00D95997"/>
    <w:rsid w:val="00D959DE"/>
    <w:rsid w:val="00D95B65"/>
    <w:rsid w:val="00D96161"/>
    <w:rsid w:val="00D968A9"/>
    <w:rsid w:val="00D96DEF"/>
    <w:rsid w:val="00D9745B"/>
    <w:rsid w:val="00DA0684"/>
    <w:rsid w:val="00DA0C6E"/>
    <w:rsid w:val="00DA0E34"/>
    <w:rsid w:val="00DA19B9"/>
    <w:rsid w:val="00DA3D09"/>
    <w:rsid w:val="00DA3F38"/>
    <w:rsid w:val="00DA44F9"/>
    <w:rsid w:val="00DA594E"/>
    <w:rsid w:val="00DA690C"/>
    <w:rsid w:val="00DB04A0"/>
    <w:rsid w:val="00DB08F9"/>
    <w:rsid w:val="00DB24B7"/>
    <w:rsid w:val="00DB2BDE"/>
    <w:rsid w:val="00DB4056"/>
    <w:rsid w:val="00DB409C"/>
    <w:rsid w:val="00DB44DB"/>
    <w:rsid w:val="00DB5175"/>
    <w:rsid w:val="00DB71A2"/>
    <w:rsid w:val="00DC04CA"/>
    <w:rsid w:val="00DC0836"/>
    <w:rsid w:val="00DC149E"/>
    <w:rsid w:val="00DC1A2F"/>
    <w:rsid w:val="00DC1BF4"/>
    <w:rsid w:val="00DC237B"/>
    <w:rsid w:val="00DC2CB9"/>
    <w:rsid w:val="00DC3F9A"/>
    <w:rsid w:val="00DC5267"/>
    <w:rsid w:val="00DC5EB2"/>
    <w:rsid w:val="00DC68C9"/>
    <w:rsid w:val="00DC693A"/>
    <w:rsid w:val="00DC6948"/>
    <w:rsid w:val="00DC6AA0"/>
    <w:rsid w:val="00DC6E7C"/>
    <w:rsid w:val="00DC70B2"/>
    <w:rsid w:val="00DD129B"/>
    <w:rsid w:val="00DD1A4D"/>
    <w:rsid w:val="00DD2130"/>
    <w:rsid w:val="00DD2800"/>
    <w:rsid w:val="00DD2D8D"/>
    <w:rsid w:val="00DD3220"/>
    <w:rsid w:val="00DD336B"/>
    <w:rsid w:val="00DD34C4"/>
    <w:rsid w:val="00DD3D63"/>
    <w:rsid w:val="00DD5BC5"/>
    <w:rsid w:val="00DD5DC7"/>
    <w:rsid w:val="00DD6AB6"/>
    <w:rsid w:val="00DD6B74"/>
    <w:rsid w:val="00DD6EF1"/>
    <w:rsid w:val="00DD7F81"/>
    <w:rsid w:val="00DE0043"/>
    <w:rsid w:val="00DE01D5"/>
    <w:rsid w:val="00DE063E"/>
    <w:rsid w:val="00DE0C39"/>
    <w:rsid w:val="00DE0D72"/>
    <w:rsid w:val="00DE38D4"/>
    <w:rsid w:val="00DE5409"/>
    <w:rsid w:val="00DE5CB7"/>
    <w:rsid w:val="00DE610C"/>
    <w:rsid w:val="00DF0568"/>
    <w:rsid w:val="00DF19D8"/>
    <w:rsid w:val="00DF252C"/>
    <w:rsid w:val="00DF31D1"/>
    <w:rsid w:val="00DF3887"/>
    <w:rsid w:val="00DF3ACB"/>
    <w:rsid w:val="00DF43A5"/>
    <w:rsid w:val="00DF6321"/>
    <w:rsid w:val="00DF6B60"/>
    <w:rsid w:val="00DF7B4B"/>
    <w:rsid w:val="00E00A64"/>
    <w:rsid w:val="00E00DF0"/>
    <w:rsid w:val="00E00EF3"/>
    <w:rsid w:val="00E010DD"/>
    <w:rsid w:val="00E0304C"/>
    <w:rsid w:val="00E04CBE"/>
    <w:rsid w:val="00E04D13"/>
    <w:rsid w:val="00E0509F"/>
    <w:rsid w:val="00E05BF3"/>
    <w:rsid w:val="00E06247"/>
    <w:rsid w:val="00E06844"/>
    <w:rsid w:val="00E06FA4"/>
    <w:rsid w:val="00E0760B"/>
    <w:rsid w:val="00E0774E"/>
    <w:rsid w:val="00E07D46"/>
    <w:rsid w:val="00E10858"/>
    <w:rsid w:val="00E10BA0"/>
    <w:rsid w:val="00E11166"/>
    <w:rsid w:val="00E11783"/>
    <w:rsid w:val="00E11AA5"/>
    <w:rsid w:val="00E11F0A"/>
    <w:rsid w:val="00E11F50"/>
    <w:rsid w:val="00E1252D"/>
    <w:rsid w:val="00E129D8"/>
    <w:rsid w:val="00E12FED"/>
    <w:rsid w:val="00E134B6"/>
    <w:rsid w:val="00E14654"/>
    <w:rsid w:val="00E14D3C"/>
    <w:rsid w:val="00E1543C"/>
    <w:rsid w:val="00E16527"/>
    <w:rsid w:val="00E16D91"/>
    <w:rsid w:val="00E177A9"/>
    <w:rsid w:val="00E17954"/>
    <w:rsid w:val="00E20402"/>
    <w:rsid w:val="00E20555"/>
    <w:rsid w:val="00E205D1"/>
    <w:rsid w:val="00E2109D"/>
    <w:rsid w:val="00E21689"/>
    <w:rsid w:val="00E222AA"/>
    <w:rsid w:val="00E225B5"/>
    <w:rsid w:val="00E229E6"/>
    <w:rsid w:val="00E22D58"/>
    <w:rsid w:val="00E2382D"/>
    <w:rsid w:val="00E24CF2"/>
    <w:rsid w:val="00E2512F"/>
    <w:rsid w:val="00E274EF"/>
    <w:rsid w:val="00E27C96"/>
    <w:rsid w:val="00E27DA3"/>
    <w:rsid w:val="00E30B63"/>
    <w:rsid w:val="00E311F9"/>
    <w:rsid w:val="00E314B1"/>
    <w:rsid w:val="00E315E2"/>
    <w:rsid w:val="00E3202C"/>
    <w:rsid w:val="00E326D0"/>
    <w:rsid w:val="00E340FB"/>
    <w:rsid w:val="00E351B8"/>
    <w:rsid w:val="00E35894"/>
    <w:rsid w:val="00E35F0A"/>
    <w:rsid w:val="00E361DB"/>
    <w:rsid w:val="00E36CBE"/>
    <w:rsid w:val="00E36F15"/>
    <w:rsid w:val="00E406EB"/>
    <w:rsid w:val="00E40E22"/>
    <w:rsid w:val="00E4140C"/>
    <w:rsid w:val="00E43788"/>
    <w:rsid w:val="00E44038"/>
    <w:rsid w:val="00E44321"/>
    <w:rsid w:val="00E44641"/>
    <w:rsid w:val="00E45445"/>
    <w:rsid w:val="00E5033C"/>
    <w:rsid w:val="00E50892"/>
    <w:rsid w:val="00E50D7F"/>
    <w:rsid w:val="00E527C9"/>
    <w:rsid w:val="00E533A3"/>
    <w:rsid w:val="00E5383A"/>
    <w:rsid w:val="00E54B0D"/>
    <w:rsid w:val="00E55B8C"/>
    <w:rsid w:val="00E56B2B"/>
    <w:rsid w:val="00E56B64"/>
    <w:rsid w:val="00E5701C"/>
    <w:rsid w:val="00E57300"/>
    <w:rsid w:val="00E57B50"/>
    <w:rsid w:val="00E57D87"/>
    <w:rsid w:val="00E601E8"/>
    <w:rsid w:val="00E6079C"/>
    <w:rsid w:val="00E617E9"/>
    <w:rsid w:val="00E62BC1"/>
    <w:rsid w:val="00E648F7"/>
    <w:rsid w:val="00E64AC7"/>
    <w:rsid w:val="00E64B0F"/>
    <w:rsid w:val="00E6571D"/>
    <w:rsid w:val="00E6580C"/>
    <w:rsid w:val="00E66817"/>
    <w:rsid w:val="00E67B63"/>
    <w:rsid w:val="00E70C27"/>
    <w:rsid w:val="00E71C3A"/>
    <w:rsid w:val="00E71D65"/>
    <w:rsid w:val="00E7203A"/>
    <w:rsid w:val="00E729FB"/>
    <w:rsid w:val="00E73252"/>
    <w:rsid w:val="00E733AB"/>
    <w:rsid w:val="00E73C1E"/>
    <w:rsid w:val="00E7656F"/>
    <w:rsid w:val="00E7706C"/>
    <w:rsid w:val="00E77C1A"/>
    <w:rsid w:val="00E77DC3"/>
    <w:rsid w:val="00E77F03"/>
    <w:rsid w:val="00E801AA"/>
    <w:rsid w:val="00E80601"/>
    <w:rsid w:val="00E80773"/>
    <w:rsid w:val="00E80B43"/>
    <w:rsid w:val="00E821AA"/>
    <w:rsid w:val="00E82749"/>
    <w:rsid w:val="00E83249"/>
    <w:rsid w:val="00E83B21"/>
    <w:rsid w:val="00E83C82"/>
    <w:rsid w:val="00E848A9"/>
    <w:rsid w:val="00E84F5B"/>
    <w:rsid w:val="00E85E3F"/>
    <w:rsid w:val="00E86D21"/>
    <w:rsid w:val="00E877F4"/>
    <w:rsid w:val="00E87913"/>
    <w:rsid w:val="00E87ED2"/>
    <w:rsid w:val="00E911E9"/>
    <w:rsid w:val="00E92277"/>
    <w:rsid w:val="00E92ACB"/>
    <w:rsid w:val="00E92ECD"/>
    <w:rsid w:val="00E93929"/>
    <w:rsid w:val="00E949C4"/>
    <w:rsid w:val="00E95327"/>
    <w:rsid w:val="00E95650"/>
    <w:rsid w:val="00E95B3C"/>
    <w:rsid w:val="00E96261"/>
    <w:rsid w:val="00E97229"/>
    <w:rsid w:val="00E97666"/>
    <w:rsid w:val="00EA129B"/>
    <w:rsid w:val="00EA22DC"/>
    <w:rsid w:val="00EA2923"/>
    <w:rsid w:val="00EA29A2"/>
    <w:rsid w:val="00EA2B93"/>
    <w:rsid w:val="00EA3424"/>
    <w:rsid w:val="00EA416D"/>
    <w:rsid w:val="00EA44BE"/>
    <w:rsid w:val="00EA499C"/>
    <w:rsid w:val="00EA57FC"/>
    <w:rsid w:val="00EA5856"/>
    <w:rsid w:val="00EA6029"/>
    <w:rsid w:val="00EA6D34"/>
    <w:rsid w:val="00EB0EBF"/>
    <w:rsid w:val="00EB15CC"/>
    <w:rsid w:val="00EB1A81"/>
    <w:rsid w:val="00EB1BDB"/>
    <w:rsid w:val="00EB2479"/>
    <w:rsid w:val="00EB34B4"/>
    <w:rsid w:val="00EB3BA0"/>
    <w:rsid w:val="00EB4998"/>
    <w:rsid w:val="00EB4FCC"/>
    <w:rsid w:val="00EB5158"/>
    <w:rsid w:val="00EB554A"/>
    <w:rsid w:val="00EB6190"/>
    <w:rsid w:val="00EB71AA"/>
    <w:rsid w:val="00EB7328"/>
    <w:rsid w:val="00EC025B"/>
    <w:rsid w:val="00EC1D42"/>
    <w:rsid w:val="00EC1F6A"/>
    <w:rsid w:val="00EC2B57"/>
    <w:rsid w:val="00EC31B3"/>
    <w:rsid w:val="00EC5563"/>
    <w:rsid w:val="00EC6222"/>
    <w:rsid w:val="00ED0BC9"/>
    <w:rsid w:val="00ED1B6E"/>
    <w:rsid w:val="00ED2DE2"/>
    <w:rsid w:val="00ED525B"/>
    <w:rsid w:val="00ED5916"/>
    <w:rsid w:val="00ED5E5F"/>
    <w:rsid w:val="00ED61C5"/>
    <w:rsid w:val="00ED7175"/>
    <w:rsid w:val="00EE0BA3"/>
    <w:rsid w:val="00EE0C57"/>
    <w:rsid w:val="00EE1286"/>
    <w:rsid w:val="00EE2AFE"/>
    <w:rsid w:val="00EE3345"/>
    <w:rsid w:val="00EE3553"/>
    <w:rsid w:val="00EE465D"/>
    <w:rsid w:val="00EE4C13"/>
    <w:rsid w:val="00EE6F20"/>
    <w:rsid w:val="00EE7166"/>
    <w:rsid w:val="00EE7806"/>
    <w:rsid w:val="00EF05E9"/>
    <w:rsid w:val="00EF166C"/>
    <w:rsid w:val="00EF1F2E"/>
    <w:rsid w:val="00EF2A0D"/>
    <w:rsid w:val="00EF3DAB"/>
    <w:rsid w:val="00EF3F7D"/>
    <w:rsid w:val="00EF4062"/>
    <w:rsid w:val="00EF4361"/>
    <w:rsid w:val="00EF6F23"/>
    <w:rsid w:val="00EF716B"/>
    <w:rsid w:val="00EF782B"/>
    <w:rsid w:val="00F009A6"/>
    <w:rsid w:val="00F01889"/>
    <w:rsid w:val="00F01DD0"/>
    <w:rsid w:val="00F01F60"/>
    <w:rsid w:val="00F0322E"/>
    <w:rsid w:val="00F04CFA"/>
    <w:rsid w:val="00F0600A"/>
    <w:rsid w:val="00F06E42"/>
    <w:rsid w:val="00F07111"/>
    <w:rsid w:val="00F07CF2"/>
    <w:rsid w:val="00F07FA0"/>
    <w:rsid w:val="00F10BA3"/>
    <w:rsid w:val="00F10D68"/>
    <w:rsid w:val="00F115F2"/>
    <w:rsid w:val="00F116D5"/>
    <w:rsid w:val="00F123AA"/>
    <w:rsid w:val="00F1270B"/>
    <w:rsid w:val="00F13714"/>
    <w:rsid w:val="00F16520"/>
    <w:rsid w:val="00F1734C"/>
    <w:rsid w:val="00F17DE5"/>
    <w:rsid w:val="00F22DFC"/>
    <w:rsid w:val="00F22EC8"/>
    <w:rsid w:val="00F24422"/>
    <w:rsid w:val="00F2449F"/>
    <w:rsid w:val="00F244E4"/>
    <w:rsid w:val="00F247D3"/>
    <w:rsid w:val="00F2591A"/>
    <w:rsid w:val="00F25D7A"/>
    <w:rsid w:val="00F25EE5"/>
    <w:rsid w:val="00F26237"/>
    <w:rsid w:val="00F263CA"/>
    <w:rsid w:val="00F26515"/>
    <w:rsid w:val="00F26A4F"/>
    <w:rsid w:val="00F270B8"/>
    <w:rsid w:val="00F272CD"/>
    <w:rsid w:val="00F27540"/>
    <w:rsid w:val="00F27BE1"/>
    <w:rsid w:val="00F3000C"/>
    <w:rsid w:val="00F315FD"/>
    <w:rsid w:val="00F31995"/>
    <w:rsid w:val="00F32770"/>
    <w:rsid w:val="00F3366C"/>
    <w:rsid w:val="00F33D90"/>
    <w:rsid w:val="00F347F1"/>
    <w:rsid w:val="00F34896"/>
    <w:rsid w:val="00F34F43"/>
    <w:rsid w:val="00F35666"/>
    <w:rsid w:val="00F36119"/>
    <w:rsid w:val="00F36B1C"/>
    <w:rsid w:val="00F36CC0"/>
    <w:rsid w:val="00F40722"/>
    <w:rsid w:val="00F415E6"/>
    <w:rsid w:val="00F4166A"/>
    <w:rsid w:val="00F41A00"/>
    <w:rsid w:val="00F43192"/>
    <w:rsid w:val="00F443D5"/>
    <w:rsid w:val="00F45354"/>
    <w:rsid w:val="00F478C0"/>
    <w:rsid w:val="00F509AE"/>
    <w:rsid w:val="00F50B72"/>
    <w:rsid w:val="00F52DC4"/>
    <w:rsid w:val="00F52EAE"/>
    <w:rsid w:val="00F53CAE"/>
    <w:rsid w:val="00F54098"/>
    <w:rsid w:val="00F541E2"/>
    <w:rsid w:val="00F553A6"/>
    <w:rsid w:val="00F56C0A"/>
    <w:rsid w:val="00F57309"/>
    <w:rsid w:val="00F579C1"/>
    <w:rsid w:val="00F57C89"/>
    <w:rsid w:val="00F57CC9"/>
    <w:rsid w:val="00F619F4"/>
    <w:rsid w:val="00F635A3"/>
    <w:rsid w:val="00F638D1"/>
    <w:rsid w:val="00F63BC0"/>
    <w:rsid w:val="00F64213"/>
    <w:rsid w:val="00F64E05"/>
    <w:rsid w:val="00F6560E"/>
    <w:rsid w:val="00F65A98"/>
    <w:rsid w:val="00F67837"/>
    <w:rsid w:val="00F72BEA"/>
    <w:rsid w:val="00F743DC"/>
    <w:rsid w:val="00F74679"/>
    <w:rsid w:val="00F751B4"/>
    <w:rsid w:val="00F75331"/>
    <w:rsid w:val="00F7542C"/>
    <w:rsid w:val="00F75646"/>
    <w:rsid w:val="00F75BF8"/>
    <w:rsid w:val="00F75D25"/>
    <w:rsid w:val="00F8011B"/>
    <w:rsid w:val="00F82D9C"/>
    <w:rsid w:val="00F85DD3"/>
    <w:rsid w:val="00F85F95"/>
    <w:rsid w:val="00F87143"/>
    <w:rsid w:val="00F8782B"/>
    <w:rsid w:val="00F90A46"/>
    <w:rsid w:val="00F90DC6"/>
    <w:rsid w:val="00F9158C"/>
    <w:rsid w:val="00F91A10"/>
    <w:rsid w:val="00F93124"/>
    <w:rsid w:val="00F93521"/>
    <w:rsid w:val="00F93966"/>
    <w:rsid w:val="00F95550"/>
    <w:rsid w:val="00F95E18"/>
    <w:rsid w:val="00F974C6"/>
    <w:rsid w:val="00F97959"/>
    <w:rsid w:val="00FA0EF8"/>
    <w:rsid w:val="00FA0F03"/>
    <w:rsid w:val="00FA1DC5"/>
    <w:rsid w:val="00FA4173"/>
    <w:rsid w:val="00FA4A36"/>
    <w:rsid w:val="00FA63E7"/>
    <w:rsid w:val="00FA7011"/>
    <w:rsid w:val="00FA70E2"/>
    <w:rsid w:val="00FB0127"/>
    <w:rsid w:val="00FB020C"/>
    <w:rsid w:val="00FB092F"/>
    <w:rsid w:val="00FB0B41"/>
    <w:rsid w:val="00FB10A6"/>
    <w:rsid w:val="00FB1104"/>
    <w:rsid w:val="00FB2513"/>
    <w:rsid w:val="00FB2986"/>
    <w:rsid w:val="00FB43E6"/>
    <w:rsid w:val="00FB5442"/>
    <w:rsid w:val="00FB576A"/>
    <w:rsid w:val="00FB5D12"/>
    <w:rsid w:val="00FB61D1"/>
    <w:rsid w:val="00FB6B27"/>
    <w:rsid w:val="00FB6BCA"/>
    <w:rsid w:val="00FB735B"/>
    <w:rsid w:val="00FC23D0"/>
    <w:rsid w:val="00FC356C"/>
    <w:rsid w:val="00FC448C"/>
    <w:rsid w:val="00FC47F1"/>
    <w:rsid w:val="00FC4D4E"/>
    <w:rsid w:val="00FC5AB6"/>
    <w:rsid w:val="00FC605F"/>
    <w:rsid w:val="00FC6F69"/>
    <w:rsid w:val="00FC7223"/>
    <w:rsid w:val="00FC7BCE"/>
    <w:rsid w:val="00FD1C04"/>
    <w:rsid w:val="00FD30D9"/>
    <w:rsid w:val="00FD40DB"/>
    <w:rsid w:val="00FD4B54"/>
    <w:rsid w:val="00FD4DBB"/>
    <w:rsid w:val="00FD4EC6"/>
    <w:rsid w:val="00FD4F78"/>
    <w:rsid w:val="00FD5303"/>
    <w:rsid w:val="00FD6F4D"/>
    <w:rsid w:val="00FD7BE3"/>
    <w:rsid w:val="00FD7D76"/>
    <w:rsid w:val="00FE0174"/>
    <w:rsid w:val="00FE1E10"/>
    <w:rsid w:val="00FE4138"/>
    <w:rsid w:val="00FE42D6"/>
    <w:rsid w:val="00FE44B4"/>
    <w:rsid w:val="00FE5DE3"/>
    <w:rsid w:val="00FE603F"/>
    <w:rsid w:val="00FE60EC"/>
    <w:rsid w:val="00FE786A"/>
    <w:rsid w:val="00FF023C"/>
    <w:rsid w:val="00FF12D8"/>
    <w:rsid w:val="00FF130F"/>
    <w:rsid w:val="00FF1465"/>
    <w:rsid w:val="00FF1C2B"/>
    <w:rsid w:val="00FF5A5B"/>
    <w:rsid w:val="00FF64A0"/>
    <w:rsid w:val="00FF6E12"/>
    <w:rsid w:val="0210C9A3"/>
    <w:rsid w:val="0B074C4E"/>
    <w:rsid w:val="0CDFF442"/>
    <w:rsid w:val="13AA5CD9"/>
    <w:rsid w:val="1923E22E"/>
    <w:rsid w:val="23DF0BC8"/>
    <w:rsid w:val="315BE694"/>
    <w:rsid w:val="3D63BBEA"/>
    <w:rsid w:val="3D99196E"/>
    <w:rsid w:val="4E2BECA8"/>
    <w:rsid w:val="519D64B3"/>
    <w:rsid w:val="51D971FD"/>
    <w:rsid w:val="58389F76"/>
    <w:rsid w:val="5DE466B8"/>
    <w:rsid w:val="77355CB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7EF67F6"/>
  <w15:docId w15:val="{CCC65470-A68D-544D-8157-791DF3BE06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8"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8"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contents"/>
    <w:qFormat/>
    <w:rsid w:val="00B81221"/>
    <w:pPr>
      <w:spacing w:after="302" w:line="265" w:lineRule="auto"/>
      <w:ind w:left="10" w:hanging="10"/>
    </w:pPr>
    <w:rPr>
      <w:rFonts w:ascii="Calibri" w:eastAsia="Calibri" w:hAnsi="Calibri" w:cs="Calibri"/>
      <w:b/>
      <w:color w:val="303030"/>
      <w:sz w:val="24"/>
    </w:rPr>
  </w:style>
  <w:style w:type="paragraph" w:styleId="Heading1">
    <w:name w:val="heading 1"/>
    <w:next w:val="Normal"/>
    <w:link w:val="Heading1Char"/>
    <w:uiPriority w:val="9"/>
    <w:qFormat/>
    <w:pPr>
      <w:keepNext/>
      <w:keepLines/>
      <w:spacing w:after="0"/>
      <w:ind w:left="20" w:right="35" w:hanging="10"/>
      <w:outlineLvl w:val="0"/>
    </w:pPr>
    <w:rPr>
      <w:rFonts w:ascii="Calibri" w:eastAsia="Calibri" w:hAnsi="Calibri" w:cs="Calibri"/>
      <w:b/>
      <w:color w:val="AACF5A"/>
      <w:sz w:val="66"/>
    </w:rPr>
  </w:style>
  <w:style w:type="paragraph" w:styleId="Heading2">
    <w:name w:val="heading 2"/>
    <w:next w:val="Normal"/>
    <w:link w:val="Heading2Char"/>
    <w:uiPriority w:val="9"/>
    <w:unhideWhenUsed/>
    <w:qFormat/>
    <w:pPr>
      <w:keepNext/>
      <w:keepLines/>
      <w:spacing w:after="0"/>
      <w:ind w:left="8" w:hanging="10"/>
      <w:outlineLvl w:val="1"/>
    </w:pPr>
    <w:rPr>
      <w:rFonts w:ascii="Calibri" w:eastAsia="Calibri" w:hAnsi="Calibri" w:cs="Calibri"/>
      <w:b/>
      <w:color w:val="AACF5A"/>
      <w:sz w:val="46"/>
    </w:rPr>
  </w:style>
  <w:style w:type="paragraph" w:styleId="Heading3">
    <w:name w:val="heading 3"/>
    <w:basedOn w:val="Normal"/>
    <w:next w:val="Normal"/>
    <w:link w:val="Heading3Char"/>
    <w:uiPriority w:val="9"/>
    <w:semiHidden/>
    <w:unhideWhenUsed/>
    <w:qFormat/>
    <w:rsid w:val="002556BF"/>
    <w:pPr>
      <w:keepNext/>
      <w:keepLines/>
      <w:spacing w:before="40" w:after="0"/>
      <w:outlineLvl w:val="2"/>
    </w:pPr>
    <w:rPr>
      <w:rFonts w:asciiTheme="majorHAnsi" w:eastAsiaTheme="majorEastAsia" w:hAnsiTheme="majorHAnsi" w:cstheme="majorBidi"/>
      <w:color w:val="1F3763" w:themeColor="accent1" w:themeShade="7F"/>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link w:val="Heading2"/>
    <w:rPr>
      <w:rFonts w:ascii="Calibri" w:eastAsia="Calibri" w:hAnsi="Calibri" w:cs="Calibri"/>
      <w:b/>
      <w:color w:val="AACF5A"/>
      <w:sz w:val="46"/>
    </w:rPr>
  </w:style>
  <w:style w:type="character" w:customStyle="1" w:styleId="Heading1Char">
    <w:name w:val="Heading 1 Char"/>
    <w:link w:val="Heading1"/>
    <w:rPr>
      <w:rFonts w:ascii="Calibri" w:eastAsia="Calibri" w:hAnsi="Calibri" w:cs="Calibri"/>
      <w:b/>
      <w:color w:val="AACF5A"/>
      <w:sz w:val="66"/>
    </w:rPr>
  </w:style>
  <w:style w:type="paragraph" w:customStyle="1" w:styleId="Style1">
    <w:name w:val="Style1"/>
    <w:basedOn w:val="Heading1"/>
    <w:link w:val="Style1Char"/>
    <w:qFormat/>
    <w:rsid w:val="00C94D09"/>
    <w:pPr>
      <w:spacing w:line="240" w:lineRule="auto"/>
      <w:ind w:left="17" w:right="34" w:hanging="11"/>
    </w:pPr>
    <w:rPr>
      <w:color w:val="0072CE"/>
      <w:sz w:val="44"/>
    </w:rPr>
  </w:style>
  <w:style w:type="paragraph" w:customStyle="1" w:styleId="Style2">
    <w:name w:val="Style2"/>
    <w:basedOn w:val="Heading2"/>
    <w:link w:val="Style2Char"/>
    <w:qFormat/>
    <w:rsid w:val="00C94D09"/>
    <w:rPr>
      <w:color w:val="0072CE"/>
      <w:sz w:val="32"/>
    </w:rPr>
  </w:style>
  <w:style w:type="character" w:customStyle="1" w:styleId="Style1Char">
    <w:name w:val="Style1 Char"/>
    <w:basedOn w:val="Heading1Char"/>
    <w:link w:val="Style1"/>
    <w:rsid w:val="00C94D09"/>
    <w:rPr>
      <w:rFonts w:ascii="Calibri" w:eastAsia="Calibri" w:hAnsi="Calibri" w:cs="Calibri"/>
      <w:b/>
      <w:color w:val="0072CE"/>
      <w:sz w:val="44"/>
    </w:rPr>
  </w:style>
  <w:style w:type="paragraph" w:customStyle="1" w:styleId="Style3">
    <w:name w:val="Style3"/>
    <w:basedOn w:val="Normal"/>
    <w:link w:val="Style3Char"/>
    <w:qFormat/>
    <w:rsid w:val="007B1BBC"/>
    <w:pPr>
      <w:spacing w:after="1130"/>
      <w:ind w:left="24" w:right="60"/>
    </w:pPr>
    <w:rPr>
      <w:rFonts w:ascii="Arial" w:hAnsi="Arial"/>
      <w:sz w:val="21"/>
    </w:rPr>
  </w:style>
  <w:style w:type="character" w:customStyle="1" w:styleId="Style2Char">
    <w:name w:val="Style2 Char"/>
    <w:basedOn w:val="Heading2Char"/>
    <w:link w:val="Style2"/>
    <w:rsid w:val="00C94D09"/>
    <w:rPr>
      <w:rFonts w:ascii="Calibri" w:eastAsia="Calibri" w:hAnsi="Calibri" w:cs="Calibri"/>
      <w:b/>
      <w:color w:val="0072CE"/>
      <w:sz w:val="32"/>
    </w:rPr>
  </w:style>
  <w:style w:type="paragraph" w:customStyle="1" w:styleId="normaltext">
    <w:name w:val="normal text"/>
    <w:basedOn w:val="Style3"/>
    <w:link w:val="normaltextChar"/>
    <w:qFormat/>
    <w:rsid w:val="00A5773C"/>
    <w:pPr>
      <w:spacing w:after="120" w:line="280" w:lineRule="atLeast"/>
      <w:ind w:left="22" w:right="62" w:hanging="11"/>
    </w:pPr>
    <w:rPr>
      <w:b w:val="0"/>
    </w:rPr>
  </w:style>
  <w:style w:type="character" w:customStyle="1" w:styleId="Style3Char">
    <w:name w:val="Style3 Char"/>
    <w:basedOn w:val="DefaultParagraphFont"/>
    <w:link w:val="Style3"/>
    <w:rsid w:val="007B1BBC"/>
    <w:rPr>
      <w:rFonts w:ascii="Arial" w:eastAsia="Calibri" w:hAnsi="Arial" w:cs="Calibri"/>
      <w:color w:val="303030"/>
      <w:sz w:val="21"/>
    </w:rPr>
  </w:style>
  <w:style w:type="paragraph" w:customStyle="1" w:styleId="overallheading">
    <w:name w:val="overall heading"/>
    <w:basedOn w:val="Normal"/>
    <w:link w:val="overallheadingChar"/>
    <w:qFormat/>
    <w:rsid w:val="007B1BBC"/>
    <w:pPr>
      <w:spacing w:after="160" w:line="259" w:lineRule="auto"/>
      <w:ind w:left="0" w:firstLine="0"/>
    </w:pPr>
    <w:rPr>
      <w:b w:val="0"/>
      <w:spacing w:val="53"/>
      <w:w w:val="70"/>
      <w:sz w:val="132"/>
    </w:rPr>
  </w:style>
  <w:style w:type="character" w:customStyle="1" w:styleId="normaltextChar">
    <w:name w:val="normal text Char"/>
    <w:basedOn w:val="Style3Char"/>
    <w:link w:val="normaltext"/>
    <w:rsid w:val="00A5773C"/>
    <w:rPr>
      <w:rFonts w:ascii="Arial" w:eastAsia="Calibri" w:hAnsi="Arial" w:cs="Calibri"/>
      <w:color w:val="303030"/>
      <w:sz w:val="21"/>
    </w:rPr>
  </w:style>
  <w:style w:type="paragraph" w:styleId="ListParagraph">
    <w:name w:val="List Paragraph"/>
    <w:basedOn w:val="Normal"/>
    <w:uiPriority w:val="34"/>
    <w:qFormat/>
    <w:rsid w:val="009159B5"/>
    <w:pPr>
      <w:ind w:left="720"/>
      <w:contextualSpacing/>
    </w:pPr>
  </w:style>
  <w:style w:type="character" w:customStyle="1" w:styleId="overallheadingChar">
    <w:name w:val="overall heading Char"/>
    <w:basedOn w:val="DefaultParagraphFont"/>
    <w:link w:val="overallheading"/>
    <w:rsid w:val="007B1BBC"/>
    <w:rPr>
      <w:rFonts w:ascii="Calibri" w:eastAsia="Calibri" w:hAnsi="Calibri" w:cs="Calibri"/>
      <w:b/>
      <w:color w:val="303030"/>
      <w:spacing w:val="53"/>
      <w:w w:val="70"/>
      <w:sz w:val="132"/>
    </w:rPr>
  </w:style>
  <w:style w:type="paragraph" w:customStyle="1" w:styleId="Body">
    <w:name w:val="Body"/>
    <w:link w:val="BodyChar"/>
    <w:qFormat/>
    <w:rsid w:val="003133A7"/>
    <w:pPr>
      <w:spacing w:after="120" w:line="280" w:lineRule="atLeast"/>
    </w:pPr>
    <w:rPr>
      <w:rFonts w:ascii="Arial" w:eastAsia="Times" w:hAnsi="Arial" w:cs="Times New Roman"/>
      <w:sz w:val="21"/>
      <w:szCs w:val="20"/>
      <w:lang w:eastAsia="en-US"/>
    </w:rPr>
  </w:style>
  <w:style w:type="character" w:styleId="FootnoteReference">
    <w:name w:val="footnote reference"/>
    <w:uiPriority w:val="8"/>
    <w:rsid w:val="003133A7"/>
    <w:rPr>
      <w:vertAlign w:val="superscript"/>
    </w:rPr>
  </w:style>
  <w:style w:type="paragraph" w:styleId="FootnoteText">
    <w:name w:val="footnote text"/>
    <w:basedOn w:val="Normal"/>
    <w:link w:val="FootnoteTextChar"/>
    <w:uiPriority w:val="8"/>
    <w:rsid w:val="003133A7"/>
    <w:pPr>
      <w:spacing w:before="60" w:after="60" w:line="220" w:lineRule="atLeast"/>
      <w:ind w:left="0" w:firstLine="0"/>
    </w:pPr>
    <w:rPr>
      <w:rFonts w:ascii="Arial" w:eastAsia="MS Gothic" w:hAnsi="Arial" w:cs="Arial"/>
      <w:color w:val="auto"/>
      <w:sz w:val="18"/>
      <w:szCs w:val="16"/>
      <w:lang w:eastAsia="en-US"/>
    </w:rPr>
  </w:style>
  <w:style w:type="character" w:customStyle="1" w:styleId="FootnoteTextChar">
    <w:name w:val="Footnote Text Char"/>
    <w:basedOn w:val="DefaultParagraphFont"/>
    <w:link w:val="FootnoteText"/>
    <w:uiPriority w:val="8"/>
    <w:rsid w:val="003133A7"/>
    <w:rPr>
      <w:rFonts w:ascii="Arial" w:eastAsia="MS Gothic" w:hAnsi="Arial" w:cs="Arial"/>
      <w:sz w:val="18"/>
      <w:szCs w:val="16"/>
      <w:lang w:eastAsia="en-US"/>
    </w:rPr>
  </w:style>
  <w:style w:type="character" w:customStyle="1" w:styleId="BodyChar">
    <w:name w:val="Body Char"/>
    <w:basedOn w:val="DefaultParagraphFont"/>
    <w:link w:val="Body"/>
    <w:rsid w:val="003133A7"/>
    <w:rPr>
      <w:rFonts w:ascii="Arial" w:eastAsia="Times" w:hAnsi="Arial" w:cs="Times New Roman"/>
      <w:sz w:val="21"/>
      <w:szCs w:val="20"/>
      <w:lang w:eastAsia="en-US"/>
    </w:rPr>
  </w:style>
  <w:style w:type="character" w:customStyle="1" w:styleId="normaltextrun">
    <w:name w:val="normaltextrun"/>
    <w:basedOn w:val="DefaultParagraphFont"/>
    <w:rsid w:val="00066A82"/>
  </w:style>
  <w:style w:type="paragraph" w:styleId="Header">
    <w:name w:val="header"/>
    <w:basedOn w:val="Normal"/>
    <w:link w:val="HeaderChar"/>
    <w:uiPriority w:val="99"/>
    <w:unhideWhenUsed/>
    <w:rsid w:val="00D07324"/>
    <w:pPr>
      <w:tabs>
        <w:tab w:val="center" w:pos="4680"/>
        <w:tab w:val="right" w:pos="9360"/>
      </w:tabs>
      <w:spacing w:after="0" w:line="240" w:lineRule="auto"/>
      <w:ind w:left="0" w:firstLine="0"/>
    </w:pPr>
    <w:rPr>
      <w:rFonts w:asciiTheme="minorHAnsi" w:eastAsiaTheme="minorEastAsia" w:hAnsiTheme="minorHAnsi" w:cs="Times New Roman"/>
      <w:color w:val="auto"/>
      <w:lang w:val="en-US" w:eastAsia="en-US"/>
    </w:rPr>
  </w:style>
  <w:style w:type="character" w:customStyle="1" w:styleId="HeaderChar">
    <w:name w:val="Header Char"/>
    <w:basedOn w:val="DefaultParagraphFont"/>
    <w:link w:val="Header"/>
    <w:uiPriority w:val="99"/>
    <w:rsid w:val="00D07324"/>
    <w:rPr>
      <w:rFonts w:cs="Times New Roman"/>
      <w:lang w:val="en-US" w:eastAsia="en-US"/>
    </w:rPr>
  </w:style>
  <w:style w:type="character" w:styleId="Hyperlink">
    <w:name w:val="Hyperlink"/>
    <w:basedOn w:val="DefaultParagraphFont"/>
    <w:uiPriority w:val="99"/>
    <w:unhideWhenUsed/>
    <w:rsid w:val="00197672"/>
    <w:rPr>
      <w:color w:val="0563C1" w:themeColor="hyperlink"/>
      <w:u w:val="single"/>
    </w:rPr>
  </w:style>
  <w:style w:type="character" w:styleId="UnresolvedMention">
    <w:name w:val="Unresolved Mention"/>
    <w:basedOn w:val="DefaultParagraphFont"/>
    <w:uiPriority w:val="99"/>
    <w:unhideWhenUsed/>
    <w:rsid w:val="00197672"/>
    <w:rPr>
      <w:color w:val="605E5C"/>
      <w:shd w:val="clear" w:color="auto" w:fill="E1DFDD"/>
    </w:rPr>
  </w:style>
  <w:style w:type="paragraph" w:styleId="TOCHeading">
    <w:name w:val="TOC Heading"/>
    <w:basedOn w:val="Heading1"/>
    <w:next w:val="Normal"/>
    <w:uiPriority w:val="39"/>
    <w:unhideWhenUsed/>
    <w:qFormat/>
    <w:rsid w:val="00CB45D3"/>
    <w:pPr>
      <w:spacing w:before="240"/>
      <w:ind w:left="0" w:right="0" w:firstLine="0"/>
      <w:outlineLvl w:val="9"/>
    </w:pPr>
    <w:rPr>
      <w:rFonts w:asciiTheme="majorHAnsi" w:eastAsiaTheme="majorEastAsia" w:hAnsiTheme="majorHAnsi" w:cstheme="majorBidi"/>
      <w:b w:val="0"/>
      <w:color w:val="2F5496" w:themeColor="accent1" w:themeShade="BF"/>
      <w:sz w:val="32"/>
      <w:szCs w:val="32"/>
      <w:lang w:val="en-US" w:eastAsia="en-US"/>
    </w:rPr>
  </w:style>
  <w:style w:type="paragraph" w:styleId="TOC1">
    <w:name w:val="toc 1"/>
    <w:basedOn w:val="Normal"/>
    <w:next w:val="Normal"/>
    <w:autoRedefine/>
    <w:uiPriority w:val="39"/>
    <w:unhideWhenUsed/>
    <w:rsid w:val="001A4714"/>
    <w:pPr>
      <w:tabs>
        <w:tab w:val="right" w:leader="dot" w:pos="10415"/>
      </w:tabs>
      <w:spacing w:after="100"/>
      <w:ind w:left="0"/>
      <w:jc w:val="center"/>
    </w:pPr>
    <w:rPr>
      <w:noProof/>
      <w:szCs w:val="24"/>
    </w:rPr>
  </w:style>
  <w:style w:type="paragraph" w:styleId="TOC2">
    <w:name w:val="toc 2"/>
    <w:basedOn w:val="Normal"/>
    <w:next w:val="Normal"/>
    <w:autoRedefine/>
    <w:uiPriority w:val="39"/>
    <w:unhideWhenUsed/>
    <w:rsid w:val="008319E7"/>
    <w:pPr>
      <w:tabs>
        <w:tab w:val="right" w:leader="dot" w:pos="10415"/>
      </w:tabs>
      <w:spacing w:after="100"/>
      <w:ind w:left="220"/>
    </w:pPr>
    <w:rPr>
      <w:noProof/>
      <w:sz w:val="22"/>
      <w:szCs w:val="20"/>
    </w:rPr>
  </w:style>
  <w:style w:type="table" w:styleId="TableGrid">
    <w:name w:val="Table Grid"/>
    <w:basedOn w:val="TableNormal"/>
    <w:rsid w:val="007E5386"/>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102A9E"/>
    <w:pPr>
      <w:spacing w:before="100" w:beforeAutospacing="1" w:after="100" w:afterAutospacing="1" w:line="240" w:lineRule="auto"/>
      <w:ind w:left="0" w:firstLine="0"/>
    </w:pPr>
    <w:rPr>
      <w:rFonts w:ascii="Times New Roman" w:eastAsia="Times New Roman" w:hAnsi="Times New Roman" w:cs="Times New Roman"/>
      <w:color w:val="auto"/>
      <w:szCs w:val="24"/>
    </w:rPr>
  </w:style>
  <w:style w:type="character" w:styleId="FollowedHyperlink">
    <w:name w:val="FollowedHyperlink"/>
    <w:basedOn w:val="DefaultParagraphFont"/>
    <w:uiPriority w:val="99"/>
    <w:semiHidden/>
    <w:unhideWhenUsed/>
    <w:rsid w:val="00C75D13"/>
    <w:rPr>
      <w:color w:val="954F72" w:themeColor="followedHyperlink"/>
      <w:u w:val="single"/>
    </w:rPr>
  </w:style>
  <w:style w:type="paragraph" w:styleId="Footer">
    <w:name w:val="footer"/>
    <w:basedOn w:val="Normal"/>
    <w:link w:val="FooterChar"/>
    <w:uiPriority w:val="99"/>
    <w:semiHidden/>
    <w:unhideWhenUsed/>
    <w:rsid w:val="0050334F"/>
    <w:pPr>
      <w:tabs>
        <w:tab w:val="center" w:pos="4513"/>
        <w:tab w:val="right" w:pos="9026"/>
      </w:tabs>
      <w:spacing w:after="0" w:line="240" w:lineRule="auto"/>
    </w:pPr>
  </w:style>
  <w:style w:type="character" w:customStyle="1" w:styleId="FooterChar">
    <w:name w:val="Footer Char"/>
    <w:basedOn w:val="DefaultParagraphFont"/>
    <w:link w:val="Footer"/>
    <w:uiPriority w:val="99"/>
    <w:semiHidden/>
    <w:rsid w:val="0050334F"/>
    <w:rPr>
      <w:rFonts w:ascii="Calibri" w:eastAsia="Calibri" w:hAnsi="Calibri" w:cs="Calibri"/>
      <w:color w:val="303030"/>
    </w:rPr>
  </w:style>
  <w:style w:type="character" w:styleId="Strong">
    <w:name w:val="Strong"/>
    <w:basedOn w:val="DefaultParagraphFont"/>
    <w:uiPriority w:val="22"/>
    <w:qFormat/>
    <w:rsid w:val="00DE0043"/>
    <w:rPr>
      <w:b/>
      <w:bCs/>
    </w:rPr>
  </w:style>
  <w:style w:type="character" w:styleId="CommentReference">
    <w:name w:val="annotation reference"/>
    <w:basedOn w:val="DefaultParagraphFont"/>
    <w:uiPriority w:val="99"/>
    <w:semiHidden/>
    <w:unhideWhenUsed/>
    <w:rsid w:val="00D96DEF"/>
    <w:rPr>
      <w:sz w:val="16"/>
      <w:szCs w:val="16"/>
    </w:rPr>
  </w:style>
  <w:style w:type="paragraph" w:styleId="CommentText">
    <w:name w:val="annotation text"/>
    <w:basedOn w:val="Normal"/>
    <w:link w:val="CommentTextChar"/>
    <w:uiPriority w:val="99"/>
    <w:semiHidden/>
    <w:unhideWhenUsed/>
    <w:rsid w:val="00D96DEF"/>
    <w:pPr>
      <w:spacing w:line="240" w:lineRule="auto"/>
    </w:pPr>
    <w:rPr>
      <w:sz w:val="20"/>
      <w:szCs w:val="20"/>
    </w:rPr>
  </w:style>
  <w:style w:type="character" w:customStyle="1" w:styleId="CommentTextChar">
    <w:name w:val="Comment Text Char"/>
    <w:basedOn w:val="DefaultParagraphFont"/>
    <w:link w:val="CommentText"/>
    <w:uiPriority w:val="99"/>
    <w:semiHidden/>
    <w:rsid w:val="00D96DEF"/>
    <w:rPr>
      <w:rFonts w:ascii="Calibri" w:eastAsia="Calibri" w:hAnsi="Calibri" w:cs="Calibri"/>
      <w:color w:val="303030"/>
      <w:sz w:val="20"/>
      <w:szCs w:val="20"/>
    </w:rPr>
  </w:style>
  <w:style w:type="paragraph" w:styleId="CommentSubject">
    <w:name w:val="annotation subject"/>
    <w:basedOn w:val="CommentText"/>
    <w:next w:val="CommentText"/>
    <w:link w:val="CommentSubjectChar"/>
    <w:uiPriority w:val="99"/>
    <w:semiHidden/>
    <w:unhideWhenUsed/>
    <w:rsid w:val="00D96DEF"/>
    <w:rPr>
      <w:b w:val="0"/>
      <w:bCs/>
    </w:rPr>
  </w:style>
  <w:style w:type="character" w:customStyle="1" w:styleId="CommentSubjectChar">
    <w:name w:val="Comment Subject Char"/>
    <w:basedOn w:val="CommentTextChar"/>
    <w:link w:val="CommentSubject"/>
    <w:uiPriority w:val="99"/>
    <w:semiHidden/>
    <w:rsid w:val="00D96DEF"/>
    <w:rPr>
      <w:rFonts w:ascii="Calibri" w:eastAsia="Calibri" w:hAnsi="Calibri" w:cs="Calibri"/>
      <w:b/>
      <w:bCs/>
      <w:color w:val="303030"/>
      <w:sz w:val="20"/>
      <w:szCs w:val="20"/>
    </w:rPr>
  </w:style>
  <w:style w:type="character" w:customStyle="1" w:styleId="Heading3Char">
    <w:name w:val="Heading 3 Char"/>
    <w:basedOn w:val="DefaultParagraphFont"/>
    <w:link w:val="Heading3"/>
    <w:uiPriority w:val="9"/>
    <w:semiHidden/>
    <w:rsid w:val="002556BF"/>
    <w:rPr>
      <w:rFonts w:asciiTheme="majorHAnsi" w:eastAsiaTheme="majorEastAsia" w:hAnsiTheme="majorHAnsi" w:cstheme="majorBidi"/>
      <w:color w:val="1F3763" w:themeColor="accent1" w:themeShade="7F"/>
      <w:sz w:val="24"/>
      <w:szCs w:val="24"/>
    </w:rPr>
  </w:style>
  <w:style w:type="character" w:styleId="Mention">
    <w:name w:val="Mention"/>
    <w:basedOn w:val="DefaultParagraphFont"/>
    <w:uiPriority w:val="99"/>
    <w:unhideWhenUsed/>
    <w:rPr>
      <w:color w:val="2B579A"/>
      <w:shd w:val="clear" w:color="auto" w:fill="E6E6E6"/>
    </w:rPr>
  </w:style>
  <w:style w:type="paragraph" w:styleId="Revision">
    <w:name w:val="Revision"/>
    <w:hidden/>
    <w:uiPriority w:val="99"/>
    <w:semiHidden/>
    <w:rsid w:val="00E84F5B"/>
    <w:pPr>
      <w:spacing w:after="0" w:line="240" w:lineRule="auto"/>
    </w:pPr>
    <w:rPr>
      <w:rFonts w:ascii="Calibri" w:eastAsia="Calibri" w:hAnsi="Calibri" w:cs="Calibri"/>
      <w:color w:val="303030"/>
    </w:rPr>
  </w:style>
  <w:style w:type="paragraph" w:styleId="BodyText">
    <w:name w:val="Body Text"/>
    <w:basedOn w:val="Normal"/>
    <w:link w:val="BodyTextChar"/>
    <w:rsid w:val="00133997"/>
    <w:pPr>
      <w:spacing w:after="0" w:line="240" w:lineRule="auto"/>
      <w:ind w:left="0" w:firstLine="0"/>
      <w:jc w:val="both"/>
    </w:pPr>
    <w:rPr>
      <w:rFonts w:ascii="Arial" w:eastAsia="Times New Roman" w:hAnsi="Arial" w:cs="Arial"/>
      <w:color w:val="auto"/>
      <w:sz w:val="20"/>
      <w:szCs w:val="24"/>
      <w:lang w:eastAsia="en-US"/>
    </w:rPr>
  </w:style>
  <w:style w:type="character" w:customStyle="1" w:styleId="BodyTextChar">
    <w:name w:val="Body Text Char"/>
    <w:basedOn w:val="DefaultParagraphFont"/>
    <w:link w:val="BodyText"/>
    <w:rsid w:val="00133997"/>
    <w:rPr>
      <w:rFonts w:ascii="Arial" w:eastAsia="Times New Roman" w:hAnsi="Arial" w:cs="Arial"/>
      <w:sz w:val="20"/>
      <w:szCs w:val="24"/>
      <w:lang w:eastAsia="en-US"/>
    </w:rPr>
  </w:style>
  <w:style w:type="character" w:customStyle="1" w:styleId="eop">
    <w:name w:val="eop"/>
    <w:basedOn w:val="DefaultParagraphFont"/>
    <w:rsid w:val="00F4166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429580">
      <w:bodyDiv w:val="1"/>
      <w:marLeft w:val="0"/>
      <w:marRight w:val="0"/>
      <w:marTop w:val="0"/>
      <w:marBottom w:val="0"/>
      <w:divBdr>
        <w:top w:val="none" w:sz="0" w:space="0" w:color="auto"/>
        <w:left w:val="none" w:sz="0" w:space="0" w:color="auto"/>
        <w:bottom w:val="none" w:sz="0" w:space="0" w:color="auto"/>
        <w:right w:val="none" w:sz="0" w:space="0" w:color="auto"/>
      </w:divBdr>
    </w:div>
    <w:div w:id="267279405">
      <w:bodyDiv w:val="1"/>
      <w:marLeft w:val="0"/>
      <w:marRight w:val="0"/>
      <w:marTop w:val="0"/>
      <w:marBottom w:val="0"/>
      <w:divBdr>
        <w:top w:val="none" w:sz="0" w:space="0" w:color="auto"/>
        <w:left w:val="none" w:sz="0" w:space="0" w:color="auto"/>
        <w:bottom w:val="none" w:sz="0" w:space="0" w:color="auto"/>
        <w:right w:val="none" w:sz="0" w:space="0" w:color="auto"/>
      </w:divBdr>
    </w:div>
    <w:div w:id="432363131">
      <w:bodyDiv w:val="1"/>
      <w:marLeft w:val="0"/>
      <w:marRight w:val="0"/>
      <w:marTop w:val="0"/>
      <w:marBottom w:val="0"/>
      <w:divBdr>
        <w:top w:val="none" w:sz="0" w:space="0" w:color="auto"/>
        <w:left w:val="none" w:sz="0" w:space="0" w:color="auto"/>
        <w:bottom w:val="none" w:sz="0" w:space="0" w:color="auto"/>
        <w:right w:val="none" w:sz="0" w:space="0" w:color="auto"/>
      </w:divBdr>
    </w:div>
    <w:div w:id="468866518">
      <w:bodyDiv w:val="1"/>
      <w:marLeft w:val="0"/>
      <w:marRight w:val="0"/>
      <w:marTop w:val="0"/>
      <w:marBottom w:val="0"/>
      <w:divBdr>
        <w:top w:val="none" w:sz="0" w:space="0" w:color="auto"/>
        <w:left w:val="none" w:sz="0" w:space="0" w:color="auto"/>
        <w:bottom w:val="none" w:sz="0" w:space="0" w:color="auto"/>
        <w:right w:val="none" w:sz="0" w:space="0" w:color="auto"/>
      </w:divBdr>
    </w:div>
    <w:div w:id="522013423">
      <w:bodyDiv w:val="1"/>
      <w:marLeft w:val="0"/>
      <w:marRight w:val="0"/>
      <w:marTop w:val="0"/>
      <w:marBottom w:val="0"/>
      <w:divBdr>
        <w:top w:val="none" w:sz="0" w:space="0" w:color="auto"/>
        <w:left w:val="none" w:sz="0" w:space="0" w:color="auto"/>
        <w:bottom w:val="none" w:sz="0" w:space="0" w:color="auto"/>
        <w:right w:val="none" w:sz="0" w:space="0" w:color="auto"/>
      </w:divBdr>
    </w:div>
    <w:div w:id="569118530">
      <w:bodyDiv w:val="1"/>
      <w:marLeft w:val="0"/>
      <w:marRight w:val="0"/>
      <w:marTop w:val="0"/>
      <w:marBottom w:val="0"/>
      <w:divBdr>
        <w:top w:val="none" w:sz="0" w:space="0" w:color="auto"/>
        <w:left w:val="none" w:sz="0" w:space="0" w:color="auto"/>
        <w:bottom w:val="none" w:sz="0" w:space="0" w:color="auto"/>
        <w:right w:val="none" w:sz="0" w:space="0" w:color="auto"/>
      </w:divBdr>
    </w:div>
    <w:div w:id="609900503">
      <w:bodyDiv w:val="1"/>
      <w:marLeft w:val="0"/>
      <w:marRight w:val="0"/>
      <w:marTop w:val="0"/>
      <w:marBottom w:val="0"/>
      <w:divBdr>
        <w:top w:val="none" w:sz="0" w:space="0" w:color="auto"/>
        <w:left w:val="none" w:sz="0" w:space="0" w:color="auto"/>
        <w:bottom w:val="none" w:sz="0" w:space="0" w:color="auto"/>
        <w:right w:val="none" w:sz="0" w:space="0" w:color="auto"/>
      </w:divBdr>
    </w:div>
    <w:div w:id="618725620">
      <w:bodyDiv w:val="1"/>
      <w:marLeft w:val="0"/>
      <w:marRight w:val="0"/>
      <w:marTop w:val="0"/>
      <w:marBottom w:val="0"/>
      <w:divBdr>
        <w:top w:val="none" w:sz="0" w:space="0" w:color="auto"/>
        <w:left w:val="none" w:sz="0" w:space="0" w:color="auto"/>
        <w:bottom w:val="none" w:sz="0" w:space="0" w:color="auto"/>
        <w:right w:val="none" w:sz="0" w:space="0" w:color="auto"/>
      </w:divBdr>
    </w:div>
    <w:div w:id="1130438330">
      <w:bodyDiv w:val="1"/>
      <w:marLeft w:val="0"/>
      <w:marRight w:val="0"/>
      <w:marTop w:val="0"/>
      <w:marBottom w:val="0"/>
      <w:divBdr>
        <w:top w:val="none" w:sz="0" w:space="0" w:color="auto"/>
        <w:left w:val="none" w:sz="0" w:space="0" w:color="auto"/>
        <w:bottom w:val="none" w:sz="0" w:space="0" w:color="auto"/>
        <w:right w:val="none" w:sz="0" w:space="0" w:color="auto"/>
      </w:divBdr>
      <w:divsChild>
        <w:div w:id="926156922">
          <w:marLeft w:val="0"/>
          <w:marRight w:val="0"/>
          <w:marTop w:val="0"/>
          <w:marBottom w:val="0"/>
          <w:divBdr>
            <w:top w:val="single" w:sz="2" w:space="0" w:color="auto"/>
            <w:left w:val="single" w:sz="2" w:space="0" w:color="auto"/>
            <w:bottom w:val="single" w:sz="6" w:space="0" w:color="auto"/>
            <w:right w:val="single" w:sz="2" w:space="0" w:color="auto"/>
          </w:divBdr>
          <w:divsChild>
            <w:div w:id="1730222927">
              <w:marLeft w:val="0"/>
              <w:marRight w:val="0"/>
              <w:marTop w:val="100"/>
              <w:marBottom w:val="100"/>
              <w:divBdr>
                <w:top w:val="single" w:sz="2" w:space="0" w:color="D9D9E3"/>
                <w:left w:val="single" w:sz="2" w:space="0" w:color="D9D9E3"/>
                <w:bottom w:val="single" w:sz="2" w:space="0" w:color="D9D9E3"/>
                <w:right w:val="single" w:sz="2" w:space="0" w:color="D9D9E3"/>
              </w:divBdr>
              <w:divsChild>
                <w:div w:id="1391491764">
                  <w:marLeft w:val="0"/>
                  <w:marRight w:val="0"/>
                  <w:marTop w:val="0"/>
                  <w:marBottom w:val="0"/>
                  <w:divBdr>
                    <w:top w:val="single" w:sz="2" w:space="0" w:color="D9D9E3"/>
                    <w:left w:val="single" w:sz="2" w:space="0" w:color="D9D9E3"/>
                    <w:bottom w:val="single" w:sz="2" w:space="0" w:color="D9D9E3"/>
                    <w:right w:val="single" w:sz="2" w:space="0" w:color="D9D9E3"/>
                  </w:divBdr>
                  <w:divsChild>
                    <w:div w:id="495344932">
                      <w:marLeft w:val="0"/>
                      <w:marRight w:val="0"/>
                      <w:marTop w:val="0"/>
                      <w:marBottom w:val="0"/>
                      <w:divBdr>
                        <w:top w:val="single" w:sz="2" w:space="0" w:color="D9D9E3"/>
                        <w:left w:val="single" w:sz="2" w:space="0" w:color="D9D9E3"/>
                        <w:bottom w:val="single" w:sz="2" w:space="0" w:color="D9D9E3"/>
                        <w:right w:val="single" w:sz="2" w:space="0" w:color="D9D9E3"/>
                      </w:divBdr>
                      <w:divsChild>
                        <w:div w:id="1572810773">
                          <w:marLeft w:val="0"/>
                          <w:marRight w:val="0"/>
                          <w:marTop w:val="0"/>
                          <w:marBottom w:val="0"/>
                          <w:divBdr>
                            <w:top w:val="single" w:sz="2" w:space="0" w:color="D9D9E3"/>
                            <w:left w:val="single" w:sz="2" w:space="0" w:color="D9D9E3"/>
                            <w:bottom w:val="single" w:sz="2" w:space="0" w:color="D9D9E3"/>
                            <w:right w:val="single" w:sz="2" w:space="0" w:color="D9D9E3"/>
                          </w:divBdr>
                          <w:divsChild>
                            <w:div w:id="72221520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1184709771">
      <w:bodyDiv w:val="1"/>
      <w:marLeft w:val="0"/>
      <w:marRight w:val="0"/>
      <w:marTop w:val="0"/>
      <w:marBottom w:val="0"/>
      <w:divBdr>
        <w:top w:val="none" w:sz="0" w:space="0" w:color="auto"/>
        <w:left w:val="none" w:sz="0" w:space="0" w:color="auto"/>
        <w:bottom w:val="none" w:sz="0" w:space="0" w:color="auto"/>
        <w:right w:val="none" w:sz="0" w:space="0" w:color="auto"/>
      </w:divBdr>
      <w:divsChild>
        <w:div w:id="1872259348">
          <w:marLeft w:val="446"/>
          <w:marRight w:val="0"/>
          <w:marTop w:val="0"/>
          <w:marBottom w:val="40"/>
          <w:divBdr>
            <w:top w:val="none" w:sz="0" w:space="0" w:color="auto"/>
            <w:left w:val="none" w:sz="0" w:space="0" w:color="auto"/>
            <w:bottom w:val="none" w:sz="0" w:space="0" w:color="auto"/>
            <w:right w:val="none" w:sz="0" w:space="0" w:color="auto"/>
          </w:divBdr>
        </w:div>
      </w:divsChild>
    </w:div>
    <w:div w:id="1276715931">
      <w:bodyDiv w:val="1"/>
      <w:marLeft w:val="0"/>
      <w:marRight w:val="0"/>
      <w:marTop w:val="0"/>
      <w:marBottom w:val="0"/>
      <w:divBdr>
        <w:top w:val="none" w:sz="0" w:space="0" w:color="auto"/>
        <w:left w:val="none" w:sz="0" w:space="0" w:color="auto"/>
        <w:bottom w:val="none" w:sz="0" w:space="0" w:color="auto"/>
        <w:right w:val="none" w:sz="0" w:space="0" w:color="auto"/>
      </w:divBdr>
    </w:div>
    <w:div w:id="1317226156">
      <w:bodyDiv w:val="1"/>
      <w:marLeft w:val="0"/>
      <w:marRight w:val="0"/>
      <w:marTop w:val="0"/>
      <w:marBottom w:val="0"/>
      <w:divBdr>
        <w:top w:val="none" w:sz="0" w:space="0" w:color="auto"/>
        <w:left w:val="none" w:sz="0" w:space="0" w:color="auto"/>
        <w:bottom w:val="none" w:sz="0" w:space="0" w:color="auto"/>
        <w:right w:val="none" w:sz="0" w:space="0" w:color="auto"/>
      </w:divBdr>
    </w:div>
    <w:div w:id="1353338172">
      <w:bodyDiv w:val="1"/>
      <w:marLeft w:val="0"/>
      <w:marRight w:val="0"/>
      <w:marTop w:val="0"/>
      <w:marBottom w:val="0"/>
      <w:divBdr>
        <w:top w:val="none" w:sz="0" w:space="0" w:color="auto"/>
        <w:left w:val="none" w:sz="0" w:space="0" w:color="auto"/>
        <w:bottom w:val="none" w:sz="0" w:space="0" w:color="auto"/>
        <w:right w:val="none" w:sz="0" w:space="0" w:color="auto"/>
      </w:divBdr>
    </w:div>
    <w:div w:id="1680305139">
      <w:bodyDiv w:val="1"/>
      <w:marLeft w:val="0"/>
      <w:marRight w:val="0"/>
      <w:marTop w:val="0"/>
      <w:marBottom w:val="0"/>
      <w:divBdr>
        <w:top w:val="none" w:sz="0" w:space="0" w:color="auto"/>
        <w:left w:val="none" w:sz="0" w:space="0" w:color="auto"/>
        <w:bottom w:val="none" w:sz="0" w:space="0" w:color="auto"/>
        <w:right w:val="none" w:sz="0" w:space="0" w:color="auto"/>
      </w:divBdr>
      <w:divsChild>
        <w:div w:id="1108235128">
          <w:marLeft w:val="0"/>
          <w:marRight w:val="0"/>
          <w:marTop w:val="0"/>
          <w:marBottom w:val="0"/>
          <w:divBdr>
            <w:top w:val="none" w:sz="0" w:space="0" w:color="auto"/>
            <w:left w:val="none" w:sz="0" w:space="0" w:color="auto"/>
            <w:bottom w:val="none" w:sz="0" w:space="0" w:color="auto"/>
            <w:right w:val="none" w:sz="0" w:space="0" w:color="auto"/>
          </w:divBdr>
        </w:div>
        <w:div w:id="1439984083">
          <w:marLeft w:val="0"/>
          <w:marRight w:val="0"/>
          <w:marTop w:val="0"/>
          <w:marBottom w:val="0"/>
          <w:divBdr>
            <w:top w:val="none" w:sz="0" w:space="0" w:color="auto"/>
            <w:left w:val="none" w:sz="0" w:space="0" w:color="auto"/>
            <w:bottom w:val="none" w:sz="0" w:space="0" w:color="auto"/>
            <w:right w:val="none" w:sz="0" w:space="0" w:color="auto"/>
          </w:divBdr>
        </w:div>
      </w:divsChild>
    </w:div>
    <w:div w:id="1948273974">
      <w:bodyDiv w:val="1"/>
      <w:marLeft w:val="0"/>
      <w:marRight w:val="0"/>
      <w:marTop w:val="0"/>
      <w:marBottom w:val="0"/>
      <w:divBdr>
        <w:top w:val="none" w:sz="0" w:space="0" w:color="auto"/>
        <w:left w:val="none" w:sz="0" w:space="0" w:color="auto"/>
        <w:bottom w:val="none" w:sz="0" w:space="0" w:color="auto"/>
        <w:right w:val="none" w:sz="0" w:space="0" w:color="auto"/>
      </w:divBdr>
    </w:div>
    <w:div w:id="200431102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microsoft.com/office/2007/relationships/hdphoto" Target="media/hdphoto5.wdp"/><Relationship Id="rId21" Type="http://schemas.openxmlformats.org/officeDocument/2006/relationships/image" Target="media/image4.png"/><Relationship Id="rId42" Type="http://schemas.openxmlformats.org/officeDocument/2006/relationships/image" Target="media/image13.png"/><Relationship Id="rId47" Type="http://schemas.openxmlformats.org/officeDocument/2006/relationships/image" Target="media/image15.png"/><Relationship Id="rId63" Type="http://schemas.openxmlformats.org/officeDocument/2006/relationships/hyperlink" Target="mailto:engagenorthrichmond@dffh.vic.gov.au" TargetMode="External"/><Relationship Id="rId68" Type="http://schemas.microsoft.com/office/2007/relationships/hdphoto" Target="media/hdphoto18.wdp"/><Relationship Id="rId16" Type="http://schemas.openxmlformats.org/officeDocument/2006/relationships/footer" Target="footer3.xml"/><Relationship Id="rId11" Type="http://schemas.openxmlformats.org/officeDocument/2006/relationships/header" Target="header1.xml"/><Relationship Id="rId24" Type="http://schemas.microsoft.com/office/2007/relationships/hdphoto" Target="media/hdphoto4.wdp"/><Relationship Id="rId32" Type="http://schemas.openxmlformats.org/officeDocument/2006/relationships/image" Target="media/image9.png"/><Relationship Id="rId37" Type="http://schemas.microsoft.com/office/2007/relationships/hdphoto" Target="media/hdphoto9.wdp"/><Relationship Id="rId40" Type="http://schemas.microsoft.com/office/2007/relationships/hdphoto" Target="media/hdphoto10.wdp"/><Relationship Id="rId45" Type="http://schemas.microsoft.com/office/2007/relationships/hdphoto" Target="media/hdphoto12.wdp"/><Relationship Id="rId53" Type="http://schemas.openxmlformats.org/officeDocument/2006/relationships/hyperlink" Target="https://www.dffh.vic.gov.au/grant-resources-and-support" TargetMode="External"/><Relationship Id="rId58" Type="http://schemas.openxmlformats.org/officeDocument/2006/relationships/hyperlink" Target="https://www.dffh.vic.gov.au/grant-resources-and-support" TargetMode="External"/><Relationship Id="rId66" Type="http://schemas.openxmlformats.org/officeDocument/2006/relationships/hyperlink" Target="mailto:engagenorthrichmond@dffh.vic.gov.au" TargetMode="External"/><Relationship Id="rId74" Type="http://schemas.microsoft.com/office/2007/relationships/hdphoto" Target="media/hdphoto19.wdp"/><Relationship Id="rId5" Type="http://schemas.openxmlformats.org/officeDocument/2006/relationships/numbering" Target="numbering.xml"/><Relationship Id="rId61" Type="http://schemas.openxmlformats.org/officeDocument/2006/relationships/hyperlink" Target="https://www.dffh.vic.gov.au/grant-resources-and-support" TargetMode="External"/><Relationship Id="rId19" Type="http://schemas.openxmlformats.org/officeDocument/2006/relationships/image" Target="media/image3.png"/><Relationship Id="rId14" Type="http://schemas.openxmlformats.org/officeDocument/2006/relationships/footer" Target="footer2.xml"/><Relationship Id="rId22" Type="http://schemas.microsoft.com/office/2007/relationships/hdphoto" Target="media/hdphoto3.wdp"/><Relationship Id="rId27" Type="http://schemas.openxmlformats.org/officeDocument/2006/relationships/hyperlink" Target="https://www.dffh.vic.gov.au/sites/default/files/documents/202302/North%20Richmond%20Precinct%20Community%20Action%20Plan_2022-24.pdf" TargetMode="External"/><Relationship Id="rId30" Type="http://schemas.openxmlformats.org/officeDocument/2006/relationships/image" Target="media/image8.png"/><Relationship Id="rId35" Type="http://schemas.microsoft.com/office/2007/relationships/hdphoto" Target="media/hdphoto8.wdp"/><Relationship Id="rId43" Type="http://schemas.microsoft.com/office/2007/relationships/hdphoto" Target="media/hdphoto11.wdp"/><Relationship Id="rId48" Type="http://schemas.microsoft.com/office/2007/relationships/hdphoto" Target="media/hdphoto13.wdp"/><Relationship Id="rId56" Type="http://schemas.openxmlformats.org/officeDocument/2006/relationships/hyperlink" Target="https://www.dffh.vic.gov.au/grant-resources-and-support" TargetMode="External"/><Relationship Id="rId64" Type="http://schemas.openxmlformats.org/officeDocument/2006/relationships/image" Target="media/image19.png"/><Relationship Id="rId69" Type="http://schemas.openxmlformats.org/officeDocument/2006/relationships/hyperlink" Target="mailto:engagenorthrichmond@dffh.vic.gov.au" TargetMode="External"/><Relationship Id="rId77" Type="http://schemas.openxmlformats.org/officeDocument/2006/relationships/theme" Target="theme/theme1.xml"/><Relationship Id="rId8" Type="http://schemas.openxmlformats.org/officeDocument/2006/relationships/webSettings" Target="webSettings.xml"/><Relationship Id="rId51" Type="http://schemas.microsoft.com/office/2007/relationships/hdphoto" Target="media/hdphoto14.wdp"/><Relationship Id="rId72" Type="http://schemas.openxmlformats.org/officeDocument/2006/relationships/hyperlink" Target="https://www.dffh.vic.gov.au/grant-resources-and-support" TargetMode="Externa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image" Target="media/image2.png"/><Relationship Id="rId25" Type="http://schemas.openxmlformats.org/officeDocument/2006/relationships/image" Target="media/image6.png"/><Relationship Id="rId33" Type="http://schemas.microsoft.com/office/2007/relationships/hdphoto" Target="media/hdphoto7.wdp"/><Relationship Id="rId38" Type="http://schemas.openxmlformats.org/officeDocument/2006/relationships/hyperlink" Target="https://www.dffh.vic.gov.au/grant-resources-and-support" TargetMode="External"/><Relationship Id="rId46" Type="http://schemas.openxmlformats.org/officeDocument/2006/relationships/hyperlink" Target="https://www.dffh.vic.gov.au/grant-resources-and-support" TargetMode="External"/><Relationship Id="rId59" Type="http://schemas.openxmlformats.org/officeDocument/2006/relationships/image" Target="media/image18.png"/><Relationship Id="rId67" Type="http://schemas.openxmlformats.org/officeDocument/2006/relationships/image" Target="media/image20.png"/><Relationship Id="rId20" Type="http://schemas.microsoft.com/office/2007/relationships/hdphoto" Target="media/hdphoto2.wdp"/><Relationship Id="rId41" Type="http://schemas.openxmlformats.org/officeDocument/2006/relationships/hyperlink" Target="https://www.dffh.vic.gov.au/grant-resources-and-support" TargetMode="External"/><Relationship Id="rId54" Type="http://schemas.openxmlformats.org/officeDocument/2006/relationships/image" Target="media/image17.png"/><Relationship Id="rId62" Type="http://schemas.openxmlformats.org/officeDocument/2006/relationships/hyperlink" Target="https://grantsgateway.dffh.vic.gov.au/s/login/?ec=302&amp;startURL=%2Fs%2F" TargetMode="External"/><Relationship Id="rId70" Type="http://schemas.openxmlformats.org/officeDocument/2006/relationships/hyperlink" Target="mailto:sally@banhinc.com.au" TargetMode="External"/><Relationship Id="rId75" Type="http://schemas.openxmlformats.org/officeDocument/2006/relationships/image" Target="media/image22.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image" Target="media/image5.png"/><Relationship Id="rId28" Type="http://schemas.openxmlformats.org/officeDocument/2006/relationships/image" Target="media/image7.png"/><Relationship Id="rId36" Type="http://schemas.openxmlformats.org/officeDocument/2006/relationships/image" Target="media/image11.png"/><Relationship Id="rId49" Type="http://schemas.openxmlformats.org/officeDocument/2006/relationships/hyperlink" Target="https://www.dffh.vic.gov.au/grant-resources-and-support" TargetMode="External"/><Relationship Id="rId57" Type="http://schemas.openxmlformats.org/officeDocument/2006/relationships/hyperlink" Target="https://abr.business.gov.au/" TargetMode="External"/><Relationship Id="rId10" Type="http://schemas.openxmlformats.org/officeDocument/2006/relationships/endnotes" Target="endnotes.xml"/><Relationship Id="rId31" Type="http://schemas.microsoft.com/office/2007/relationships/hdphoto" Target="media/hdphoto6.wdp"/><Relationship Id="rId44" Type="http://schemas.openxmlformats.org/officeDocument/2006/relationships/image" Target="media/image14.png"/><Relationship Id="rId52" Type="http://schemas.openxmlformats.org/officeDocument/2006/relationships/hyperlink" Target="mailto:engagenorthrichmond@dffh.vic.gov.au" TargetMode="External"/><Relationship Id="rId60" Type="http://schemas.microsoft.com/office/2007/relationships/hdphoto" Target="media/hdphoto16.wdp"/><Relationship Id="rId65" Type="http://schemas.microsoft.com/office/2007/relationships/hdphoto" Target="media/hdphoto17.wdp"/><Relationship Id="rId73" Type="http://schemas.openxmlformats.org/officeDocument/2006/relationships/image" Target="media/image21.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microsoft.com/office/2007/relationships/hdphoto" Target="media/hdphoto1.wdp"/><Relationship Id="rId39" Type="http://schemas.openxmlformats.org/officeDocument/2006/relationships/image" Target="media/image12.png"/><Relationship Id="rId34" Type="http://schemas.openxmlformats.org/officeDocument/2006/relationships/image" Target="media/image10.png"/><Relationship Id="rId50" Type="http://schemas.openxmlformats.org/officeDocument/2006/relationships/image" Target="media/image16.png"/><Relationship Id="rId55" Type="http://schemas.microsoft.com/office/2007/relationships/hdphoto" Target="media/hdphoto15.wdp"/><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hyperlink" Target="mailto:lydia@banhinc.com.au" TargetMode="External"/><Relationship Id="rId2" Type="http://schemas.openxmlformats.org/officeDocument/2006/relationships/customXml" Target="../customXml/item2.xml"/><Relationship Id="rId29" Type="http://schemas.openxmlformats.org/officeDocument/2006/relationships/hyperlink" Target="https://www.dffh.vic.gov.au/sites/default/files/documents/202302/North%20Richmond%20Precinct%20Community%20Action%20Plan_2022-24.pdf" TargetMode="External"/></Relationships>
</file>

<file path=word/_rels/footer2.xml.rels><?xml version="1.0" encoding="UTF-8" standalone="yes"?>
<Relationships xmlns="http://schemas.openxmlformats.org/package/2006/relationships"><Relationship Id="rId2" Type="http://schemas.openxmlformats.org/officeDocument/2006/relationships/hyperlink" Target="http://www.dffh.vic.gov.au/north-richmond-precinct" TargetMode="External"/><Relationship Id="rId1" Type="http://schemas.openxmlformats.org/officeDocument/2006/relationships/hyperlink" Target="http://www.dffh.vic.gov.au/north-richmond-precinct" TargetMode="External"/></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85D21441811546BE4AE9BFFE8BDEF9" ma:contentTypeVersion="17" ma:contentTypeDescription="Create a new document." ma:contentTypeScope="" ma:versionID="c6f0e60d08456ae0104246b3d106113f">
  <xsd:schema xmlns:xsd="http://www.w3.org/2001/XMLSchema" xmlns:xs="http://www.w3.org/2001/XMLSchema" xmlns:p="http://schemas.microsoft.com/office/2006/metadata/properties" xmlns:ns2="8def17d8-0431-487e-9dd1-1d584de23fd4" xmlns:ns3="b1966d28-10ad-4057-a1e5-fc9e8fbef485" xmlns:ns4="5ce0f2b5-5be5-4508-bce9-d7011ece0659" targetNamespace="http://schemas.microsoft.com/office/2006/metadata/properties" ma:root="true" ma:fieldsID="be7d647bd414030739e04bffd2c26bfb" ns2:_="" ns3:_="" ns4:_="">
    <xsd:import namespace="8def17d8-0431-487e-9dd1-1d584de23fd4"/>
    <xsd:import namespace="b1966d28-10ad-4057-a1e5-fc9e8fbef485"/>
    <xsd:import namespace="5ce0f2b5-5be5-4508-bce9-d7011ece0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lcf76f155ced4ddcb4097134ff3c332f" minOccurs="0"/>
                <xsd:element ref="ns4: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ef17d8-0431-487e-9dd1-1d584de23f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e24e156-28e6-48ad-9c0f-4171595c9d9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966d28-10ad-4057-a1e5-fc9e8fbef48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ce0f2b5-5be5-4508-bce9-d7011ece065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7c2374f3-571b-4807-ad34-1ac2d3c30647}" ma:internalName="TaxCatchAll" ma:showField="CatchAllData" ma:web="b1966d28-10ad-4057-a1e5-fc9e8fbef48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5ce0f2b5-5be5-4508-bce9-d7011ece0659" xsi:nil="true"/>
    <SharedWithUsers xmlns="b1966d28-10ad-4057-a1e5-fc9e8fbef485">
      <UserInfo>
        <DisplayName>Christopher Newland (DFFH)</DisplayName>
        <AccountId>73</AccountId>
        <AccountType/>
      </UserInfo>
      <UserInfo>
        <DisplayName>Julie E Jacobs (DFFH)</DisplayName>
        <AccountId>106</AccountId>
        <AccountType/>
      </UserInfo>
      <UserInfo>
        <DisplayName>Mitch Op't Hoog (DFFH)</DisplayName>
        <AccountId>631</AccountId>
        <AccountType/>
      </UserInfo>
    </SharedWithUsers>
    <lcf76f155ced4ddcb4097134ff3c332f xmlns="8def17d8-0431-487e-9dd1-1d584de23fd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9B17CE0-C5FC-46DF-86BC-437D04DCEEB6}">
  <ds:schemaRefs>
    <ds:schemaRef ds:uri="http://schemas.openxmlformats.org/officeDocument/2006/bibliography"/>
  </ds:schemaRefs>
</ds:datastoreItem>
</file>

<file path=customXml/itemProps2.xml><?xml version="1.0" encoding="utf-8"?>
<ds:datastoreItem xmlns:ds="http://schemas.openxmlformats.org/officeDocument/2006/customXml" ds:itemID="{B2CA887A-FFBB-46DC-BCE6-13F0D138CE62}">
  <ds:schemaRefs>
    <ds:schemaRef ds:uri="http://schemas.microsoft.com/sharepoint/v3/contenttype/forms"/>
  </ds:schemaRefs>
</ds:datastoreItem>
</file>

<file path=customXml/itemProps3.xml><?xml version="1.0" encoding="utf-8"?>
<ds:datastoreItem xmlns:ds="http://schemas.openxmlformats.org/officeDocument/2006/customXml" ds:itemID="{328EC2FB-C8F1-4C0C-AC6D-C5C4B7D29E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ef17d8-0431-487e-9dd1-1d584de23fd4"/>
    <ds:schemaRef ds:uri="b1966d28-10ad-4057-a1e5-fc9e8fbef485"/>
    <ds:schemaRef ds:uri="5ce0f2b5-5be5-4508-bce9-d7011ece0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86DFD8C-9593-45B8-9968-8773DEBD04DA}">
  <ds:schemaRefs>
    <ds:schemaRef ds:uri="http://schemas.microsoft.com/office/2006/metadata/properties"/>
    <ds:schemaRef ds:uri="http://schemas.microsoft.com/office/infopath/2007/PartnerControls"/>
    <ds:schemaRef ds:uri="5ce0f2b5-5be5-4508-bce9-d7011ece0659"/>
    <ds:schemaRef ds:uri="b1966d28-10ad-4057-a1e5-fc9e8fbef485"/>
    <ds:schemaRef ds:uri="8def17d8-0431-487e-9dd1-1d584de23fd4"/>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29</Pages>
  <Words>5476</Words>
  <Characters>28150</Characters>
  <Application>Microsoft Office Word</Application>
  <DocSecurity>0</DocSecurity>
  <Lines>493</Lines>
  <Paragraphs>326</Paragraphs>
  <ScaleCrop>false</ScaleCrop>
  <HeadingPairs>
    <vt:vector size="2" baseType="variant">
      <vt:variant>
        <vt:lpstr>Title</vt:lpstr>
      </vt:variant>
      <vt:variant>
        <vt:i4>1</vt:i4>
      </vt:variant>
    </vt:vector>
  </HeadingPairs>
  <TitlesOfParts>
    <vt:vector size="1" baseType="lpstr">
      <vt:lpstr>North Richmond Community Grants Program 2023-2024 - Guidelines (Word)</vt:lpstr>
    </vt:vector>
  </TitlesOfParts>
  <Manager/>
  <Company>Victoria State Government, Department of Families, Fairness and Housing</Company>
  <LinksUpToDate>false</LinksUpToDate>
  <CharactersWithSpaces>33300</CharactersWithSpaces>
  <SharedDoc>false</SharedDoc>
  <HyperlinkBase/>
  <HLinks>
    <vt:vector size="258" baseType="variant">
      <vt:variant>
        <vt:i4>3735648</vt:i4>
      </vt:variant>
      <vt:variant>
        <vt:i4>186</vt:i4>
      </vt:variant>
      <vt:variant>
        <vt:i4>0</vt:i4>
      </vt:variant>
      <vt:variant>
        <vt:i4>5</vt:i4>
      </vt:variant>
      <vt:variant>
        <vt:lpwstr>https://www.dffh.vic.gov.au/grant-resources-and-support</vt:lpwstr>
      </vt:variant>
      <vt:variant>
        <vt:lpwstr/>
      </vt:variant>
      <vt:variant>
        <vt:i4>6422546</vt:i4>
      </vt:variant>
      <vt:variant>
        <vt:i4>183</vt:i4>
      </vt:variant>
      <vt:variant>
        <vt:i4>0</vt:i4>
      </vt:variant>
      <vt:variant>
        <vt:i4>5</vt:i4>
      </vt:variant>
      <vt:variant>
        <vt:lpwstr>mailto:lydia@banhinc.com.au</vt:lpwstr>
      </vt:variant>
      <vt:variant>
        <vt:lpwstr/>
      </vt:variant>
      <vt:variant>
        <vt:i4>7143439</vt:i4>
      </vt:variant>
      <vt:variant>
        <vt:i4>180</vt:i4>
      </vt:variant>
      <vt:variant>
        <vt:i4>0</vt:i4>
      </vt:variant>
      <vt:variant>
        <vt:i4>5</vt:i4>
      </vt:variant>
      <vt:variant>
        <vt:lpwstr>mailto:sally@banhinc.com.au</vt:lpwstr>
      </vt:variant>
      <vt:variant>
        <vt:lpwstr/>
      </vt:variant>
      <vt:variant>
        <vt:i4>2490370</vt:i4>
      </vt:variant>
      <vt:variant>
        <vt:i4>177</vt:i4>
      </vt:variant>
      <vt:variant>
        <vt:i4>0</vt:i4>
      </vt:variant>
      <vt:variant>
        <vt:i4>5</vt:i4>
      </vt:variant>
      <vt:variant>
        <vt:lpwstr>mailto:engagenorthrichmond@dffh.vic.gov.au</vt:lpwstr>
      </vt:variant>
      <vt:variant>
        <vt:lpwstr/>
      </vt:variant>
      <vt:variant>
        <vt:i4>2490370</vt:i4>
      </vt:variant>
      <vt:variant>
        <vt:i4>174</vt:i4>
      </vt:variant>
      <vt:variant>
        <vt:i4>0</vt:i4>
      </vt:variant>
      <vt:variant>
        <vt:i4>5</vt:i4>
      </vt:variant>
      <vt:variant>
        <vt:lpwstr>mailto:engagenorthrichmond@dffh.vic.gov.au</vt:lpwstr>
      </vt:variant>
      <vt:variant>
        <vt:lpwstr/>
      </vt:variant>
      <vt:variant>
        <vt:i4>2490370</vt:i4>
      </vt:variant>
      <vt:variant>
        <vt:i4>171</vt:i4>
      </vt:variant>
      <vt:variant>
        <vt:i4>0</vt:i4>
      </vt:variant>
      <vt:variant>
        <vt:i4>5</vt:i4>
      </vt:variant>
      <vt:variant>
        <vt:lpwstr>mailto:engagenorthrichmond@dffh.vic.gov.au</vt:lpwstr>
      </vt:variant>
      <vt:variant>
        <vt:lpwstr/>
      </vt:variant>
      <vt:variant>
        <vt:i4>2490465</vt:i4>
      </vt:variant>
      <vt:variant>
        <vt:i4>168</vt:i4>
      </vt:variant>
      <vt:variant>
        <vt:i4>0</vt:i4>
      </vt:variant>
      <vt:variant>
        <vt:i4>5</vt:i4>
      </vt:variant>
      <vt:variant>
        <vt:lpwstr>https://grantsgateway.dffh.vic.gov.au/s/login/?ec=302&amp;startURL=%2Fs%2F</vt:lpwstr>
      </vt:variant>
      <vt:variant>
        <vt:lpwstr/>
      </vt:variant>
      <vt:variant>
        <vt:i4>3735648</vt:i4>
      </vt:variant>
      <vt:variant>
        <vt:i4>165</vt:i4>
      </vt:variant>
      <vt:variant>
        <vt:i4>0</vt:i4>
      </vt:variant>
      <vt:variant>
        <vt:i4>5</vt:i4>
      </vt:variant>
      <vt:variant>
        <vt:lpwstr>https://www.dffh.vic.gov.au/grant-resources-and-support</vt:lpwstr>
      </vt:variant>
      <vt:variant>
        <vt:lpwstr/>
      </vt:variant>
      <vt:variant>
        <vt:i4>3735648</vt:i4>
      </vt:variant>
      <vt:variant>
        <vt:i4>162</vt:i4>
      </vt:variant>
      <vt:variant>
        <vt:i4>0</vt:i4>
      </vt:variant>
      <vt:variant>
        <vt:i4>5</vt:i4>
      </vt:variant>
      <vt:variant>
        <vt:lpwstr>https://www.dffh.vic.gov.au/grant-resources-and-support</vt:lpwstr>
      </vt:variant>
      <vt:variant>
        <vt:lpwstr/>
      </vt:variant>
      <vt:variant>
        <vt:i4>524357</vt:i4>
      </vt:variant>
      <vt:variant>
        <vt:i4>159</vt:i4>
      </vt:variant>
      <vt:variant>
        <vt:i4>0</vt:i4>
      </vt:variant>
      <vt:variant>
        <vt:i4>5</vt:i4>
      </vt:variant>
      <vt:variant>
        <vt:lpwstr>https://abr.business.gov.au/</vt:lpwstr>
      </vt:variant>
      <vt:variant>
        <vt:lpwstr/>
      </vt:variant>
      <vt:variant>
        <vt:i4>3735648</vt:i4>
      </vt:variant>
      <vt:variant>
        <vt:i4>156</vt:i4>
      </vt:variant>
      <vt:variant>
        <vt:i4>0</vt:i4>
      </vt:variant>
      <vt:variant>
        <vt:i4>5</vt:i4>
      </vt:variant>
      <vt:variant>
        <vt:lpwstr>https://www.dffh.vic.gov.au/grant-resources-and-support</vt:lpwstr>
      </vt:variant>
      <vt:variant>
        <vt:lpwstr/>
      </vt:variant>
      <vt:variant>
        <vt:i4>3735648</vt:i4>
      </vt:variant>
      <vt:variant>
        <vt:i4>153</vt:i4>
      </vt:variant>
      <vt:variant>
        <vt:i4>0</vt:i4>
      </vt:variant>
      <vt:variant>
        <vt:i4>5</vt:i4>
      </vt:variant>
      <vt:variant>
        <vt:lpwstr>https://www.dffh.vic.gov.au/grant-resources-and-support</vt:lpwstr>
      </vt:variant>
      <vt:variant>
        <vt:lpwstr/>
      </vt:variant>
      <vt:variant>
        <vt:i4>2490370</vt:i4>
      </vt:variant>
      <vt:variant>
        <vt:i4>150</vt:i4>
      </vt:variant>
      <vt:variant>
        <vt:i4>0</vt:i4>
      </vt:variant>
      <vt:variant>
        <vt:i4>5</vt:i4>
      </vt:variant>
      <vt:variant>
        <vt:lpwstr>mailto:engagenorthrichmond@dffh.vic.gov.au</vt:lpwstr>
      </vt:variant>
      <vt:variant>
        <vt:lpwstr/>
      </vt:variant>
      <vt:variant>
        <vt:i4>3735648</vt:i4>
      </vt:variant>
      <vt:variant>
        <vt:i4>147</vt:i4>
      </vt:variant>
      <vt:variant>
        <vt:i4>0</vt:i4>
      </vt:variant>
      <vt:variant>
        <vt:i4>5</vt:i4>
      </vt:variant>
      <vt:variant>
        <vt:lpwstr>https://www.dffh.vic.gov.au/grant-resources-and-support</vt:lpwstr>
      </vt:variant>
      <vt:variant>
        <vt:lpwstr/>
      </vt:variant>
      <vt:variant>
        <vt:i4>3735648</vt:i4>
      </vt:variant>
      <vt:variant>
        <vt:i4>144</vt:i4>
      </vt:variant>
      <vt:variant>
        <vt:i4>0</vt:i4>
      </vt:variant>
      <vt:variant>
        <vt:i4>5</vt:i4>
      </vt:variant>
      <vt:variant>
        <vt:lpwstr>https://www.dffh.vic.gov.au/grant-resources-and-support</vt:lpwstr>
      </vt:variant>
      <vt:variant>
        <vt:lpwstr/>
      </vt:variant>
      <vt:variant>
        <vt:i4>3735648</vt:i4>
      </vt:variant>
      <vt:variant>
        <vt:i4>141</vt:i4>
      </vt:variant>
      <vt:variant>
        <vt:i4>0</vt:i4>
      </vt:variant>
      <vt:variant>
        <vt:i4>5</vt:i4>
      </vt:variant>
      <vt:variant>
        <vt:lpwstr>https://www.dffh.vic.gov.au/grant-resources-and-support</vt:lpwstr>
      </vt:variant>
      <vt:variant>
        <vt:lpwstr/>
      </vt:variant>
      <vt:variant>
        <vt:i4>3735648</vt:i4>
      </vt:variant>
      <vt:variant>
        <vt:i4>138</vt:i4>
      </vt:variant>
      <vt:variant>
        <vt:i4>0</vt:i4>
      </vt:variant>
      <vt:variant>
        <vt:i4>5</vt:i4>
      </vt:variant>
      <vt:variant>
        <vt:lpwstr>https://www.dffh.vic.gov.au/grant-resources-and-support</vt:lpwstr>
      </vt:variant>
      <vt:variant>
        <vt:lpwstr/>
      </vt:variant>
      <vt:variant>
        <vt:i4>720925</vt:i4>
      </vt:variant>
      <vt:variant>
        <vt:i4>135</vt:i4>
      </vt:variant>
      <vt:variant>
        <vt:i4>0</vt:i4>
      </vt:variant>
      <vt:variant>
        <vt:i4>5</vt:i4>
      </vt:variant>
      <vt:variant>
        <vt:lpwstr/>
      </vt:variant>
      <vt:variant>
        <vt:lpwstr>strengthcriteria2</vt:lpwstr>
      </vt:variant>
      <vt:variant>
        <vt:i4>720925</vt:i4>
      </vt:variant>
      <vt:variant>
        <vt:i4>132</vt:i4>
      </vt:variant>
      <vt:variant>
        <vt:i4>0</vt:i4>
      </vt:variant>
      <vt:variant>
        <vt:i4>5</vt:i4>
      </vt:variant>
      <vt:variant>
        <vt:lpwstr/>
      </vt:variant>
      <vt:variant>
        <vt:lpwstr>strengthcriteria</vt:lpwstr>
      </vt:variant>
      <vt:variant>
        <vt:i4>3080223</vt:i4>
      </vt:variant>
      <vt:variant>
        <vt:i4>129</vt:i4>
      </vt:variant>
      <vt:variant>
        <vt:i4>0</vt:i4>
      </vt:variant>
      <vt:variant>
        <vt:i4>5</vt:i4>
      </vt:variant>
      <vt:variant>
        <vt:lpwstr>https://www.dffh.vic.gov.au/sites/default/files/documents/202302/North Richmond Precinct Community Action Plan_2022-24.pdf</vt:lpwstr>
      </vt:variant>
      <vt:variant>
        <vt:lpwstr/>
      </vt:variant>
      <vt:variant>
        <vt:i4>7209065</vt:i4>
      </vt:variant>
      <vt:variant>
        <vt:i4>126</vt:i4>
      </vt:variant>
      <vt:variant>
        <vt:i4>0</vt:i4>
      </vt:variant>
      <vt:variant>
        <vt:i4>5</vt:i4>
      </vt:variant>
      <vt:variant>
        <vt:lpwstr/>
      </vt:variant>
      <vt:variant>
        <vt:lpwstr>infrastructure</vt:lpwstr>
      </vt:variant>
      <vt:variant>
        <vt:i4>1835029</vt:i4>
      </vt:variant>
      <vt:variant>
        <vt:i4>123</vt:i4>
      </vt:variant>
      <vt:variant>
        <vt:i4>0</vt:i4>
      </vt:variant>
      <vt:variant>
        <vt:i4>5</vt:i4>
      </vt:variant>
      <vt:variant>
        <vt:lpwstr/>
      </vt:variant>
      <vt:variant>
        <vt:lpwstr>commstrength</vt:lpwstr>
      </vt:variant>
      <vt:variant>
        <vt:i4>1310773</vt:i4>
      </vt:variant>
      <vt:variant>
        <vt:i4>116</vt:i4>
      </vt:variant>
      <vt:variant>
        <vt:i4>0</vt:i4>
      </vt:variant>
      <vt:variant>
        <vt:i4>5</vt:i4>
      </vt:variant>
      <vt:variant>
        <vt:lpwstr/>
      </vt:variant>
      <vt:variant>
        <vt:lpwstr>_Toc147936085</vt:lpwstr>
      </vt:variant>
      <vt:variant>
        <vt:i4>1310773</vt:i4>
      </vt:variant>
      <vt:variant>
        <vt:i4>110</vt:i4>
      </vt:variant>
      <vt:variant>
        <vt:i4>0</vt:i4>
      </vt:variant>
      <vt:variant>
        <vt:i4>5</vt:i4>
      </vt:variant>
      <vt:variant>
        <vt:lpwstr/>
      </vt:variant>
      <vt:variant>
        <vt:lpwstr>_Toc147936084</vt:lpwstr>
      </vt:variant>
      <vt:variant>
        <vt:i4>1769525</vt:i4>
      </vt:variant>
      <vt:variant>
        <vt:i4>104</vt:i4>
      </vt:variant>
      <vt:variant>
        <vt:i4>0</vt:i4>
      </vt:variant>
      <vt:variant>
        <vt:i4>5</vt:i4>
      </vt:variant>
      <vt:variant>
        <vt:lpwstr/>
      </vt:variant>
      <vt:variant>
        <vt:lpwstr>_Toc147936078</vt:lpwstr>
      </vt:variant>
      <vt:variant>
        <vt:i4>1769525</vt:i4>
      </vt:variant>
      <vt:variant>
        <vt:i4>98</vt:i4>
      </vt:variant>
      <vt:variant>
        <vt:i4>0</vt:i4>
      </vt:variant>
      <vt:variant>
        <vt:i4>5</vt:i4>
      </vt:variant>
      <vt:variant>
        <vt:lpwstr/>
      </vt:variant>
      <vt:variant>
        <vt:lpwstr>_Toc147936075</vt:lpwstr>
      </vt:variant>
      <vt:variant>
        <vt:i4>1769525</vt:i4>
      </vt:variant>
      <vt:variant>
        <vt:i4>92</vt:i4>
      </vt:variant>
      <vt:variant>
        <vt:i4>0</vt:i4>
      </vt:variant>
      <vt:variant>
        <vt:i4>5</vt:i4>
      </vt:variant>
      <vt:variant>
        <vt:lpwstr/>
      </vt:variant>
      <vt:variant>
        <vt:lpwstr>_Toc147936074</vt:lpwstr>
      </vt:variant>
      <vt:variant>
        <vt:i4>1769525</vt:i4>
      </vt:variant>
      <vt:variant>
        <vt:i4>86</vt:i4>
      </vt:variant>
      <vt:variant>
        <vt:i4>0</vt:i4>
      </vt:variant>
      <vt:variant>
        <vt:i4>5</vt:i4>
      </vt:variant>
      <vt:variant>
        <vt:lpwstr/>
      </vt:variant>
      <vt:variant>
        <vt:lpwstr>_Toc147936073</vt:lpwstr>
      </vt:variant>
      <vt:variant>
        <vt:i4>1769525</vt:i4>
      </vt:variant>
      <vt:variant>
        <vt:i4>80</vt:i4>
      </vt:variant>
      <vt:variant>
        <vt:i4>0</vt:i4>
      </vt:variant>
      <vt:variant>
        <vt:i4>5</vt:i4>
      </vt:variant>
      <vt:variant>
        <vt:lpwstr/>
      </vt:variant>
      <vt:variant>
        <vt:lpwstr>_Toc147936072</vt:lpwstr>
      </vt:variant>
      <vt:variant>
        <vt:i4>1703989</vt:i4>
      </vt:variant>
      <vt:variant>
        <vt:i4>74</vt:i4>
      </vt:variant>
      <vt:variant>
        <vt:i4>0</vt:i4>
      </vt:variant>
      <vt:variant>
        <vt:i4>5</vt:i4>
      </vt:variant>
      <vt:variant>
        <vt:lpwstr/>
      </vt:variant>
      <vt:variant>
        <vt:lpwstr>_Toc147936066</vt:lpwstr>
      </vt:variant>
      <vt:variant>
        <vt:i4>1703989</vt:i4>
      </vt:variant>
      <vt:variant>
        <vt:i4>68</vt:i4>
      </vt:variant>
      <vt:variant>
        <vt:i4>0</vt:i4>
      </vt:variant>
      <vt:variant>
        <vt:i4>5</vt:i4>
      </vt:variant>
      <vt:variant>
        <vt:lpwstr/>
      </vt:variant>
      <vt:variant>
        <vt:lpwstr>_Toc147936065</vt:lpwstr>
      </vt:variant>
      <vt:variant>
        <vt:i4>1703989</vt:i4>
      </vt:variant>
      <vt:variant>
        <vt:i4>62</vt:i4>
      </vt:variant>
      <vt:variant>
        <vt:i4>0</vt:i4>
      </vt:variant>
      <vt:variant>
        <vt:i4>5</vt:i4>
      </vt:variant>
      <vt:variant>
        <vt:lpwstr/>
      </vt:variant>
      <vt:variant>
        <vt:lpwstr>_Toc147936064</vt:lpwstr>
      </vt:variant>
      <vt:variant>
        <vt:i4>1703989</vt:i4>
      </vt:variant>
      <vt:variant>
        <vt:i4>56</vt:i4>
      </vt:variant>
      <vt:variant>
        <vt:i4>0</vt:i4>
      </vt:variant>
      <vt:variant>
        <vt:i4>5</vt:i4>
      </vt:variant>
      <vt:variant>
        <vt:lpwstr/>
      </vt:variant>
      <vt:variant>
        <vt:lpwstr>_Toc147936063</vt:lpwstr>
      </vt:variant>
      <vt:variant>
        <vt:i4>1703989</vt:i4>
      </vt:variant>
      <vt:variant>
        <vt:i4>50</vt:i4>
      </vt:variant>
      <vt:variant>
        <vt:i4>0</vt:i4>
      </vt:variant>
      <vt:variant>
        <vt:i4>5</vt:i4>
      </vt:variant>
      <vt:variant>
        <vt:lpwstr/>
      </vt:variant>
      <vt:variant>
        <vt:lpwstr>_Toc147936062</vt:lpwstr>
      </vt:variant>
      <vt:variant>
        <vt:i4>1572917</vt:i4>
      </vt:variant>
      <vt:variant>
        <vt:i4>44</vt:i4>
      </vt:variant>
      <vt:variant>
        <vt:i4>0</vt:i4>
      </vt:variant>
      <vt:variant>
        <vt:i4>5</vt:i4>
      </vt:variant>
      <vt:variant>
        <vt:lpwstr/>
      </vt:variant>
      <vt:variant>
        <vt:lpwstr>_Toc147936047</vt:lpwstr>
      </vt:variant>
      <vt:variant>
        <vt:i4>1572917</vt:i4>
      </vt:variant>
      <vt:variant>
        <vt:i4>38</vt:i4>
      </vt:variant>
      <vt:variant>
        <vt:i4>0</vt:i4>
      </vt:variant>
      <vt:variant>
        <vt:i4>5</vt:i4>
      </vt:variant>
      <vt:variant>
        <vt:lpwstr/>
      </vt:variant>
      <vt:variant>
        <vt:lpwstr>_Toc147936046</vt:lpwstr>
      </vt:variant>
      <vt:variant>
        <vt:i4>1572917</vt:i4>
      </vt:variant>
      <vt:variant>
        <vt:i4>32</vt:i4>
      </vt:variant>
      <vt:variant>
        <vt:i4>0</vt:i4>
      </vt:variant>
      <vt:variant>
        <vt:i4>5</vt:i4>
      </vt:variant>
      <vt:variant>
        <vt:lpwstr/>
      </vt:variant>
      <vt:variant>
        <vt:lpwstr>_Toc147936045</vt:lpwstr>
      </vt:variant>
      <vt:variant>
        <vt:i4>2031669</vt:i4>
      </vt:variant>
      <vt:variant>
        <vt:i4>26</vt:i4>
      </vt:variant>
      <vt:variant>
        <vt:i4>0</vt:i4>
      </vt:variant>
      <vt:variant>
        <vt:i4>5</vt:i4>
      </vt:variant>
      <vt:variant>
        <vt:lpwstr/>
      </vt:variant>
      <vt:variant>
        <vt:lpwstr>_Toc147936035</vt:lpwstr>
      </vt:variant>
      <vt:variant>
        <vt:i4>1966133</vt:i4>
      </vt:variant>
      <vt:variant>
        <vt:i4>20</vt:i4>
      </vt:variant>
      <vt:variant>
        <vt:i4>0</vt:i4>
      </vt:variant>
      <vt:variant>
        <vt:i4>5</vt:i4>
      </vt:variant>
      <vt:variant>
        <vt:lpwstr/>
      </vt:variant>
      <vt:variant>
        <vt:lpwstr>_Toc147936027</vt:lpwstr>
      </vt:variant>
      <vt:variant>
        <vt:i4>1966133</vt:i4>
      </vt:variant>
      <vt:variant>
        <vt:i4>14</vt:i4>
      </vt:variant>
      <vt:variant>
        <vt:i4>0</vt:i4>
      </vt:variant>
      <vt:variant>
        <vt:i4>5</vt:i4>
      </vt:variant>
      <vt:variant>
        <vt:lpwstr/>
      </vt:variant>
      <vt:variant>
        <vt:lpwstr>_Toc147936026</vt:lpwstr>
      </vt:variant>
      <vt:variant>
        <vt:i4>1966133</vt:i4>
      </vt:variant>
      <vt:variant>
        <vt:i4>8</vt:i4>
      </vt:variant>
      <vt:variant>
        <vt:i4>0</vt:i4>
      </vt:variant>
      <vt:variant>
        <vt:i4>5</vt:i4>
      </vt:variant>
      <vt:variant>
        <vt:lpwstr/>
      </vt:variant>
      <vt:variant>
        <vt:lpwstr>_Toc147936024</vt:lpwstr>
      </vt:variant>
      <vt:variant>
        <vt:i4>1966133</vt:i4>
      </vt:variant>
      <vt:variant>
        <vt:i4>2</vt:i4>
      </vt:variant>
      <vt:variant>
        <vt:i4>0</vt:i4>
      </vt:variant>
      <vt:variant>
        <vt:i4>5</vt:i4>
      </vt:variant>
      <vt:variant>
        <vt:lpwstr/>
      </vt:variant>
      <vt:variant>
        <vt:lpwstr>_Toc147936023</vt:lpwstr>
      </vt:variant>
      <vt:variant>
        <vt:i4>3407927</vt:i4>
      </vt:variant>
      <vt:variant>
        <vt:i4>0</vt:i4>
      </vt:variant>
      <vt:variant>
        <vt:i4>0</vt:i4>
      </vt:variant>
      <vt:variant>
        <vt:i4>5</vt:i4>
      </vt:variant>
      <vt:variant>
        <vt:lpwstr>http://www.dffh.vic.gov.au/north-richmond-precinct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North Richmond Community Grants Program 2023-2024 - Guidelines (Word)</dc:title>
  <dc:subject>North Richmond Community Grants Program 2023-2024 - Guidelines (Word)</dc:subject>
  <dc:creator>North Richmond Precinct Project</dc:creator>
  <cp:keywords>grant guidelines, grants, north richmond</cp:keywords>
  <dc:description/>
  <cp:revision>3</cp:revision>
  <cp:lastPrinted>2023-08-15T21:30:00Z</cp:lastPrinted>
  <dcterms:created xsi:type="dcterms:W3CDTF">2023-11-20T00:26:00Z</dcterms:created>
  <dcterms:modified xsi:type="dcterms:W3CDTF">2023-12-01T04:44:00Z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0x0101007C85D21441811546BE4AE9BFFE8BDEF9</vt:lpwstr>
  </property>
  <property fmtid="{D5CDD505-2E9C-101B-9397-08002B2CF9AE}" pid="3" name="MediaServiceImageTags">
    <vt:lpwstr/>
  </property>
  <property fmtid="{D5CDD505-2E9C-101B-9397-08002B2CF9AE}" pid="4" name="lcf76f155ced4ddcb4097134ff3c332f">
    <vt:lpwstr/>
  </property>
  <property fmtid="{D5CDD505-2E9C-101B-9397-08002B2CF9AE}" pid="5" name="MSIP_Label_43e64453-338c-4f93-8a4d-0039a0a41f2a_Enabled">
    <vt:lpwstr>true</vt:lpwstr>
  </property>
  <property fmtid="{D5CDD505-2E9C-101B-9397-08002B2CF9AE}" pid="6" name="MSIP_Label_43e64453-338c-4f93-8a4d-0039a0a41f2a_SetDate">
    <vt:lpwstr>2023-10-05T00:38:06Z</vt:lpwstr>
  </property>
  <property fmtid="{D5CDD505-2E9C-101B-9397-08002B2CF9AE}" pid="7" name="MSIP_Label_43e64453-338c-4f93-8a4d-0039a0a41f2a_Method">
    <vt:lpwstr>Privileged</vt:lpwstr>
  </property>
  <property fmtid="{D5CDD505-2E9C-101B-9397-08002B2CF9AE}" pid="8" name="MSIP_Label_43e64453-338c-4f93-8a4d-0039a0a41f2a_Name">
    <vt:lpwstr>43e64453-338c-4f93-8a4d-0039a0a41f2a</vt:lpwstr>
  </property>
  <property fmtid="{D5CDD505-2E9C-101B-9397-08002B2CF9AE}" pid="9" name="MSIP_Label_43e64453-338c-4f93-8a4d-0039a0a41f2a_SiteId">
    <vt:lpwstr>c0e0601f-0fac-449c-9c88-a104c4eb9f28</vt:lpwstr>
  </property>
  <property fmtid="{D5CDD505-2E9C-101B-9397-08002B2CF9AE}" pid="10" name="MSIP_Label_43e64453-338c-4f93-8a4d-0039a0a41f2a_ActionId">
    <vt:lpwstr>62c7d2c0-ed3f-4673-bea6-d65bbe7a46c3</vt:lpwstr>
  </property>
  <property fmtid="{D5CDD505-2E9C-101B-9397-08002B2CF9AE}" pid="11" name="MSIP_Label_43e64453-338c-4f93-8a4d-0039a0a41f2a_ContentBits">
    <vt:lpwstr>2</vt:lpwstr>
  </property>
</Properties>
</file>