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sldIdLst>
    <p:sldId id="291" r:id="rId5"/>
    <p:sldId id="288" r:id="rId6"/>
    <p:sldId id="283" r:id="rId7"/>
  </p:sldIdLst>
  <p:sldSz cx="27006550" cy="14400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0778"/>
    <a:srgbClr val="201547"/>
    <a:srgbClr val="B99CC9"/>
    <a:srgbClr val="FF2F92"/>
    <a:srgbClr val="0085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4807" autoAdjust="0"/>
    <p:restoredTop sz="94660"/>
  </p:normalViewPr>
  <p:slideViewPr>
    <p:cSldViewPr snapToGrid="0">
      <p:cViewPr>
        <p:scale>
          <a:sx n="62" d="100"/>
          <a:sy n="62" d="100"/>
        </p:scale>
        <p:origin x="-356" y="-22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A70258-513B-423A-86D3-0B52B74D857B}" type="datetimeFigureOut">
              <a:rPr lang="en-AU" smtClean="0"/>
              <a:t>23/06/2026</a:t>
            </a:fld>
            <a:endParaRPr lang="en-AU"/>
          </a:p>
        </p:txBody>
      </p:sp>
      <p:sp>
        <p:nvSpPr>
          <p:cNvPr id="4" name="Slide Image Placeholder 3"/>
          <p:cNvSpPr>
            <a:spLocks noGrp="1" noRot="1" noChangeAspect="1"/>
          </p:cNvSpPr>
          <p:nvPr>
            <p:ph type="sldImg" idx="2"/>
          </p:nvPr>
        </p:nvSpPr>
        <p:spPr>
          <a:xfrm>
            <a:off x="536575" y="1143000"/>
            <a:ext cx="578485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6ADA2F-33CF-4ECE-A3CC-D4DA08C74BE2}" type="slidenum">
              <a:rPr lang="en-AU" smtClean="0"/>
              <a:t>‹#›</a:t>
            </a:fld>
            <a:endParaRPr lang="en-AU"/>
          </a:p>
        </p:txBody>
      </p:sp>
    </p:spTree>
    <p:extLst>
      <p:ext uri="{BB962C8B-B14F-4D97-AF65-F5344CB8AC3E}">
        <p14:creationId xmlns:p14="http://schemas.microsoft.com/office/powerpoint/2010/main" val="1309429677"/>
      </p:ext>
    </p:extLst>
  </p:cSld>
  <p:clrMap bg1="lt1" tx1="dk1" bg2="lt2" tx2="dk2" accent1="accent1" accent2="accent2" accent3="accent3" accent4="accent4" accent5="accent5" accent6="accent6" hlink="hlink" folHlink="folHlink"/>
  <p:notesStyle>
    <a:lvl1pPr marL="0" algn="l" defTabSz="1987070" rtl="0" eaLnBrk="1" latinLnBrk="0" hangingPunct="1">
      <a:defRPr sz="2608" kern="1200">
        <a:solidFill>
          <a:schemeClr val="tx1"/>
        </a:solidFill>
        <a:latin typeface="+mn-lt"/>
        <a:ea typeface="+mn-ea"/>
        <a:cs typeface="+mn-cs"/>
      </a:defRPr>
    </a:lvl1pPr>
    <a:lvl2pPr marL="993535" algn="l" defTabSz="1987070" rtl="0" eaLnBrk="1" latinLnBrk="0" hangingPunct="1">
      <a:defRPr sz="2608" kern="1200">
        <a:solidFill>
          <a:schemeClr val="tx1"/>
        </a:solidFill>
        <a:latin typeface="+mn-lt"/>
        <a:ea typeface="+mn-ea"/>
        <a:cs typeface="+mn-cs"/>
      </a:defRPr>
    </a:lvl2pPr>
    <a:lvl3pPr marL="1987070" algn="l" defTabSz="1987070" rtl="0" eaLnBrk="1" latinLnBrk="0" hangingPunct="1">
      <a:defRPr sz="2608" kern="1200">
        <a:solidFill>
          <a:schemeClr val="tx1"/>
        </a:solidFill>
        <a:latin typeface="+mn-lt"/>
        <a:ea typeface="+mn-ea"/>
        <a:cs typeface="+mn-cs"/>
      </a:defRPr>
    </a:lvl3pPr>
    <a:lvl4pPr marL="2980607" algn="l" defTabSz="1987070" rtl="0" eaLnBrk="1" latinLnBrk="0" hangingPunct="1">
      <a:defRPr sz="2608" kern="1200">
        <a:solidFill>
          <a:schemeClr val="tx1"/>
        </a:solidFill>
        <a:latin typeface="+mn-lt"/>
        <a:ea typeface="+mn-ea"/>
        <a:cs typeface="+mn-cs"/>
      </a:defRPr>
    </a:lvl4pPr>
    <a:lvl5pPr marL="3974143" algn="l" defTabSz="1987070" rtl="0" eaLnBrk="1" latinLnBrk="0" hangingPunct="1">
      <a:defRPr sz="2608" kern="1200">
        <a:solidFill>
          <a:schemeClr val="tx1"/>
        </a:solidFill>
        <a:latin typeface="+mn-lt"/>
        <a:ea typeface="+mn-ea"/>
        <a:cs typeface="+mn-cs"/>
      </a:defRPr>
    </a:lvl5pPr>
    <a:lvl6pPr marL="4967678" algn="l" defTabSz="1987070" rtl="0" eaLnBrk="1" latinLnBrk="0" hangingPunct="1">
      <a:defRPr sz="2608" kern="1200">
        <a:solidFill>
          <a:schemeClr val="tx1"/>
        </a:solidFill>
        <a:latin typeface="+mn-lt"/>
        <a:ea typeface="+mn-ea"/>
        <a:cs typeface="+mn-cs"/>
      </a:defRPr>
    </a:lvl6pPr>
    <a:lvl7pPr marL="5961213" algn="l" defTabSz="1987070" rtl="0" eaLnBrk="1" latinLnBrk="0" hangingPunct="1">
      <a:defRPr sz="2608" kern="1200">
        <a:solidFill>
          <a:schemeClr val="tx1"/>
        </a:solidFill>
        <a:latin typeface="+mn-lt"/>
        <a:ea typeface="+mn-ea"/>
        <a:cs typeface="+mn-cs"/>
      </a:defRPr>
    </a:lvl7pPr>
    <a:lvl8pPr marL="6954748" algn="l" defTabSz="1987070" rtl="0" eaLnBrk="1" latinLnBrk="0" hangingPunct="1">
      <a:defRPr sz="2608" kern="1200">
        <a:solidFill>
          <a:schemeClr val="tx1"/>
        </a:solidFill>
        <a:latin typeface="+mn-lt"/>
        <a:ea typeface="+mn-ea"/>
        <a:cs typeface="+mn-cs"/>
      </a:defRPr>
    </a:lvl8pPr>
    <a:lvl9pPr marL="7948283" algn="l" defTabSz="1987070" rtl="0" eaLnBrk="1" latinLnBrk="0" hangingPunct="1">
      <a:defRPr sz="260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banner and logo">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3459" y="139700"/>
            <a:ext cx="20559251" cy="1290321"/>
          </a:xfrm>
        </p:spPr>
        <p:txBody>
          <a:bodyPr>
            <a:normAutofit/>
          </a:bodyPr>
          <a:lstStyle>
            <a:lvl1pPr>
              <a:defRPr sz="6000">
                <a:solidFill>
                  <a:srgbClr val="201547"/>
                </a:solidFill>
                <a:latin typeface="Arial" panose="020B0604020202020204" pitchFamily="34" charset="0"/>
                <a:cs typeface="Arial" panose="020B0604020202020204" pitchFamily="34" charset="0"/>
              </a:defRPr>
            </a:lvl1pPr>
          </a:lstStyle>
          <a:p>
            <a:r>
              <a:rPr lang="en-GB"/>
              <a:t>Click to edit Master title style</a:t>
            </a:r>
            <a:endParaRPr lang="en-US"/>
          </a:p>
        </p:txBody>
      </p:sp>
      <p:sp>
        <p:nvSpPr>
          <p:cNvPr id="3" name="Content Placeholder 2"/>
          <p:cNvSpPr>
            <a:spLocks noGrp="1"/>
          </p:cNvSpPr>
          <p:nvPr>
            <p:ph idx="1"/>
          </p:nvPr>
        </p:nvSpPr>
        <p:spPr>
          <a:xfrm>
            <a:off x="383459" y="2476538"/>
            <a:ext cx="24766391" cy="105462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FEAD364-0962-49E7-A5CA-39BB91635A25}" type="datetime1">
              <a:rPr lang="en-AU" smtClean="0"/>
              <a:t>23/06/2026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a:xfrm>
            <a:off x="19073376" y="13346865"/>
            <a:ext cx="3373669" cy="766678"/>
          </a:xfrm>
        </p:spPr>
        <p:txBody>
          <a:bodyPr/>
          <a:lstStyle/>
          <a:p>
            <a:fld id="{6A8DA970-969A-4F32-BF5B-4F4E3C520034}" type="slidenum">
              <a:rPr lang="en-AU" smtClean="0"/>
              <a:t>‹#›</a:t>
            </a:fld>
            <a:endParaRPr lang="en-AU"/>
          </a:p>
        </p:txBody>
      </p:sp>
      <p:pic>
        <p:nvPicPr>
          <p:cNvPr id="7" name="Picture 2">
            <a:extLst>
              <a:ext uri="{FF2B5EF4-FFF2-40B4-BE49-F238E27FC236}">
                <a16:creationId xmlns:a16="http://schemas.microsoft.com/office/drawing/2014/main" id="{9E6F604A-B1CC-3F41-89F5-60BE779A7E9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570271" y="13349002"/>
            <a:ext cx="2592324" cy="7645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8814978"/>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41FEB51E-AF7C-46BC-917F-960E1ADEE5D1}" type="datetime1">
              <a:rPr lang="en-AU" smtClean="0"/>
              <a:t>23/06/2026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A8DA970-969A-4F32-BF5B-4F4E3C520034}" type="slidenum">
              <a:rPr lang="en-AU" smtClean="0"/>
              <a:t>‹#›</a:t>
            </a:fld>
            <a:endParaRPr lang="en-AU"/>
          </a:p>
        </p:txBody>
      </p:sp>
    </p:spTree>
    <p:extLst>
      <p:ext uri="{BB962C8B-B14F-4D97-AF65-F5344CB8AC3E}">
        <p14:creationId xmlns:p14="http://schemas.microsoft.com/office/powerpoint/2010/main" val="570346124"/>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go no bann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ABE88-B326-4C34-8455-27406B30C5F9}" type="datetime1">
              <a:rPr lang="en-AU" smtClean="0"/>
              <a:t>23/06/2026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a:xfrm>
            <a:off x="19073376" y="13346865"/>
            <a:ext cx="4199579" cy="766678"/>
          </a:xfrm>
        </p:spPr>
        <p:txBody>
          <a:bodyPr/>
          <a:lstStyle/>
          <a:p>
            <a:fld id="{6A8DA970-969A-4F32-BF5B-4F4E3C520034}" type="slidenum">
              <a:rPr lang="en-AU" smtClean="0"/>
              <a:t>‹#›</a:t>
            </a:fld>
            <a:endParaRPr lang="en-AU"/>
          </a:p>
        </p:txBody>
      </p:sp>
      <p:pic>
        <p:nvPicPr>
          <p:cNvPr id="5" name="Picture 2">
            <a:extLst>
              <a:ext uri="{FF2B5EF4-FFF2-40B4-BE49-F238E27FC236}">
                <a16:creationId xmlns:a16="http://schemas.microsoft.com/office/drawing/2014/main" id="{FEEEA518-8134-8D2D-0521-DD9E4D168B1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3570271" y="13349002"/>
            <a:ext cx="2592324" cy="76454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a:extLst>
              <a:ext uri="{FF2B5EF4-FFF2-40B4-BE49-F238E27FC236}">
                <a16:creationId xmlns:a16="http://schemas.microsoft.com/office/drawing/2014/main" id="{956CDB2E-8D3C-C696-765C-1EC9E77A5C6E}"/>
              </a:ext>
            </a:extLst>
          </p:cNvPr>
          <p:cNvSpPr>
            <a:spLocks noGrp="1"/>
          </p:cNvSpPr>
          <p:nvPr>
            <p:ph type="title"/>
          </p:nvPr>
        </p:nvSpPr>
        <p:spPr>
          <a:xfrm>
            <a:off x="1856701" y="286671"/>
            <a:ext cx="23293149" cy="1143350"/>
          </a:xfrm>
        </p:spPr>
        <p:txBody>
          <a:bodyPr>
            <a:normAutofit/>
          </a:bodyPr>
          <a:lstStyle>
            <a:lvl1pPr>
              <a:defRPr sz="6000">
                <a:latin typeface="Arial" panose="020B0604020202020204" pitchFamily="34" charset="0"/>
                <a:cs typeface="Arial" panose="020B0604020202020204" pitchFamily="34" charset="0"/>
              </a:defRPr>
            </a:lvl1pPr>
          </a:lstStyle>
          <a:p>
            <a:r>
              <a:rPr lang="en-GB"/>
              <a:t>Click to edit Master title style</a:t>
            </a:r>
            <a:endParaRPr lang="en-US"/>
          </a:p>
        </p:txBody>
      </p:sp>
    </p:spTree>
    <p:extLst>
      <p:ext uri="{BB962C8B-B14F-4D97-AF65-F5344CB8AC3E}">
        <p14:creationId xmlns:p14="http://schemas.microsoft.com/office/powerpoint/2010/main" val="1518280623"/>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 bann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6070DE-5295-4755-88F4-508B2F3207A5}" type="datetime1">
              <a:rPr lang="en-AU" smtClean="0"/>
              <a:t>23/06/2026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a:xfrm>
            <a:off x="19073376" y="13346865"/>
            <a:ext cx="4199579" cy="766678"/>
          </a:xfrm>
        </p:spPr>
        <p:txBody>
          <a:bodyPr/>
          <a:lstStyle/>
          <a:p>
            <a:fld id="{6A8DA970-969A-4F32-BF5B-4F4E3C520034}" type="slidenum">
              <a:rPr lang="en-AU" smtClean="0"/>
              <a:t>‹#›</a:t>
            </a:fld>
            <a:endParaRPr lang="en-AU"/>
          </a:p>
        </p:txBody>
      </p:sp>
      <p:sp>
        <p:nvSpPr>
          <p:cNvPr id="6" name="Title 1">
            <a:extLst>
              <a:ext uri="{FF2B5EF4-FFF2-40B4-BE49-F238E27FC236}">
                <a16:creationId xmlns:a16="http://schemas.microsoft.com/office/drawing/2014/main" id="{956CDB2E-8D3C-C696-765C-1EC9E77A5C6E}"/>
              </a:ext>
            </a:extLst>
          </p:cNvPr>
          <p:cNvSpPr>
            <a:spLocks noGrp="1"/>
          </p:cNvSpPr>
          <p:nvPr>
            <p:ph type="title"/>
          </p:nvPr>
        </p:nvSpPr>
        <p:spPr>
          <a:xfrm>
            <a:off x="1856701" y="286671"/>
            <a:ext cx="23293149" cy="1143350"/>
          </a:xfrm>
        </p:spPr>
        <p:txBody>
          <a:bodyPr>
            <a:normAutofit/>
          </a:bodyPr>
          <a:lstStyle>
            <a:lvl1pPr>
              <a:defRPr sz="6000">
                <a:latin typeface="Arial" panose="020B0604020202020204" pitchFamily="34" charset="0"/>
                <a:cs typeface="Arial" panose="020B0604020202020204" pitchFamily="34" charset="0"/>
              </a:defRPr>
            </a:lvl1pPr>
          </a:lstStyle>
          <a:p>
            <a:r>
              <a:rPr lang="en-GB"/>
              <a:t>Click to edit Master title style</a:t>
            </a:r>
            <a:endParaRPr lang="en-US"/>
          </a:p>
        </p:txBody>
      </p:sp>
    </p:spTree>
    <p:extLst>
      <p:ext uri="{BB962C8B-B14F-4D97-AF65-F5344CB8AC3E}">
        <p14:creationId xmlns:p14="http://schemas.microsoft.com/office/powerpoint/2010/main" val="1209028292"/>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56701" y="766679"/>
            <a:ext cx="23293149" cy="2783376"/>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1856701" y="3833390"/>
            <a:ext cx="23293149" cy="913680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1856700" y="13346865"/>
            <a:ext cx="6076474" cy="766678"/>
          </a:xfrm>
          <a:prstGeom prst="rect">
            <a:avLst/>
          </a:prstGeom>
        </p:spPr>
        <p:txBody>
          <a:bodyPr vert="horz" lIns="91440" tIns="45720" rIns="91440" bIns="45720" rtlCol="0" anchor="ctr"/>
          <a:lstStyle>
            <a:lvl1pPr algn="l">
              <a:defRPr sz="2520">
                <a:solidFill>
                  <a:schemeClr val="tx1">
                    <a:tint val="75000"/>
                  </a:schemeClr>
                </a:solidFill>
              </a:defRPr>
            </a:lvl1pPr>
          </a:lstStyle>
          <a:p>
            <a:fld id="{4E9E63D0-0A87-4961-BFA4-6101872BE3B5}" type="datetime1">
              <a:rPr lang="en-AU" smtClean="0"/>
              <a:t>23/06/2026</a:t>
            </a:fld>
            <a:endParaRPr lang="en-AU"/>
          </a:p>
        </p:txBody>
      </p:sp>
      <p:sp>
        <p:nvSpPr>
          <p:cNvPr id="5" name="Footer Placeholder 4"/>
          <p:cNvSpPr>
            <a:spLocks noGrp="1"/>
          </p:cNvSpPr>
          <p:nvPr>
            <p:ph type="ftr" sz="quarter" idx="3"/>
          </p:nvPr>
        </p:nvSpPr>
        <p:spPr>
          <a:xfrm>
            <a:off x="8945920" y="13346865"/>
            <a:ext cx="9114711" cy="766678"/>
          </a:xfrm>
          <a:prstGeom prst="rect">
            <a:avLst/>
          </a:prstGeom>
        </p:spPr>
        <p:txBody>
          <a:bodyPr vert="horz" lIns="91440" tIns="45720" rIns="91440" bIns="45720" rtlCol="0" anchor="ctr"/>
          <a:lstStyle>
            <a:lvl1pPr algn="ctr">
              <a:defRPr sz="252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19073376" y="13346865"/>
            <a:ext cx="6076474" cy="766678"/>
          </a:xfrm>
          <a:prstGeom prst="rect">
            <a:avLst/>
          </a:prstGeom>
        </p:spPr>
        <p:txBody>
          <a:bodyPr vert="horz" lIns="91440" tIns="45720" rIns="91440" bIns="45720" rtlCol="0" anchor="ctr"/>
          <a:lstStyle>
            <a:lvl1pPr algn="r">
              <a:defRPr sz="2520">
                <a:solidFill>
                  <a:schemeClr val="tx1">
                    <a:tint val="75000"/>
                  </a:schemeClr>
                </a:solidFill>
              </a:defRPr>
            </a:lvl1pPr>
          </a:lstStyle>
          <a:p>
            <a:fld id="{6A8DA970-969A-4F32-BF5B-4F4E3C520034}" type="slidenum">
              <a:rPr lang="en-AU" smtClean="0"/>
              <a:t>‹#›</a:t>
            </a:fld>
            <a:endParaRPr lang="en-AU"/>
          </a:p>
        </p:txBody>
      </p:sp>
      <p:sp>
        <p:nvSpPr>
          <p:cNvPr id="7" name="TextBox 6">
            <a:extLst>
              <a:ext uri="{FF2B5EF4-FFF2-40B4-BE49-F238E27FC236}">
                <a16:creationId xmlns:a16="http://schemas.microsoft.com/office/drawing/2014/main" id="{4108D0AF-4547-22AC-C85C-C9E48DAA19E4}"/>
              </a:ext>
            </a:extLst>
          </p:cNvPr>
          <p:cNvSpPr txBox="1"/>
          <p:nvPr>
            <p:extLst>
              <p:ext uri="{1162E1C5-73C7-4A58-AE30-91384D911F3F}">
                <p184:classification xmlns:p184="http://schemas.microsoft.com/office/powerpoint/2018/4/main" val="ftr"/>
              </p:ext>
            </p:extLst>
          </p:nvPr>
        </p:nvSpPr>
        <p:spPr>
          <a:xfrm>
            <a:off x="13176250" y="14247813"/>
            <a:ext cx="696913" cy="152400"/>
          </a:xfrm>
          <a:prstGeom prst="rect">
            <a:avLst/>
          </a:prstGeom>
        </p:spPr>
        <p:txBody>
          <a:bodyPr horzOverflow="overflow" lIns="0" tIns="0" rIns="0" bIns="0">
            <a:spAutoFit/>
          </a:bodyPr>
          <a:lstStyle/>
          <a:p>
            <a:pPr algn="l"/>
            <a:r>
              <a:rPr lang="en-AU" sz="1000">
                <a:solidFill>
                  <a:srgbClr val="000000"/>
                </a:solidFill>
                <a:latin typeface="Arial Black" panose="020B0A04020102020204" pitchFamily="34" charset="0"/>
              </a:rPr>
              <a:t>OFFICIAL</a:t>
            </a:r>
          </a:p>
        </p:txBody>
      </p:sp>
    </p:spTree>
    <p:extLst>
      <p:ext uri="{BB962C8B-B14F-4D97-AF65-F5344CB8AC3E}">
        <p14:creationId xmlns:p14="http://schemas.microsoft.com/office/powerpoint/2010/main" val="2004954163"/>
      </p:ext>
    </p:extLst>
  </p:cSld>
  <p:clrMap bg1="lt1" tx1="dk1" bg2="lt2" tx2="dk2" accent1="accent1" accent2="accent2" accent3="accent3" accent4="accent4" accent5="accent5" accent6="accent6" hlink="hlink" folHlink="folHlink"/>
  <p:sldLayoutIdLst>
    <p:sldLayoutId id="2147483662" r:id="rId1"/>
    <p:sldLayoutId id="2147483666" r:id="rId2"/>
    <p:sldLayoutId id="2147483667" r:id="rId3"/>
    <p:sldLayoutId id="2147483672" r:id="rId4"/>
  </p:sldLayoutIdLst>
  <p:hf hdr="0" ftr="0" dt="0"/>
  <p:txStyles>
    <p:titleStyle>
      <a:lvl1pPr algn="l" defTabSz="1920057" rtl="0" eaLnBrk="1" latinLnBrk="0" hangingPunct="1">
        <a:lnSpc>
          <a:spcPct val="90000"/>
        </a:lnSpc>
        <a:spcBef>
          <a:spcPct val="0"/>
        </a:spcBef>
        <a:buNone/>
        <a:defRPr sz="9239" kern="1200">
          <a:solidFill>
            <a:schemeClr val="tx1"/>
          </a:solidFill>
          <a:latin typeface="+mj-lt"/>
          <a:ea typeface="+mj-ea"/>
          <a:cs typeface="+mj-cs"/>
        </a:defRPr>
      </a:lvl1pPr>
    </p:titleStyle>
    <p:bodyStyle>
      <a:lvl1pPr marL="480014" indent="-480014" algn="l" defTabSz="1920057" rtl="0" eaLnBrk="1" latinLnBrk="0" hangingPunct="1">
        <a:lnSpc>
          <a:spcPct val="90000"/>
        </a:lnSpc>
        <a:spcBef>
          <a:spcPts val="2100"/>
        </a:spcBef>
        <a:buFont typeface="Arial" panose="020B0604020202020204" pitchFamily="34" charset="0"/>
        <a:buChar char="•"/>
        <a:defRPr sz="5879" kern="1200">
          <a:solidFill>
            <a:schemeClr val="tx1"/>
          </a:solidFill>
          <a:latin typeface="+mn-lt"/>
          <a:ea typeface="+mn-ea"/>
          <a:cs typeface="+mn-cs"/>
        </a:defRPr>
      </a:lvl1pPr>
      <a:lvl2pPr marL="1440043" indent="-480014" algn="l" defTabSz="1920057" rtl="0" eaLnBrk="1" latinLnBrk="0" hangingPunct="1">
        <a:lnSpc>
          <a:spcPct val="90000"/>
        </a:lnSpc>
        <a:spcBef>
          <a:spcPts val="1050"/>
        </a:spcBef>
        <a:buFont typeface="Arial" panose="020B0604020202020204" pitchFamily="34" charset="0"/>
        <a:buChar char="•"/>
        <a:defRPr sz="5040" kern="1200">
          <a:solidFill>
            <a:schemeClr val="tx1"/>
          </a:solidFill>
          <a:latin typeface="+mn-lt"/>
          <a:ea typeface="+mn-ea"/>
          <a:cs typeface="+mn-cs"/>
        </a:defRPr>
      </a:lvl2pPr>
      <a:lvl3pPr marL="2400071" indent="-480014" algn="l" defTabSz="1920057" rtl="0" eaLnBrk="1" latinLnBrk="0" hangingPunct="1">
        <a:lnSpc>
          <a:spcPct val="90000"/>
        </a:lnSpc>
        <a:spcBef>
          <a:spcPts val="1050"/>
        </a:spcBef>
        <a:buFont typeface="Arial" panose="020B0604020202020204" pitchFamily="34" charset="0"/>
        <a:buChar char="•"/>
        <a:defRPr sz="4200" kern="1200">
          <a:solidFill>
            <a:schemeClr val="tx1"/>
          </a:solidFill>
          <a:latin typeface="+mn-lt"/>
          <a:ea typeface="+mn-ea"/>
          <a:cs typeface="+mn-cs"/>
        </a:defRPr>
      </a:lvl3pPr>
      <a:lvl4pPr marL="3360100"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4pPr>
      <a:lvl5pPr marL="4320129"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5pPr>
      <a:lvl6pPr marL="5280157"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6pPr>
      <a:lvl7pPr marL="6240186"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7pPr>
      <a:lvl8pPr marL="7200214"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8pPr>
      <a:lvl9pPr marL="8160243"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9pPr>
    </p:bodyStyle>
    <p:otherStyle>
      <a:defPPr>
        <a:defRPr lang="en-US"/>
      </a:defPPr>
      <a:lvl1pPr marL="0" algn="l" defTabSz="1920057" rtl="0" eaLnBrk="1" latinLnBrk="0" hangingPunct="1">
        <a:defRPr sz="3780" kern="1200">
          <a:solidFill>
            <a:schemeClr val="tx1"/>
          </a:solidFill>
          <a:latin typeface="+mn-lt"/>
          <a:ea typeface="+mn-ea"/>
          <a:cs typeface="+mn-cs"/>
        </a:defRPr>
      </a:lvl1pPr>
      <a:lvl2pPr marL="960029" algn="l" defTabSz="1920057" rtl="0" eaLnBrk="1" latinLnBrk="0" hangingPunct="1">
        <a:defRPr sz="3780" kern="1200">
          <a:solidFill>
            <a:schemeClr val="tx1"/>
          </a:solidFill>
          <a:latin typeface="+mn-lt"/>
          <a:ea typeface="+mn-ea"/>
          <a:cs typeface="+mn-cs"/>
        </a:defRPr>
      </a:lvl2pPr>
      <a:lvl3pPr marL="1920057" algn="l" defTabSz="1920057" rtl="0" eaLnBrk="1" latinLnBrk="0" hangingPunct="1">
        <a:defRPr sz="3780" kern="1200">
          <a:solidFill>
            <a:schemeClr val="tx1"/>
          </a:solidFill>
          <a:latin typeface="+mn-lt"/>
          <a:ea typeface="+mn-ea"/>
          <a:cs typeface="+mn-cs"/>
        </a:defRPr>
      </a:lvl3pPr>
      <a:lvl4pPr marL="2880086" algn="l" defTabSz="1920057" rtl="0" eaLnBrk="1" latinLnBrk="0" hangingPunct="1">
        <a:defRPr sz="3780" kern="1200">
          <a:solidFill>
            <a:schemeClr val="tx1"/>
          </a:solidFill>
          <a:latin typeface="+mn-lt"/>
          <a:ea typeface="+mn-ea"/>
          <a:cs typeface="+mn-cs"/>
        </a:defRPr>
      </a:lvl4pPr>
      <a:lvl5pPr marL="3840114" algn="l" defTabSz="1920057" rtl="0" eaLnBrk="1" latinLnBrk="0" hangingPunct="1">
        <a:defRPr sz="3780" kern="1200">
          <a:solidFill>
            <a:schemeClr val="tx1"/>
          </a:solidFill>
          <a:latin typeface="+mn-lt"/>
          <a:ea typeface="+mn-ea"/>
          <a:cs typeface="+mn-cs"/>
        </a:defRPr>
      </a:lvl5pPr>
      <a:lvl6pPr marL="4800143" algn="l" defTabSz="1920057" rtl="0" eaLnBrk="1" latinLnBrk="0" hangingPunct="1">
        <a:defRPr sz="3780" kern="1200">
          <a:solidFill>
            <a:schemeClr val="tx1"/>
          </a:solidFill>
          <a:latin typeface="+mn-lt"/>
          <a:ea typeface="+mn-ea"/>
          <a:cs typeface="+mn-cs"/>
        </a:defRPr>
      </a:lvl6pPr>
      <a:lvl7pPr marL="5760171" algn="l" defTabSz="1920057" rtl="0" eaLnBrk="1" latinLnBrk="0" hangingPunct="1">
        <a:defRPr sz="3780" kern="1200">
          <a:solidFill>
            <a:schemeClr val="tx1"/>
          </a:solidFill>
          <a:latin typeface="+mn-lt"/>
          <a:ea typeface="+mn-ea"/>
          <a:cs typeface="+mn-cs"/>
        </a:defRPr>
      </a:lvl7pPr>
      <a:lvl8pPr marL="6720200" algn="l" defTabSz="1920057" rtl="0" eaLnBrk="1" latinLnBrk="0" hangingPunct="1">
        <a:defRPr sz="3780" kern="1200">
          <a:solidFill>
            <a:schemeClr val="tx1"/>
          </a:solidFill>
          <a:latin typeface="+mn-lt"/>
          <a:ea typeface="+mn-ea"/>
          <a:cs typeface="+mn-cs"/>
        </a:defRPr>
      </a:lvl8pPr>
      <a:lvl9pPr marL="7680228" algn="l" defTabSz="1920057" rtl="0" eaLnBrk="1" latinLnBrk="0" hangingPunct="1">
        <a:defRPr sz="37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dffh.vic.gov.au/our-structure" TargetMode="External"/><Relationship Id="rId2" Type="http://schemas.openxmlformats.org/officeDocument/2006/relationships/hyperlink" Target="mailto:dffhcomms@dffh.vic.gov.au"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15">
            <a:extLst>
              <a:ext uri="{FF2B5EF4-FFF2-40B4-BE49-F238E27FC236}">
                <a16:creationId xmlns:a16="http://schemas.microsoft.com/office/drawing/2014/main" id="{67EC1DE0-EF6F-8401-E473-9D19D90EE6E7}"/>
              </a:ext>
              <a:ext uri="{C183D7F6-B498-43B3-948B-1728B52AA6E4}">
                <adec:decorative xmlns:adec="http://schemas.microsoft.com/office/drawing/2017/decorative" val="1"/>
              </a:ext>
            </a:extLst>
          </p:cNvPr>
          <p:cNvCxnSpPr>
            <a:cxnSpLocks/>
            <a:endCxn id="51" idx="0"/>
          </p:cNvCxnSpPr>
          <p:nvPr/>
        </p:nvCxnSpPr>
        <p:spPr>
          <a:xfrm>
            <a:off x="18999813" y="4529634"/>
            <a:ext cx="0" cy="357805"/>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9" name="Straight Connector 8">
            <a:extLst>
              <a:ext uri="{FF2B5EF4-FFF2-40B4-BE49-F238E27FC236}">
                <a16:creationId xmlns:a16="http://schemas.microsoft.com/office/drawing/2014/main" id="{F3F2F7D1-A4EE-77E1-2F74-6E07D0DD46B7}"/>
              </a:ext>
              <a:ext uri="{C183D7F6-B498-43B3-948B-1728B52AA6E4}">
                <adec:decorative xmlns:adec="http://schemas.microsoft.com/office/drawing/2017/decorative" val="1"/>
              </a:ext>
            </a:extLst>
          </p:cNvPr>
          <p:cNvCxnSpPr>
            <a:cxnSpLocks/>
          </p:cNvCxnSpPr>
          <p:nvPr/>
        </p:nvCxnSpPr>
        <p:spPr>
          <a:xfrm>
            <a:off x="5178795" y="3368386"/>
            <a:ext cx="0" cy="360000"/>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1" name="Straight Connector 10">
            <a:extLst>
              <a:ext uri="{FF2B5EF4-FFF2-40B4-BE49-F238E27FC236}">
                <a16:creationId xmlns:a16="http://schemas.microsoft.com/office/drawing/2014/main" id="{62DCE3E6-B339-55AB-3869-225F573C4E43}"/>
              </a:ext>
              <a:ext uri="{C183D7F6-B498-43B3-948B-1728B52AA6E4}">
                <adec:decorative xmlns:adec="http://schemas.microsoft.com/office/drawing/2017/decorative" val="1"/>
              </a:ext>
            </a:extLst>
          </p:cNvPr>
          <p:cNvCxnSpPr>
            <a:cxnSpLocks/>
          </p:cNvCxnSpPr>
          <p:nvPr/>
        </p:nvCxnSpPr>
        <p:spPr>
          <a:xfrm>
            <a:off x="8641082" y="3368386"/>
            <a:ext cx="0" cy="35999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4" name="Straight Connector 13">
            <a:extLst>
              <a:ext uri="{FF2B5EF4-FFF2-40B4-BE49-F238E27FC236}">
                <a16:creationId xmlns:a16="http://schemas.microsoft.com/office/drawing/2014/main" id="{AE37E1E0-D8CA-DB3B-D128-27482DF3FDA8}"/>
              </a:ext>
              <a:ext uri="{C183D7F6-B498-43B3-948B-1728B52AA6E4}">
                <adec:decorative xmlns:adec="http://schemas.microsoft.com/office/drawing/2017/decorative" val="1"/>
              </a:ext>
            </a:extLst>
          </p:cNvPr>
          <p:cNvCxnSpPr>
            <a:cxnSpLocks/>
          </p:cNvCxnSpPr>
          <p:nvPr/>
        </p:nvCxnSpPr>
        <p:spPr>
          <a:xfrm>
            <a:off x="23557581" y="3346889"/>
            <a:ext cx="0" cy="359999"/>
          </a:xfrm>
          <a:prstGeom prst="line">
            <a:avLst/>
          </a:prstGeom>
          <a:ln w="38100" cap="sq">
            <a:miter lim="800000"/>
          </a:ln>
          <a:effectLst/>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F5715483-5662-84FE-60C0-851FD0A01154}"/>
              </a:ext>
              <a:ext uri="{C183D7F6-B498-43B3-948B-1728B52AA6E4}">
                <adec:decorative xmlns:adec="http://schemas.microsoft.com/office/drawing/2017/decorative" val="1"/>
              </a:ext>
            </a:extLst>
          </p:cNvPr>
          <p:cNvCxnSpPr>
            <a:cxnSpLocks/>
          </p:cNvCxnSpPr>
          <p:nvPr/>
        </p:nvCxnSpPr>
        <p:spPr>
          <a:xfrm>
            <a:off x="12166790" y="3341162"/>
            <a:ext cx="0" cy="35999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7" name="Straight Connector 16">
            <a:extLst>
              <a:ext uri="{FF2B5EF4-FFF2-40B4-BE49-F238E27FC236}">
                <a16:creationId xmlns:a16="http://schemas.microsoft.com/office/drawing/2014/main" id="{AC6B7614-F82D-36F3-9C51-AB0282E305CF}"/>
              </a:ext>
              <a:ext uri="{C183D7F6-B498-43B3-948B-1728B52AA6E4}">
                <adec:decorative xmlns:adec="http://schemas.microsoft.com/office/drawing/2017/decorative" val="1"/>
              </a:ext>
            </a:extLst>
          </p:cNvPr>
          <p:cNvCxnSpPr>
            <a:cxnSpLocks/>
          </p:cNvCxnSpPr>
          <p:nvPr/>
        </p:nvCxnSpPr>
        <p:spPr>
          <a:xfrm>
            <a:off x="16714338" y="3368387"/>
            <a:ext cx="0" cy="35999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8" name="Straight Connector 7">
            <a:extLst>
              <a:ext uri="{FF2B5EF4-FFF2-40B4-BE49-F238E27FC236}">
                <a16:creationId xmlns:a16="http://schemas.microsoft.com/office/drawing/2014/main" id="{59E844B1-A382-7E4A-D3D6-56D09D6007DB}"/>
              </a:ext>
              <a:ext uri="{C183D7F6-B498-43B3-948B-1728B52AA6E4}">
                <adec:decorative xmlns:adec="http://schemas.microsoft.com/office/drawing/2017/decorative" val="1"/>
              </a:ext>
            </a:extLst>
          </p:cNvPr>
          <p:cNvCxnSpPr>
            <a:cxnSpLocks/>
          </p:cNvCxnSpPr>
          <p:nvPr/>
        </p:nvCxnSpPr>
        <p:spPr>
          <a:xfrm>
            <a:off x="13248635" y="2965978"/>
            <a:ext cx="0" cy="35999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0" name="Straight Connector 9">
            <a:extLst>
              <a:ext uri="{FF2B5EF4-FFF2-40B4-BE49-F238E27FC236}">
                <a16:creationId xmlns:a16="http://schemas.microsoft.com/office/drawing/2014/main" id="{E9FEC3CA-0F3C-0619-526C-AF984C0F23E1}"/>
              </a:ext>
              <a:ext uri="{C183D7F6-B498-43B3-948B-1728B52AA6E4}">
                <adec:decorative xmlns:adec="http://schemas.microsoft.com/office/drawing/2017/decorative" val="1"/>
              </a:ext>
            </a:extLst>
          </p:cNvPr>
          <p:cNvCxnSpPr>
            <a:cxnSpLocks/>
          </p:cNvCxnSpPr>
          <p:nvPr/>
        </p:nvCxnSpPr>
        <p:spPr>
          <a:xfrm>
            <a:off x="14443849" y="3330151"/>
            <a:ext cx="0" cy="35999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61" name="Straight Connector 60">
            <a:extLst>
              <a:ext uri="{FF2B5EF4-FFF2-40B4-BE49-F238E27FC236}">
                <a16:creationId xmlns:a16="http://schemas.microsoft.com/office/drawing/2014/main" id="{427B2A8A-1B20-0105-CA38-8D4CB08BE120}"/>
              </a:ext>
              <a:ext uri="{C183D7F6-B498-43B3-948B-1728B52AA6E4}">
                <adec:decorative xmlns:adec="http://schemas.microsoft.com/office/drawing/2017/decorative" val="1"/>
              </a:ext>
            </a:extLst>
          </p:cNvPr>
          <p:cNvCxnSpPr>
            <a:cxnSpLocks/>
          </p:cNvCxnSpPr>
          <p:nvPr/>
        </p:nvCxnSpPr>
        <p:spPr>
          <a:xfrm>
            <a:off x="3010843" y="3345194"/>
            <a:ext cx="0" cy="35999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62" name="Straight Connector 61">
            <a:extLst>
              <a:ext uri="{FF2B5EF4-FFF2-40B4-BE49-F238E27FC236}">
                <a16:creationId xmlns:a16="http://schemas.microsoft.com/office/drawing/2014/main" id="{866BA587-A1F7-FC38-BB15-928BAEEDD5F0}"/>
              </a:ext>
              <a:ext uri="{C183D7F6-B498-43B3-948B-1728B52AA6E4}">
                <adec:decorative xmlns:adec="http://schemas.microsoft.com/office/drawing/2017/decorative" val="1"/>
              </a:ext>
            </a:extLst>
          </p:cNvPr>
          <p:cNvCxnSpPr>
            <a:cxnSpLocks/>
          </p:cNvCxnSpPr>
          <p:nvPr/>
        </p:nvCxnSpPr>
        <p:spPr>
          <a:xfrm flipH="1">
            <a:off x="3009350" y="3344102"/>
            <a:ext cx="20538706" cy="0"/>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sp>
        <p:nvSpPr>
          <p:cNvPr id="2" name="Title 1">
            <a:extLst>
              <a:ext uri="{FF2B5EF4-FFF2-40B4-BE49-F238E27FC236}">
                <a16:creationId xmlns:a16="http://schemas.microsoft.com/office/drawing/2014/main" id="{E1F41A68-87E7-E7B5-9496-A5C0092B0602}"/>
              </a:ext>
            </a:extLst>
          </p:cNvPr>
          <p:cNvSpPr>
            <a:spLocks noGrp="1" noRot="1" noMove="1" noResize="1" noEditPoints="1" noAdjustHandles="1" noChangeArrowheads="1" noChangeShapeType="1"/>
          </p:cNvSpPr>
          <p:nvPr>
            <p:ph type="title"/>
          </p:nvPr>
        </p:nvSpPr>
        <p:spPr>
          <a:xfrm>
            <a:off x="805172" y="139700"/>
            <a:ext cx="20137538" cy="1290321"/>
          </a:xfrm>
        </p:spPr>
        <p:txBody>
          <a:bodyPr>
            <a:normAutofit/>
          </a:bodyPr>
          <a:lstStyle/>
          <a:p>
            <a:r>
              <a:rPr lang="en-AU" sz="4000" b="1"/>
              <a:t>Department of Families, Fairness and Housing </a:t>
            </a:r>
            <a:r>
              <a:rPr lang="en-AU" sz="4000"/>
              <a:t>division and branch structure</a:t>
            </a:r>
            <a:endParaRPr lang="en-AU" sz="1800"/>
          </a:p>
        </p:txBody>
      </p:sp>
      <p:sp>
        <p:nvSpPr>
          <p:cNvPr id="83" name="TextBox 82">
            <a:extLst>
              <a:ext uri="{FF2B5EF4-FFF2-40B4-BE49-F238E27FC236}">
                <a16:creationId xmlns:a16="http://schemas.microsoft.com/office/drawing/2014/main" id="{ACCAE7F1-795C-F165-821E-3FFC45C3FEF6}"/>
              </a:ext>
            </a:extLst>
          </p:cNvPr>
          <p:cNvSpPr txBox="1">
            <a:spLocks noGrp="1" noRot="1" noMove="1" noResize="1" noEditPoints="1" noAdjustHandles="1" noChangeArrowheads="1" noChangeShapeType="1"/>
          </p:cNvSpPr>
          <p:nvPr/>
        </p:nvSpPr>
        <p:spPr>
          <a:xfrm>
            <a:off x="938307" y="1730073"/>
            <a:ext cx="13505542" cy="369332"/>
          </a:xfrm>
          <a:prstGeom prst="rect">
            <a:avLst/>
          </a:prstGeom>
          <a:noFill/>
        </p:spPr>
        <p:txBody>
          <a:bodyPr wrap="square" lIns="91440" tIns="45720" rIns="91440" bIns="45720" anchor="t">
            <a:spAutoFit/>
          </a:bodyPr>
          <a:lstStyle/>
          <a:p>
            <a:r>
              <a:rPr lang="en-AU" sz="1800" dirty="0">
                <a:latin typeface="Arial"/>
                <a:cs typeface="Arial"/>
              </a:rPr>
              <a:t>Last </a:t>
            </a:r>
            <a:r>
              <a:rPr lang="en-AU" dirty="0">
                <a:latin typeface="Arial"/>
                <a:cs typeface="Arial"/>
              </a:rPr>
              <a:t>update 5 March 2026</a:t>
            </a:r>
          </a:p>
        </p:txBody>
      </p:sp>
      <p:sp>
        <p:nvSpPr>
          <p:cNvPr id="18" name="Rectangle 17">
            <a:extLst>
              <a:ext uri="{FF2B5EF4-FFF2-40B4-BE49-F238E27FC236}">
                <a16:creationId xmlns:a16="http://schemas.microsoft.com/office/drawing/2014/main" id="{87F414B4-98EF-24AB-A3BE-61D7B89C8261}"/>
              </a:ext>
            </a:extLst>
          </p:cNvPr>
          <p:cNvSpPr>
            <a:spLocks noGrp="1" noRot="1" noMove="1" noResize="1" noEditPoints="1" noAdjustHandles="1" noChangeArrowheads="1" noChangeShapeType="1"/>
          </p:cNvSpPr>
          <p:nvPr/>
        </p:nvSpPr>
        <p:spPr>
          <a:xfrm>
            <a:off x="805172" y="2403332"/>
            <a:ext cx="25100229" cy="61991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600" b="1">
                <a:solidFill>
                  <a:prstClr val="white"/>
                </a:solidFill>
                <a:latin typeface="Arial"/>
              </a:rPr>
              <a:t>Secretary </a:t>
            </a:r>
            <a:r>
              <a:rPr lang="en-AU" sz="1600">
                <a:solidFill>
                  <a:prstClr val="white"/>
                </a:solidFill>
                <a:latin typeface="Arial"/>
              </a:rPr>
              <a:t>Peta McCammon</a:t>
            </a:r>
            <a:endParaRPr lang="en-GB" sz="1600">
              <a:solidFill>
                <a:prstClr val="white"/>
              </a:solidFill>
              <a:latin typeface="Arial"/>
            </a:endParaRPr>
          </a:p>
        </p:txBody>
      </p:sp>
      <p:sp>
        <p:nvSpPr>
          <p:cNvPr id="52" name="Rectangle 51">
            <a:extLst>
              <a:ext uri="{FF2B5EF4-FFF2-40B4-BE49-F238E27FC236}">
                <a16:creationId xmlns:a16="http://schemas.microsoft.com/office/drawing/2014/main" id="{F700CD51-6F1B-EEBA-7BF9-58C701811565}"/>
              </a:ext>
            </a:extLst>
          </p:cNvPr>
          <p:cNvSpPr/>
          <p:nvPr/>
        </p:nvSpPr>
        <p:spPr>
          <a:xfrm>
            <a:off x="1871972" y="3652344"/>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prstClr val="white"/>
                </a:solidFill>
                <a:latin typeface="Arial"/>
              </a:rPr>
              <a:t>Aboriginal </a:t>
            </a:r>
            <a:br>
              <a:rPr lang="en-AU" sz="1200" b="1">
                <a:solidFill>
                  <a:prstClr val="white"/>
                </a:solidFill>
                <a:latin typeface="Arial"/>
              </a:rPr>
            </a:br>
            <a:r>
              <a:rPr lang="en-AU" sz="1200" b="1">
                <a:solidFill>
                  <a:prstClr val="white"/>
                </a:solidFill>
                <a:latin typeface="Arial"/>
              </a:rPr>
              <a:t>Self-determination </a:t>
            </a:r>
            <a:br>
              <a:rPr lang="en-AU" sz="1200" b="1">
                <a:solidFill>
                  <a:prstClr val="white"/>
                </a:solidFill>
                <a:latin typeface="Arial"/>
              </a:rPr>
            </a:br>
            <a:r>
              <a:rPr lang="en-AU" sz="1200" b="1">
                <a:solidFill>
                  <a:prstClr val="white"/>
                </a:solidFill>
                <a:latin typeface="Arial"/>
              </a:rPr>
              <a:t>and Outcomes </a:t>
            </a:r>
            <a:br>
              <a:rPr lang="en-AU" sz="1200" b="1">
                <a:solidFill>
                  <a:prstClr val="white"/>
                </a:solidFill>
                <a:latin typeface="Arial"/>
              </a:rPr>
            </a:br>
            <a:r>
              <a:rPr lang="en-AU" sz="1200">
                <a:solidFill>
                  <a:prstClr val="white"/>
                </a:solidFill>
                <a:latin typeface="Arial"/>
              </a:rPr>
              <a:t>Deputy Secretary</a:t>
            </a:r>
            <a:br>
              <a:rPr lang="en-AU" sz="1200">
                <a:solidFill>
                  <a:prstClr val="white"/>
                </a:solidFill>
                <a:latin typeface="Arial"/>
              </a:rPr>
            </a:br>
            <a:r>
              <a:rPr lang="en-AU" sz="1200">
                <a:solidFill>
                  <a:prstClr val="white"/>
                </a:solidFill>
                <a:latin typeface="Arial"/>
                <a:cs typeface="Arial"/>
              </a:rPr>
              <a:t>Raylene Harradine</a:t>
            </a:r>
          </a:p>
        </p:txBody>
      </p:sp>
      <p:sp>
        <p:nvSpPr>
          <p:cNvPr id="54" name="Rectangle 53">
            <a:extLst>
              <a:ext uri="{FF2B5EF4-FFF2-40B4-BE49-F238E27FC236}">
                <a16:creationId xmlns:a16="http://schemas.microsoft.com/office/drawing/2014/main" id="{F37A8061-8648-DF21-A237-8A1D4F96F247}"/>
              </a:ext>
            </a:extLst>
          </p:cNvPr>
          <p:cNvSpPr/>
          <p:nvPr/>
        </p:nvSpPr>
        <p:spPr>
          <a:xfrm>
            <a:off x="1871972" y="604735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Aboriginal Partnerships </a:t>
            </a:r>
            <a:br>
              <a:rPr lang="en-AU" sz="1200" b="1">
                <a:latin typeface="Arial"/>
              </a:rPr>
            </a:br>
            <a:r>
              <a:rPr lang="en-AU" sz="1200" b="1">
                <a:solidFill>
                  <a:prstClr val="white"/>
                </a:solidFill>
                <a:latin typeface="Arial"/>
              </a:rPr>
              <a:t>and Practice</a:t>
            </a:r>
            <a:br>
              <a:rPr lang="en-AU" sz="1200" b="1">
                <a:latin typeface="Arial"/>
              </a:rPr>
            </a:br>
            <a:r>
              <a:rPr lang="en-AU" sz="1200">
                <a:solidFill>
                  <a:prstClr val="white"/>
                </a:solidFill>
                <a:latin typeface="Arial"/>
              </a:rPr>
              <a:t>Executive Director</a:t>
            </a:r>
            <a:br>
              <a:rPr lang="en-AU" sz="1200">
                <a:latin typeface="Arial"/>
              </a:rPr>
            </a:br>
            <a:r>
              <a:rPr lang="en-AU" sz="1200">
                <a:solidFill>
                  <a:prstClr val="white"/>
                </a:solidFill>
                <a:latin typeface="Arial"/>
              </a:rPr>
              <a:t>Paula Murray</a:t>
            </a:r>
            <a:endParaRPr lang="en-AU" sz="1200">
              <a:solidFill>
                <a:prstClr val="white"/>
              </a:solidFill>
              <a:latin typeface="Arial"/>
              <a:cs typeface="Arial"/>
            </a:endParaRPr>
          </a:p>
        </p:txBody>
      </p:sp>
      <p:sp>
        <p:nvSpPr>
          <p:cNvPr id="69" name="Rectangle 68">
            <a:extLst>
              <a:ext uri="{FF2B5EF4-FFF2-40B4-BE49-F238E27FC236}">
                <a16:creationId xmlns:a16="http://schemas.microsoft.com/office/drawing/2014/main" id="{F586DB3B-969B-F5D7-9C83-322163B58F1D}"/>
              </a:ext>
            </a:extLst>
          </p:cNvPr>
          <p:cNvSpPr/>
          <p:nvPr/>
        </p:nvSpPr>
        <p:spPr>
          <a:xfrm>
            <a:off x="1871972" y="48866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Aboriginal Policy</a:t>
            </a:r>
          </a:p>
          <a:p>
            <a:pPr algn="ctr" defTabSz="186420">
              <a:lnSpc>
                <a:spcPct val="90000"/>
              </a:lnSpc>
            </a:pPr>
            <a:r>
              <a:rPr lang="en-AU" sz="1200" b="1" dirty="0">
                <a:solidFill>
                  <a:prstClr val="white"/>
                </a:solidFill>
                <a:latin typeface="Arial"/>
              </a:rPr>
              <a:t>and Reform</a:t>
            </a:r>
            <a:br>
              <a:rPr lang="en-AU" sz="1200" b="1" dirty="0">
                <a:latin typeface="Arial"/>
              </a:rPr>
            </a:br>
            <a:r>
              <a:rPr lang="en-AU" sz="1200" dirty="0">
                <a:solidFill>
                  <a:prstClr val="white"/>
                </a:solidFill>
                <a:latin typeface="Arial"/>
              </a:rPr>
              <a:t>Executive Director</a:t>
            </a:r>
            <a:endParaRPr lang="en-AU" dirty="0">
              <a:solidFill>
                <a:prstClr val="white"/>
              </a:solidFill>
              <a:ea typeface="Calibri"/>
              <a:cs typeface="Calibri"/>
            </a:endParaRPr>
          </a:p>
          <a:p>
            <a:pPr algn="ctr" defTabSz="186420">
              <a:lnSpc>
                <a:spcPct val="90000"/>
              </a:lnSpc>
              <a:spcAft>
                <a:spcPct val="35000"/>
              </a:spcAft>
            </a:pPr>
            <a:r>
              <a:rPr lang="en-AU" sz="1200" dirty="0">
                <a:latin typeface="Arial"/>
                <a:cs typeface="Arial"/>
              </a:rPr>
              <a:t>Tim Kanoa</a:t>
            </a:r>
            <a:br>
              <a:rPr lang="en-AU" sz="1200" dirty="0">
                <a:latin typeface="Arial"/>
              </a:rPr>
            </a:br>
            <a:endParaRPr lang="en-AU" sz="1200" dirty="0">
              <a:solidFill>
                <a:prstClr val="white"/>
              </a:solidFill>
              <a:latin typeface="Arial"/>
              <a:cs typeface="Arial"/>
            </a:endParaRPr>
          </a:p>
        </p:txBody>
      </p:sp>
      <p:sp>
        <p:nvSpPr>
          <p:cNvPr id="49" name="Rectangle 48">
            <a:extLst>
              <a:ext uri="{FF2B5EF4-FFF2-40B4-BE49-F238E27FC236}">
                <a16:creationId xmlns:a16="http://schemas.microsoft.com/office/drawing/2014/main" id="{6C3FDE2D-E03C-400A-45CD-BE7AE5D044B6}"/>
              </a:ext>
            </a:extLst>
          </p:cNvPr>
          <p:cNvSpPr/>
          <p:nvPr/>
        </p:nvSpPr>
        <p:spPr>
          <a:xfrm>
            <a:off x="4127494" y="3652344"/>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prstClr val="white"/>
                </a:solidFill>
                <a:latin typeface="Arial"/>
              </a:rPr>
              <a:t>Children and Families</a:t>
            </a:r>
            <a:br>
              <a:rPr lang="en-US" sz="1200" b="1">
                <a:solidFill>
                  <a:prstClr val="white"/>
                </a:solidFill>
                <a:latin typeface="Arial"/>
              </a:rPr>
            </a:br>
            <a:r>
              <a:rPr lang="en-AU" sz="1200">
                <a:solidFill>
                  <a:prstClr val="white"/>
                </a:solidFill>
                <a:latin typeface="Arial"/>
              </a:rPr>
              <a:t>Deputy Secretary</a:t>
            </a:r>
            <a:br>
              <a:rPr lang="en-AU" sz="1200">
                <a:solidFill>
                  <a:prstClr val="white"/>
                </a:solidFill>
                <a:latin typeface="Arial"/>
              </a:rPr>
            </a:br>
            <a:r>
              <a:rPr lang="en-AU" sz="1200">
                <a:solidFill>
                  <a:prstClr val="white"/>
                </a:solidFill>
                <a:latin typeface="Arial"/>
                <a:cs typeface="Arial"/>
              </a:rPr>
              <a:t>Annette Lancy</a:t>
            </a:r>
          </a:p>
        </p:txBody>
      </p:sp>
      <p:sp>
        <p:nvSpPr>
          <p:cNvPr id="37" name="Rectangle 36">
            <a:extLst>
              <a:ext uri="{FF2B5EF4-FFF2-40B4-BE49-F238E27FC236}">
                <a16:creationId xmlns:a16="http://schemas.microsoft.com/office/drawing/2014/main" id="{E9A65D6F-A03F-0543-9DB8-ADBA1FE51ADC}"/>
              </a:ext>
            </a:extLst>
          </p:cNvPr>
          <p:cNvSpPr/>
          <p:nvPr/>
        </p:nvSpPr>
        <p:spPr>
          <a:xfrm>
            <a:off x="4127494" y="4887440"/>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Children and Families Reform, Investment</a:t>
            </a:r>
            <a:br>
              <a:rPr lang="en-AU" sz="1200" b="1">
                <a:solidFill>
                  <a:prstClr val="white"/>
                </a:solidFill>
                <a:latin typeface="Arial"/>
              </a:rPr>
            </a:br>
            <a:r>
              <a:rPr lang="en-AU" sz="1200" b="1">
                <a:solidFill>
                  <a:prstClr val="white"/>
                </a:solidFill>
                <a:latin typeface="Arial"/>
              </a:rPr>
              <a:t>and Design</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Belinda Martin</a:t>
            </a:r>
          </a:p>
        </p:txBody>
      </p:sp>
      <p:sp>
        <p:nvSpPr>
          <p:cNvPr id="67" name="Rectangle 66">
            <a:extLst>
              <a:ext uri="{FF2B5EF4-FFF2-40B4-BE49-F238E27FC236}">
                <a16:creationId xmlns:a16="http://schemas.microsoft.com/office/drawing/2014/main" id="{939106CC-7969-6D1B-02C0-A43AE561EA07}"/>
              </a:ext>
            </a:extLst>
          </p:cNvPr>
          <p:cNvSpPr>
            <a:spLocks/>
          </p:cNvSpPr>
          <p:nvPr/>
        </p:nvSpPr>
        <p:spPr>
          <a:xfrm>
            <a:off x="4127494" y="6042870"/>
            <a:ext cx="2160000" cy="1094745"/>
          </a:xfrm>
          <a:prstGeom prst="rect">
            <a:avLst/>
          </a:prstGeom>
          <a:solidFill>
            <a:srgbClr val="00857E"/>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Child Protection </a:t>
            </a:r>
            <a:br>
              <a:rPr lang="en-AU" sz="1200" b="1">
                <a:solidFill>
                  <a:prstClr val="white"/>
                </a:solidFill>
                <a:latin typeface="Arial"/>
              </a:rPr>
            </a:br>
            <a:r>
              <a:rPr lang="en-AU" sz="1200" b="1">
                <a:solidFill>
                  <a:prstClr val="white"/>
                </a:solidFill>
                <a:latin typeface="Arial"/>
              </a:rPr>
              <a:t>and Care Policy</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David Atkinson</a:t>
            </a:r>
          </a:p>
        </p:txBody>
      </p:sp>
      <p:sp>
        <p:nvSpPr>
          <p:cNvPr id="38" name="Rectangle 37">
            <a:extLst>
              <a:ext uri="{FF2B5EF4-FFF2-40B4-BE49-F238E27FC236}">
                <a16:creationId xmlns:a16="http://schemas.microsoft.com/office/drawing/2014/main" id="{4FDB5B38-D40B-2F8C-9871-7E7E73DFE753}"/>
              </a:ext>
            </a:extLst>
          </p:cNvPr>
          <p:cNvSpPr/>
          <p:nvPr/>
        </p:nvSpPr>
        <p:spPr>
          <a:xfrm>
            <a:off x="4127494"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Family Services, Evidence, Redress and Lived Experience</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Jane Sweeney</a:t>
            </a:r>
          </a:p>
        </p:txBody>
      </p:sp>
      <p:sp>
        <p:nvSpPr>
          <p:cNvPr id="36" name="Rectangle 35">
            <a:extLst>
              <a:ext uri="{FF2B5EF4-FFF2-40B4-BE49-F238E27FC236}">
                <a16:creationId xmlns:a16="http://schemas.microsoft.com/office/drawing/2014/main" id="{0D54845C-5D71-9A57-30B2-0A91AF00791C}"/>
              </a:ext>
            </a:extLst>
          </p:cNvPr>
          <p:cNvSpPr/>
          <p:nvPr/>
        </p:nvSpPr>
        <p:spPr>
          <a:xfrm>
            <a:off x="4127494"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Aboriginal Initiatives, </a:t>
            </a:r>
            <a:br>
              <a:rPr lang="en-AU" sz="1200" b="1">
                <a:solidFill>
                  <a:prstClr val="white"/>
                </a:solidFill>
                <a:latin typeface="Arial"/>
              </a:rPr>
            </a:br>
            <a:r>
              <a:rPr lang="en-AU" sz="1200" b="1">
                <a:solidFill>
                  <a:prstClr val="white"/>
                </a:solidFill>
                <a:latin typeface="Arial"/>
              </a:rPr>
              <a:t>Quality, Improvement </a:t>
            </a:r>
            <a:br>
              <a:rPr lang="en-AU" sz="1200" b="1">
                <a:solidFill>
                  <a:prstClr val="white"/>
                </a:solidFill>
                <a:latin typeface="Arial"/>
              </a:rPr>
            </a:br>
            <a:r>
              <a:rPr lang="en-AU" sz="1200" b="1">
                <a:solidFill>
                  <a:prstClr val="white"/>
                </a:solidFill>
                <a:latin typeface="Arial"/>
              </a:rPr>
              <a:t>and Oversight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Simone Corin</a:t>
            </a:r>
          </a:p>
        </p:txBody>
      </p:sp>
      <p:sp>
        <p:nvSpPr>
          <p:cNvPr id="46" name="Rectangle 45">
            <a:extLst>
              <a:ext uri="{FF2B5EF4-FFF2-40B4-BE49-F238E27FC236}">
                <a16:creationId xmlns:a16="http://schemas.microsoft.com/office/drawing/2014/main" id="{25187302-D7B6-0B4F-1154-05037C8CC176}"/>
              </a:ext>
            </a:extLst>
          </p:cNvPr>
          <p:cNvSpPr/>
          <p:nvPr/>
        </p:nvSpPr>
        <p:spPr>
          <a:xfrm>
            <a:off x="4127494"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Regulation and Reform</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Alison Will</a:t>
            </a:r>
          </a:p>
        </p:txBody>
      </p:sp>
      <p:sp>
        <p:nvSpPr>
          <p:cNvPr id="60" name="Rectangle 59">
            <a:extLst>
              <a:ext uri="{FF2B5EF4-FFF2-40B4-BE49-F238E27FC236}">
                <a16:creationId xmlns:a16="http://schemas.microsoft.com/office/drawing/2014/main" id="{445283E7-51AA-0107-92C5-3E8220DE598D}"/>
              </a:ext>
            </a:extLst>
          </p:cNvPr>
          <p:cNvSpPr/>
          <p:nvPr/>
        </p:nvSpPr>
        <p:spPr>
          <a:xfrm>
            <a:off x="6450804" y="3652344"/>
            <a:ext cx="4431261"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prstClr val="white"/>
                </a:solidFill>
                <a:latin typeface="Arial"/>
              </a:rPr>
              <a:t>Community Operations </a:t>
            </a:r>
            <a:br>
              <a:rPr lang="en-AU" sz="1200" b="1">
                <a:solidFill>
                  <a:prstClr val="white"/>
                </a:solidFill>
                <a:latin typeface="Arial"/>
              </a:rPr>
            </a:br>
            <a:r>
              <a:rPr lang="en-AU" sz="1200" b="1">
                <a:solidFill>
                  <a:prstClr val="white"/>
                </a:solidFill>
                <a:latin typeface="Arial"/>
              </a:rPr>
              <a:t>and Practice Leadership</a:t>
            </a:r>
            <a:br>
              <a:rPr lang="en-AU" sz="1200" b="1">
                <a:solidFill>
                  <a:prstClr val="white"/>
                </a:solidFill>
                <a:latin typeface="Arial"/>
              </a:rPr>
            </a:br>
            <a:r>
              <a:rPr lang="en-AU" sz="1200">
                <a:solidFill>
                  <a:prstClr val="white"/>
                </a:solidFill>
                <a:latin typeface="Arial"/>
              </a:rPr>
              <a:t>Deputy Secretary</a:t>
            </a:r>
            <a:br>
              <a:rPr lang="en-AU" sz="1200">
                <a:solidFill>
                  <a:prstClr val="white"/>
                </a:solidFill>
                <a:latin typeface="Arial"/>
              </a:rPr>
            </a:br>
            <a:r>
              <a:rPr lang="en-AU" sz="1200">
                <a:solidFill>
                  <a:prstClr val="white"/>
                </a:solidFill>
                <a:latin typeface="Arial"/>
                <a:ea typeface="Tahoma"/>
                <a:cs typeface="Tahoma"/>
              </a:rPr>
              <a:t>Danny O’Kelly</a:t>
            </a:r>
            <a:endParaRPr lang="en-AU" sz="1200">
              <a:solidFill>
                <a:prstClr val="white"/>
              </a:solidFill>
              <a:latin typeface="Arial"/>
              <a:ea typeface="Tahoma" panose="020B0604030504040204" pitchFamily="34" charset="0"/>
              <a:cs typeface="Tahoma" panose="020B0604030504040204" pitchFamily="34" charset="0"/>
            </a:endParaRPr>
          </a:p>
        </p:txBody>
      </p:sp>
      <p:sp>
        <p:nvSpPr>
          <p:cNvPr id="32" name="Rectangle 31">
            <a:extLst>
              <a:ext uri="{FF2B5EF4-FFF2-40B4-BE49-F238E27FC236}">
                <a16:creationId xmlns:a16="http://schemas.microsoft.com/office/drawing/2014/main" id="{962E66C6-7298-08A4-FB8B-75B2E67F1350}"/>
              </a:ext>
            </a:extLst>
          </p:cNvPr>
          <p:cNvSpPr/>
          <p:nvPr/>
        </p:nvSpPr>
        <p:spPr>
          <a:xfrm>
            <a:off x="6450804" y="4887440"/>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schemeClr val="bg1"/>
                </a:solidFill>
                <a:latin typeface="Arial"/>
              </a:rPr>
              <a:t>North Division</a:t>
            </a:r>
            <a:br>
              <a:rPr lang="en-AU" sz="1200" b="1">
                <a:solidFill>
                  <a:schemeClr val="bg1"/>
                </a:solidFill>
                <a:latin typeface="Arial"/>
              </a:rPr>
            </a:br>
            <a:r>
              <a:rPr lang="en-AU" sz="1200">
                <a:solidFill>
                  <a:schemeClr val="bg1"/>
                </a:solidFill>
                <a:latin typeface="Arial"/>
                <a:ea typeface="Tahoma"/>
                <a:cs typeface="Tahoma"/>
              </a:rPr>
              <a:t>Deputy Secretary</a:t>
            </a:r>
            <a:br>
              <a:rPr lang="en-AU" sz="1200">
                <a:solidFill>
                  <a:schemeClr val="bg1"/>
                </a:solidFill>
                <a:latin typeface="Arial"/>
                <a:ea typeface="Tahoma"/>
                <a:cs typeface="Tahoma"/>
              </a:rPr>
            </a:br>
            <a:r>
              <a:rPr lang="en-AU" sz="1200">
                <a:solidFill>
                  <a:schemeClr val="bg1"/>
                </a:solidFill>
                <a:latin typeface="Arial"/>
                <a:ea typeface="Tahoma"/>
                <a:cs typeface="Tahoma"/>
              </a:rPr>
              <a:t>Jenny </a:t>
            </a:r>
            <a:r>
              <a:rPr lang="en-AU" sz="1200" err="1">
                <a:solidFill>
                  <a:schemeClr val="bg1"/>
                </a:solidFill>
                <a:latin typeface="Arial"/>
                <a:ea typeface="Tahoma"/>
                <a:cs typeface="Tahoma"/>
              </a:rPr>
              <a:t>Litsas</a:t>
            </a:r>
            <a:endParaRPr lang="en-AU" sz="1200">
              <a:solidFill>
                <a:schemeClr val="bg1"/>
              </a:solidFill>
              <a:latin typeface="Arial"/>
              <a:ea typeface="Tahoma"/>
              <a:cs typeface="Tahoma"/>
            </a:endParaRPr>
          </a:p>
        </p:txBody>
      </p:sp>
      <p:sp>
        <p:nvSpPr>
          <p:cNvPr id="34" name="Rectangle 33">
            <a:extLst>
              <a:ext uri="{FF2B5EF4-FFF2-40B4-BE49-F238E27FC236}">
                <a16:creationId xmlns:a16="http://schemas.microsoft.com/office/drawing/2014/main" id="{3B718757-09AC-954E-767B-8B5294FD6223}"/>
              </a:ext>
            </a:extLst>
          </p:cNvPr>
          <p:cNvSpPr/>
          <p:nvPr/>
        </p:nvSpPr>
        <p:spPr>
          <a:xfrm>
            <a:off x="8695611" y="4887440"/>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schemeClr val="bg1"/>
                </a:solidFill>
                <a:latin typeface="Arial"/>
              </a:rPr>
              <a:t>East Division</a:t>
            </a:r>
            <a:br>
              <a:rPr lang="en-AU" sz="1200" b="1">
                <a:solidFill>
                  <a:schemeClr val="bg1"/>
                </a:solidFill>
                <a:latin typeface="Arial"/>
              </a:rPr>
            </a:br>
            <a:r>
              <a:rPr lang="en-AU" sz="1200">
                <a:solidFill>
                  <a:schemeClr val="bg1"/>
                </a:solidFill>
                <a:latin typeface="Arial"/>
                <a:ea typeface="Tahoma"/>
                <a:cs typeface="Tahoma"/>
              </a:rPr>
              <a:t>Deputy Secretary</a:t>
            </a:r>
            <a:br>
              <a:rPr lang="en-AU" sz="1200">
                <a:solidFill>
                  <a:schemeClr val="bg1"/>
                </a:solidFill>
                <a:latin typeface="Arial"/>
                <a:ea typeface="Tahoma"/>
                <a:cs typeface="Tahoma"/>
              </a:rPr>
            </a:br>
            <a:r>
              <a:rPr lang="en-AU" sz="1200">
                <a:solidFill>
                  <a:schemeClr val="bg1"/>
                </a:solidFill>
                <a:latin typeface="Arial"/>
                <a:ea typeface="Tahoma"/>
                <a:cs typeface="Tahoma"/>
              </a:rPr>
              <a:t>Penelope Steuart</a:t>
            </a:r>
          </a:p>
        </p:txBody>
      </p:sp>
      <p:sp>
        <p:nvSpPr>
          <p:cNvPr id="33" name="Rectangle 32">
            <a:extLst>
              <a:ext uri="{FF2B5EF4-FFF2-40B4-BE49-F238E27FC236}">
                <a16:creationId xmlns:a16="http://schemas.microsoft.com/office/drawing/2014/main" id="{2AE2D4BF-89D7-9AB8-10CD-6F23DB672167}"/>
              </a:ext>
            </a:extLst>
          </p:cNvPr>
          <p:cNvSpPr/>
          <p:nvPr/>
        </p:nvSpPr>
        <p:spPr>
          <a:xfrm>
            <a:off x="6450804" y="6042870"/>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schemeClr val="bg1"/>
                </a:solidFill>
                <a:latin typeface="Arial"/>
              </a:rPr>
              <a:t>South Division</a:t>
            </a:r>
            <a:br>
              <a:rPr lang="en-AU" sz="1200" b="1">
                <a:solidFill>
                  <a:schemeClr val="bg1"/>
                </a:solidFill>
                <a:latin typeface="Arial"/>
              </a:rPr>
            </a:br>
            <a:r>
              <a:rPr lang="en-AU" sz="1200">
                <a:solidFill>
                  <a:schemeClr val="bg1"/>
                </a:solidFill>
                <a:latin typeface="Arial"/>
              </a:rPr>
              <a:t>Deputy Secretary</a:t>
            </a:r>
            <a:br>
              <a:rPr lang="en-AU" sz="1200">
                <a:solidFill>
                  <a:schemeClr val="bg1"/>
                </a:solidFill>
                <a:latin typeface="Arial"/>
              </a:rPr>
            </a:br>
            <a:r>
              <a:rPr lang="en-AU" sz="1200">
                <a:solidFill>
                  <a:schemeClr val="bg1"/>
                </a:solidFill>
                <a:latin typeface="Arial"/>
              </a:rPr>
              <a:t>Kathleen Alonso</a:t>
            </a:r>
          </a:p>
        </p:txBody>
      </p:sp>
      <p:sp>
        <p:nvSpPr>
          <p:cNvPr id="35" name="Rectangle 34">
            <a:extLst>
              <a:ext uri="{FF2B5EF4-FFF2-40B4-BE49-F238E27FC236}">
                <a16:creationId xmlns:a16="http://schemas.microsoft.com/office/drawing/2014/main" id="{B5F87AFE-31DE-F6DD-CE04-3042078B0E1A}"/>
              </a:ext>
            </a:extLst>
          </p:cNvPr>
          <p:cNvSpPr/>
          <p:nvPr/>
        </p:nvSpPr>
        <p:spPr>
          <a:xfrm>
            <a:off x="8695611" y="6042870"/>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schemeClr val="bg1"/>
                </a:solidFill>
                <a:latin typeface="Arial"/>
              </a:rPr>
              <a:t>West Division</a:t>
            </a:r>
            <a:br>
              <a:rPr lang="en-AU" sz="1200" b="1">
                <a:solidFill>
                  <a:schemeClr val="bg1"/>
                </a:solidFill>
                <a:latin typeface="Arial"/>
              </a:rPr>
            </a:br>
            <a:r>
              <a:rPr lang="en-AU" sz="1200">
                <a:solidFill>
                  <a:schemeClr val="bg1"/>
                </a:solidFill>
                <a:latin typeface="Arial"/>
                <a:ea typeface="Tahoma"/>
                <a:cs typeface="Tahoma"/>
              </a:rPr>
              <a:t>Deputy Secretary</a:t>
            </a:r>
            <a:br>
              <a:rPr lang="en-AU" sz="1200">
                <a:solidFill>
                  <a:schemeClr val="bg1"/>
                </a:solidFill>
                <a:latin typeface="Arial"/>
                <a:ea typeface="Tahoma"/>
                <a:cs typeface="Tahoma"/>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Kelly Stanton</a:t>
            </a:r>
            <a:endParaRPr lang="en-AU" sz="1200">
              <a:solidFill>
                <a:schemeClr val="bg1"/>
              </a:solidFill>
              <a:latin typeface="Arial"/>
              <a:ea typeface="Tahoma"/>
              <a:cs typeface="Tahoma"/>
            </a:endParaRPr>
          </a:p>
        </p:txBody>
      </p:sp>
      <p:sp>
        <p:nvSpPr>
          <p:cNvPr id="55" name="Rectangle 54">
            <a:extLst>
              <a:ext uri="{FF2B5EF4-FFF2-40B4-BE49-F238E27FC236}">
                <a16:creationId xmlns:a16="http://schemas.microsoft.com/office/drawing/2014/main" id="{625F9EED-B12B-6179-0CF0-E164DABE705C}"/>
              </a:ext>
            </a:extLst>
          </p:cNvPr>
          <p:cNvSpPr/>
          <p:nvPr/>
        </p:nvSpPr>
        <p:spPr>
          <a:xfrm>
            <a:off x="6450804"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Service Enhancement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Lisa Gardner</a:t>
            </a:r>
          </a:p>
        </p:txBody>
      </p:sp>
      <p:sp>
        <p:nvSpPr>
          <p:cNvPr id="56" name="Rectangle 55">
            <a:extLst>
              <a:ext uri="{FF2B5EF4-FFF2-40B4-BE49-F238E27FC236}">
                <a16:creationId xmlns:a16="http://schemas.microsoft.com/office/drawing/2014/main" id="{57653281-8F8C-527C-BD4C-2EA65321E74A}"/>
              </a:ext>
            </a:extLst>
          </p:cNvPr>
          <p:cNvSpPr/>
          <p:nvPr/>
        </p:nvSpPr>
        <p:spPr>
          <a:xfrm>
            <a:off x="6450804"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Service Agreement </a:t>
            </a:r>
            <a:br>
              <a:rPr lang="en-AU" sz="1200" b="1">
                <a:solidFill>
                  <a:prstClr val="white"/>
                </a:solidFill>
                <a:latin typeface="Arial"/>
              </a:rPr>
            </a:br>
            <a:r>
              <a:rPr lang="en-AU" sz="1200" b="1">
                <a:solidFill>
                  <a:prstClr val="white"/>
                </a:solidFill>
                <a:latin typeface="Arial"/>
              </a:rPr>
              <a:t>and Quality Systems</a:t>
            </a:r>
          </a:p>
          <a:p>
            <a:pPr algn="ctr" defTabSz="186420">
              <a:lnSpc>
                <a:spcPct val="90000"/>
              </a:lnSpc>
              <a:spcAft>
                <a:spcPct val="35000"/>
              </a:spcAft>
            </a:pP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Michael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Mefflin</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57" name="Rectangle 56">
            <a:extLst>
              <a:ext uri="{FF2B5EF4-FFF2-40B4-BE49-F238E27FC236}">
                <a16:creationId xmlns:a16="http://schemas.microsoft.com/office/drawing/2014/main" id="{92F4895E-45B2-7144-8241-CFDA5A213C79}"/>
              </a:ext>
            </a:extLst>
          </p:cNvPr>
          <p:cNvSpPr/>
          <p:nvPr/>
        </p:nvSpPr>
        <p:spPr>
          <a:xfrm>
            <a:off x="6450804"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Statewide Disability </a:t>
            </a:r>
            <a:br>
              <a:rPr lang="en-AU" sz="1200" b="1">
                <a:solidFill>
                  <a:prstClr val="white"/>
                </a:solidFill>
                <a:latin typeface="Arial"/>
              </a:rPr>
            </a:br>
            <a:r>
              <a:rPr lang="en-AU" sz="1200" b="1">
                <a:solidFill>
                  <a:prstClr val="white"/>
                </a:solidFill>
                <a:latin typeface="Arial"/>
              </a:rPr>
              <a:t>and Housing Operations </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Elinor Harper</a:t>
            </a:r>
          </a:p>
        </p:txBody>
      </p:sp>
      <p:sp>
        <p:nvSpPr>
          <p:cNvPr id="72" name="Rectangle 71">
            <a:extLst>
              <a:ext uri="{FF2B5EF4-FFF2-40B4-BE49-F238E27FC236}">
                <a16:creationId xmlns:a16="http://schemas.microsoft.com/office/drawing/2014/main" id="{5520B85B-2FB5-208F-E441-C74207705977}"/>
              </a:ext>
            </a:extLst>
          </p:cNvPr>
          <p:cNvSpPr/>
          <p:nvPr/>
        </p:nvSpPr>
        <p:spPr>
          <a:xfrm>
            <a:off x="8695611"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Office of Professional Practice</a:t>
            </a:r>
            <a:br>
              <a:rPr lang="en-AU" sz="1200" b="1">
                <a:solidFill>
                  <a:prstClr val="white"/>
                </a:solidFill>
                <a:latin typeface="Arial"/>
              </a:rPr>
            </a:br>
            <a:r>
              <a:rPr lang="en-AU" sz="1200">
                <a:solidFill>
                  <a:prstClr val="white"/>
                </a:solidFill>
                <a:latin typeface="Arial"/>
              </a:rPr>
              <a:t>Chief Practitioner and Executive Director</a:t>
            </a:r>
          </a:p>
          <a:p>
            <a:pPr algn="ctr" defTabSz="186420">
              <a:lnSpc>
                <a:spcPct val="90000"/>
              </a:lnSpc>
              <a:spcAft>
                <a:spcPct val="35000"/>
              </a:spcAft>
            </a:pPr>
            <a:r>
              <a:rPr lang="en-AU" sz="1200">
                <a:solidFill>
                  <a:prstClr val="white"/>
                </a:solidFill>
                <a:latin typeface="Arial"/>
              </a:rPr>
              <a:t>Kirstie Lomas</a:t>
            </a:r>
          </a:p>
        </p:txBody>
      </p:sp>
      <p:sp>
        <p:nvSpPr>
          <p:cNvPr id="58" name="Rectangle 57">
            <a:extLst>
              <a:ext uri="{FF2B5EF4-FFF2-40B4-BE49-F238E27FC236}">
                <a16:creationId xmlns:a16="http://schemas.microsoft.com/office/drawing/2014/main" id="{02A9B1D2-7687-6395-B8B1-E2ED901AA439}"/>
              </a:ext>
            </a:extLst>
          </p:cNvPr>
          <p:cNvSpPr/>
          <p:nvPr/>
        </p:nvSpPr>
        <p:spPr>
          <a:xfrm>
            <a:off x="8704754"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Statewide Children </a:t>
            </a:r>
            <a:br>
              <a:rPr lang="en-AU" sz="1200" b="1">
                <a:solidFill>
                  <a:prstClr val="white"/>
                </a:solidFill>
                <a:latin typeface="Arial"/>
              </a:rPr>
            </a:br>
            <a:r>
              <a:rPr lang="en-AU" sz="1200" b="1">
                <a:solidFill>
                  <a:prstClr val="white"/>
                </a:solidFill>
                <a:latin typeface="Arial"/>
              </a:rPr>
              <a:t>and Families Operations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Leeanne Miller</a:t>
            </a:r>
          </a:p>
        </p:txBody>
      </p:sp>
      <p:sp>
        <p:nvSpPr>
          <p:cNvPr id="48" name="Rectangle 47">
            <a:extLst>
              <a:ext uri="{FF2B5EF4-FFF2-40B4-BE49-F238E27FC236}">
                <a16:creationId xmlns:a16="http://schemas.microsoft.com/office/drawing/2014/main" id="{B05E4EBE-DE69-EC1B-DA0C-E8649A1AE321}"/>
              </a:ext>
            </a:extLst>
          </p:cNvPr>
          <p:cNvSpPr/>
          <p:nvPr/>
        </p:nvSpPr>
        <p:spPr>
          <a:xfrm>
            <a:off x="11088635" y="3668487"/>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dirty="0">
                <a:solidFill>
                  <a:prstClr val="white"/>
                </a:solidFill>
                <a:latin typeface="Arial"/>
              </a:rPr>
              <a:t>Corporate and Delivery </a:t>
            </a:r>
            <a:br>
              <a:rPr lang="en-AU" sz="1200" b="1" dirty="0">
                <a:solidFill>
                  <a:prstClr val="white"/>
                </a:solidFill>
                <a:latin typeface="Arial"/>
              </a:rPr>
            </a:br>
            <a:r>
              <a:rPr lang="en-AU" sz="1200" b="1" dirty="0">
                <a:solidFill>
                  <a:prstClr val="white"/>
                </a:solidFill>
                <a:latin typeface="Arial"/>
              </a:rPr>
              <a:t>Services </a:t>
            </a:r>
            <a:br>
              <a:rPr lang="en-AU" sz="1200" b="1" dirty="0">
                <a:solidFill>
                  <a:prstClr val="white"/>
                </a:solidFill>
                <a:latin typeface="Arial"/>
              </a:rPr>
            </a:br>
            <a:r>
              <a:rPr lang="en-AU" sz="1200" dirty="0">
                <a:solidFill>
                  <a:prstClr val="white"/>
                </a:solidFill>
                <a:latin typeface="Arial"/>
              </a:rPr>
              <a:t>Deputy Secretary</a:t>
            </a:r>
            <a:br>
              <a:rPr lang="en-AU" sz="1200" dirty="0">
                <a:solidFill>
                  <a:prstClr val="white"/>
                </a:solidFill>
                <a:latin typeface="Arial"/>
              </a:rPr>
            </a:br>
            <a:r>
              <a:rPr lang="en-AU" sz="1200" dirty="0">
                <a:solidFill>
                  <a:prstClr val="white"/>
                </a:solidFill>
                <a:latin typeface="Arial" panose="020B0604020202020204" pitchFamily="34" charset="0"/>
              </a:rPr>
              <a:t>Drew Warne-Smith</a:t>
            </a:r>
            <a:endParaRPr lang="en-AU" sz="1200" dirty="0">
              <a:solidFill>
                <a:prstClr val="white"/>
              </a:solidFill>
              <a:latin typeface="Arial"/>
              <a:cs typeface="Arial"/>
            </a:endParaRPr>
          </a:p>
        </p:txBody>
      </p:sp>
      <p:sp>
        <p:nvSpPr>
          <p:cNvPr id="26" name="Rectangle 25">
            <a:extLst>
              <a:ext uri="{FF2B5EF4-FFF2-40B4-BE49-F238E27FC236}">
                <a16:creationId xmlns:a16="http://schemas.microsoft.com/office/drawing/2014/main" id="{3DBBB050-4B2B-33A9-4D72-2FCE66FACF67}"/>
              </a:ext>
            </a:extLst>
          </p:cNvPr>
          <p:cNvSpPr/>
          <p:nvPr/>
        </p:nvSpPr>
        <p:spPr>
          <a:xfrm>
            <a:off x="11088635" y="4887440"/>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Finance</a:t>
            </a:r>
            <a:br>
              <a:rPr lang="en-AU" sz="1200" b="1">
                <a:solidFill>
                  <a:prstClr val="white"/>
                </a:solidFill>
                <a:latin typeface="Arial"/>
              </a:rPr>
            </a:br>
            <a:r>
              <a:rPr lang="en-AU" sz="1200">
                <a:solidFill>
                  <a:prstClr val="white"/>
                </a:solidFill>
                <a:latin typeface="Arial"/>
                <a:ea typeface="Tahoma"/>
                <a:cs typeface="Tahoma"/>
              </a:rPr>
              <a:t>CFO</a:t>
            </a:r>
            <a:br>
              <a:rPr lang="en-AU" sz="1200">
                <a:solidFill>
                  <a:prstClr val="white"/>
                </a:solidFill>
                <a:latin typeface="Arial"/>
                <a:ea typeface="Tahoma"/>
                <a:cs typeface="Tahoma"/>
              </a:rPr>
            </a:br>
            <a:r>
              <a:rPr lang="en-AU" sz="1200">
                <a:solidFill>
                  <a:prstClr val="white"/>
                </a:solidFill>
                <a:latin typeface="Arial"/>
                <a:ea typeface="Tahoma"/>
                <a:cs typeface="Tahoma"/>
              </a:rPr>
              <a:t>Cynthia Lahiff</a:t>
            </a:r>
            <a:endParaRPr lang="en-AU" sz="1200">
              <a:solidFill>
                <a:prstClr val="white"/>
              </a:solidFill>
              <a:latin typeface="Arial"/>
              <a:ea typeface="Tahoma" panose="020B0604030504040204" pitchFamily="34" charset="0"/>
              <a:cs typeface="Tahoma" panose="020B0604030504040204" pitchFamily="34" charset="0"/>
            </a:endParaRPr>
          </a:p>
        </p:txBody>
      </p:sp>
      <p:sp>
        <p:nvSpPr>
          <p:cNvPr id="27" name="Rectangle 26">
            <a:extLst>
              <a:ext uri="{FF2B5EF4-FFF2-40B4-BE49-F238E27FC236}">
                <a16:creationId xmlns:a16="http://schemas.microsoft.com/office/drawing/2014/main" id="{38CFD4FB-E927-70CB-030B-1126E6FC433F}"/>
              </a:ext>
            </a:extLst>
          </p:cNvPr>
          <p:cNvSpPr/>
          <p:nvPr/>
        </p:nvSpPr>
        <p:spPr>
          <a:xfrm>
            <a:off x="11088635" y="6042870"/>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Information Technology </a:t>
            </a:r>
            <a:br>
              <a:rPr lang="en-AU" sz="1200" b="1" dirty="0">
                <a:solidFill>
                  <a:prstClr val="white"/>
                </a:solidFill>
                <a:latin typeface="Arial"/>
              </a:rPr>
            </a:br>
            <a:r>
              <a:rPr lang="en-AU" sz="1200" b="1" dirty="0">
                <a:solidFill>
                  <a:prstClr val="white"/>
                </a:solidFill>
                <a:latin typeface="Arial"/>
              </a:rPr>
              <a:t>Services</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Ashleigh Hart</a:t>
            </a:r>
            <a:endParaRPr lang="en-AU" sz="1200" dirty="0">
              <a:solidFill>
                <a:prstClr val="white"/>
              </a:solidFill>
              <a:latin typeface="Arial"/>
              <a:ea typeface="Tahoma" panose="020B0604030504040204" pitchFamily="34" charset="0"/>
              <a:cs typeface="Tahoma" panose="020B0604030504040204" pitchFamily="34" charset="0"/>
            </a:endParaRPr>
          </a:p>
        </p:txBody>
      </p:sp>
      <p:sp>
        <p:nvSpPr>
          <p:cNvPr id="28" name="Rectangle 27">
            <a:extLst>
              <a:ext uri="{FF2B5EF4-FFF2-40B4-BE49-F238E27FC236}">
                <a16:creationId xmlns:a16="http://schemas.microsoft.com/office/drawing/2014/main" id="{36D4416E-CEC4-5F3E-0C70-8FFB304AC25C}"/>
              </a:ext>
            </a:extLst>
          </p:cNvPr>
          <p:cNvSpPr/>
          <p:nvPr/>
        </p:nvSpPr>
        <p:spPr>
          <a:xfrm>
            <a:off x="11088635"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People and Culture</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Louise Gartland</a:t>
            </a:r>
          </a:p>
        </p:txBody>
      </p:sp>
      <p:sp>
        <p:nvSpPr>
          <p:cNvPr id="29" name="Rectangle 28">
            <a:extLst>
              <a:ext uri="{FF2B5EF4-FFF2-40B4-BE49-F238E27FC236}">
                <a16:creationId xmlns:a16="http://schemas.microsoft.com/office/drawing/2014/main" id="{28EB636F-A387-1F36-A1A7-A4AE249F3022}"/>
              </a:ext>
            </a:extLst>
          </p:cNvPr>
          <p:cNvSpPr/>
          <p:nvPr/>
        </p:nvSpPr>
        <p:spPr>
          <a:xfrm>
            <a:off x="11088635"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Executive Services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Annalise Bamford</a:t>
            </a:r>
          </a:p>
        </p:txBody>
      </p:sp>
      <p:sp>
        <p:nvSpPr>
          <p:cNvPr id="30" name="Rectangle 29">
            <a:extLst>
              <a:ext uri="{FF2B5EF4-FFF2-40B4-BE49-F238E27FC236}">
                <a16:creationId xmlns:a16="http://schemas.microsoft.com/office/drawing/2014/main" id="{EF76F7EB-7765-A538-66E5-27E63A7B7594}"/>
              </a:ext>
            </a:extLst>
          </p:cNvPr>
          <p:cNvSpPr/>
          <p:nvPr/>
        </p:nvSpPr>
        <p:spPr>
          <a:xfrm>
            <a:off x="11088635"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Legal Services</a:t>
            </a:r>
            <a:br>
              <a:rPr lang="en-AU" sz="1200" b="1">
                <a:latin typeface="Arial"/>
              </a:rPr>
            </a:br>
            <a:r>
              <a:rPr lang="en-AU" sz="1200">
                <a:solidFill>
                  <a:prstClr val="white"/>
                </a:solidFill>
                <a:latin typeface="Arial"/>
                <a:ea typeface="Tahoma"/>
                <a:cs typeface="Tahoma"/>
              </a:rPr>
              <a:t>General Counsel</a:t>
            </a:r>
            <a:br>
              <a:rPr lang="en-AU" sz="1200">
                <a:latin typeface="Arial"/>
                <a:ea typeface="Tahoma"/>
                <a:cs typeface="Tahoma"/>
              </a:rPr>
            </a:br>
            <a:r>
              <a:rPr lang="en-AU" sz="1200">
                <a:solidFill>
                  <a:prstClr val="white"/>
                </a:solidFill>
                <a:latin typeface="Arial"/>
                <a:ea typeface="Tahoma"/>
                <a:cs typeface="Tahoma"/>
              </a:rPr>
              <a:t>Elsie Loh</a:t>
            </a:r>
          </a:p>
        </p:txBody>
      </p:sp>
      <p:sp>
        <p:nvSpPr>
          <p:cNvPr id="31" name="Rectangle 30">
            <a:extLst>
              <a:ext uri="{FF2B5EF4-FFF2-40B4-BE49-F238E27FC236}">
                <a16:creationId xmlns:a16="http://schemas.microsoft.com/office/drawing/2014/main" id="{99306231-E3C9-2A89-0FCC-508BBD302EF1}"/>
              </a:ext>
            </a:extLst>
          </p:cNvPr>
          <p:cNvSpPr/>
          <p:nvPr/>
        </p:nvSpPr>
        <p:spPr>
          <a:xfrm>
            <a:off x="11088635" y="10711377"/>
            <a:ext cx="2160000" cy="1094745"/>
          </a:xfrm>
          <a:prstGeom prst="rect">
            <a:avLst/>
          </a:prstGeom>
          <a:solidFill>
            <a:srgbClr val="00857E"/>
          </a:solidFill>
          <a:ln w="28575">
            <a:solidFill>
              <a:schemeClr val="tx1"/>
            </a:solidFill>
            <a:prstDash val="sysDot"/>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Common Corporate Support</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Jacinta Rossi (A)</a:t>
            </a:r>
          </a:p>
        </p:txBody>
      </p:sp>
      <p:sp>
        <p:nvSpPr>
          <p:cNvPr id="64" name="Rectangle 63">
            <a:extLst>
              <a:ext uri="{FF2B5EF4-FFF2-40B4-BE49-F238E27FC236}">
                <a16:creationId xmlns:a16="http://schemas.microsoft.com/office/drawing/2014/main" id="{955B16EE-93C3-D131-74FA-74D31B658162}"/>
              </a:ext>
            </a:extLst>
          </p:cNvPr>
          <p:cNvSpPr/>
          <p:nvPr/>
        </p:nvSpPr>
        <p:spPr>
          <a:xfrm>
            <a:off x="13387206" y="3652344"/>
            <a:ext cx="2160000" cy="1094745"/>
          </a:xfrm>
          <a:prstGeom prst="rect">
            <a:avLst/>
          </a:prstGeom>
          <a:solidFill>
            <a:srgbClr val="500778"/>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defRPr/>
            </a:pPr>
            <a:r>
              <a:rPr lang="en-US" sz="1200" b="1" dirty="0">
                <a:solidFill>
                  <a:prstClr val="white"/>
                </a:solidFill>
                <a:latin typeface="Arial"/>
              </a:rPr>
              <a:t>Disability, Fairness and Emergency Management</a:t>
            </a:r>
            <a:br>
              <a:rPr lang="en-US" sz="1200" b="1" dirty="0">
                <a:latin typeface="Arial"/>
              </a:rPr>
            </a:br>
            <a:r>
              <a:rPr lang="en-AU" sz="1200" dirty="0">
                <a:solidFill>
                  <a:prstClr val="white"/>
                </a:solidFill>
                <a:latin typeface="Arial"/>
              </a:rPr>
              <a:t>Deputy Secretary</a:t>
            </a:r>
          </a:p>
          <a:p>
            <a:pPr algn="ctr" defTabSz="186420">
              <a:lnSpc>
                <a:spcPct val="90000"/>
              </a:lnSpc>
              <a:spcAft>
                <a:spcPct val="35000"/>
              </a:spcAft>
              <a:defRPr/>
            </a:pPr>
            <a:r>
              <a:rPr lang="en-AU" sz="1200" dirty="0">
                <a:solidFill>
                  <a:prstClr val="white"/>
                </a:solidFill>
                <a:latin typeface="Arial"/>
              </a:rPr>
              <a:t>Argiri Alisandratos</a:t>
            </a:r>
          </a:p>
        </p:txBody>
      </p:sp>
      <p:sp>
        <p:nvSpPr>
          <p:cNvPr id="65" name="Rectangle 64">
            <a:extLst>
              <a:ext uri="{FF2B5EF4-FFF2-40B4-BE49-F238E27FC236}">
                <a16:creationId xmlns:a16="http://schemas.microsoft.com/office/drawing/2014/main" id="{D48190D9-9A08-CCBC-F7C9-95F24E595EAD}"/>
              </a:ext>
            </a:extLst>
          </p:cNvPr>
          <p:cNvSpPr>
            <a:spLocks/>
          </p:cNvSpPr>
          <p:nvPr/>
        </p:nvSpPr>
        <p:spPr>
          <a:xfrm>
            <a:off x="13387206" y="4887440"/>
            <a:ext cx="2160000" cy="1094745"/>
          </a:xfrm>
          <a:prstGeom prst="rect">
            <a:avLst/>
          </a:prstGeom>
          <a:solidFill>
            <a:srgbClr val="00857E"/>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Disability Reform </a:t>
            </a:r>
            <a:br>
              <a:rPr lang="en-AU" sz="1200" b="1">
                <a:solidFill>
                  <a:prstClr val="white"/>
                </a:solidFill>
                <a:latin typeface="Arial"/>
              </a:rPr>
            </a:br>
            <a:r>
              <a:rPr lang="en-AU" sz="1200" b="1">
                <a:solidFill>
                  <a:prstClr val="white"/>
                </a:solidFill>
                <a:latin typeface="Arial"/>
              </a:rPr>
              <a:t>and Complex Needs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Carley Northcott</a:t>
            </a:r>
          </a:p>
        </p:txBody>
      </p:sp>
      <p:sp>
        <p:nvSpPr>
          <p:cNvPr id="66" name="Rectangle 65">
            <a:extLst>
              <a:ext uri="{FF2B5EF4-FFF2-40B4-BE49-F238E27FC236}">
                <a16:creationId xmlns:a16="http://schemas.microsoft.com/office/drawing/2014/main" id="{3391FDB0-5331-EB08-653D-5DADFB4FD3F7}"/>
              </a:ext>
            </a:extLst>
          </p:cNvPr>
          <p:cNvSpPr>
            <a:spLocks/>
          </p:cNvSpPr>
          <p:nvPr/>
        </p:nvSpPr>
        <p:spPr>
          <a:xfrm>
            <a:off x="13387206" y="6052485"/>
            <a:ext cx="2160000" cy="1094745"/>
          </a:xfrm>
          <a:prstGeom prst="rect">
            <a:avLst/>
          </a:prstGeom>
          <a:solidFill>
            <a:srgbClr val="00857E"/>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Emergency Management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Andrea Spiteri</a:t>
            </a:r>
          </a:p>
        </p:txBody>
      </p:sp>
      <p:sp>
        <p:nvSpPr>
          <p:cNvPr id="3" name="Rectangle 2">
            <a:extLst>
              <a:ext uri="{FF2B5EF4-FFF2-40B4-BE49-F238E27FC236}">
                <a16:creationId xmlns:a16="http://schemas.microsoft.com/office/drawing/2014/main" id="{9E6F2773-8517-6167-2E5C-7E32083EA266}"/>
              </a:ext>
            </a:extLst>
          </p:cNvPr>
          <p:cNvSpPr/>
          <p:nvPr/>
        </p:nvSpPr>
        <p:spPr>
          <a:xfrm>
            <a:off x="13384195"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Disability Homes Victoria</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Hayley Parkes</a:t>
            </a:r>
          </a:p>
        </p:txBody>
      </p:sp>
      <p:sp>
        <p:nvSpPr>
          <p:cNvPr id="23" name="Rectangle 22">
            <a:extLst>
              <a:ext uri="{FF2B5EF4-FFF2-40B4-BE49-F238E27FC236}">
                <a16:creationId xmlns:a16="http://schemas.microsoft.com/office/drawing/2014/main" id="{D6F04C5A-90C3-01BB-24C2-36D4AFE7158F}"/>
              </a:ext>
            </a:extLst>
          </p:cNvPr>
          <p:cNvSpPr>
            <a:spLocks/>
          </p:cNvSpPr>
          <p:nvPr/>
        </p:nvSpPr>
        <p:spPr>
          <a:xfrm>
            <a:off x="13393060"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Equality, Seniors, Women and Equity Strategy</a:t>
            </a:r>
            <a:br>
              <a:rPr lang="en-AU" sz="1200" b="1" dirty="0">
                <a:latin typeface="Arial"/>
              </a:rPr>
            </a:br>
            <a:r>
              <a:rPr lang="en-AU" sz="1200" dirty="0">
                <a:solidFill>
                  <a:prstClr val="white"/>
                </a:solidFill>
                <a:latin typeface="Arial"/>
              </a:rPr>
              <a:t>Executive Director</a:t>
            </a:r>
            <a:br>
              <a:rPr lang="en-AU" sz="1200" dirty="0">
                <a:latin typeface="Arial"/>
              </a:rPr>
            </a:br>
            <a:r>
              <a:rPr lang="en-AU" sz="1200" dirty="0">
                <a:latin typeface="Arial"/>
              </a:rPr>
              <a:t>Alison Rutherford (A)</a:t>
            </a:r>
            <a:endParaRPr lang="en-GB" sz="1200" dirty="0">
              <a:solidFill>
                <a:prstClr val="white"/>
              </a:solidFill>
              <a:latin typeface="Arial"/>
              <a:cs typeface="Arial"/>
            </a:endParaRPr>
          </a:p>
        </p:txBody>
      </p:sp>
      <p:sp>
        <p:nvSpPr>
          <p:cNvPr id="22" name="Rectangle 21">
            <a:extLst>
              <a:ext uri="{FF2B5EF4-FFF2-40B4-BE49-F238E27FC236}">
                <a16:creationId xmlns:a16="http://schemas.microsoft.com/office/drawing/2014/main" id="{B7D754C3-2DD3-9175-E547-AB38F13955A9}"/>
              </a:ext>
            </a:extLst>
          </p:cNvPr>
          <p:cNvSpPr>
            <a:spLocks/>
          </p:cNvSpPr>
          <p:nvPr/>
        </p:nvSpPr>
        <p:spPr>
          <a:xfrm>
            <a:off x="13393060"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Community Inclusion, Veterans and Youth</a:t>
            </a:r>
            <a:br>
              <a:rPr lang="en-AU" sz="1200"/>
            </a:br>
            <a:r>
              <a:rPr lang="en-AU" sz="1200">
                <a:solidFill>
                  <a:prstClr val="white"/>
                </a:solidFill>
                <a:latin typeface="Arial"/>
              </a:rPr>
              <a:t>Executive Director</a:t>
            </a:r>
            <a:br>
              <a:rPr lang="en-AU" sz="1200">
                <a:latin typeface="Arial"/>
              </a:rPr>
            </a:br>
            <a:r>
              <a:rPr lang="en-AU" sz="1200">
                <a:solidFill>
                  <a:prstClr val="white"/>
                </a:solidFill>
                <a:latin typeface="Arial"/>
              </a:rPr>
              <a:t>Gerry Goswell</a:t>
            </a:r>
            <a:endParaRPr lang="en-GB" sz="1200">
              <a:solidFill>
                <a:prstClr val="white"/>
              </a:solidFill>
              <a:latin typeface="Arial"/>
              <a:cs typeface="Arial"/>
            </a:endParaRPr>
          </a:p>
        </p:txBody>
      </p:sp>
      <p:sp>
        <p:nvSpPr>
          <p:cNvPr id="21" name="Rectangle 20">
            <a:extLst>
              <a:ext uri="{FF2B5EF4-FFF2-40B4-BE49-F238E27FC236}">
                <a16:creationId xmlns:a16="http://schemas.microsoft.com/office/drawing/2014/main" id="{60CDB499-D192-036A-E332-0E73F12EB3DB}"/>
              </a:ext>
            </a:extLst>
          </p:cNvPr>
          <p:cNvSpPr/>
          <p:nvPr/>
        </p:nvSpPr>
        <p:spPr>
          <a:xfrm>
            <a:off x="15637818" y="3652343"/>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latin typeface="Arial"/>
              </a:rPr>
              <a:t>Family Safety Victoria</a:t>
            </a:r>
            <a:br>
              <a:rPr lang="en-AU" sz="1200" b="1">
                <a:latin typeface="Arial"/>
              </a:rPr>
            </a:br>
            <a:r>
              <a:rPr lang="en-AU" sz="1200">
                <a:latin typeface="Arial"/>
              </a:rPr>
              <a:t>Deputy Secretary</a:t>
            </a:r>
            <a:br>
              <a:rPr lang="en-AU" sz="1200">
                <a:latin typeface="Arial"/>
              </a:rPr>
            </a:br>
            <a:r>
              <a:rPr lang="en-AU" sz="1200">
                <a:latin typeface="Arial"/>
              </a:rPr>
              <a:t>M</a:t>
            </a:r>
            <a:r>
              <a:rPr lang="en-AU" sz="1200">
                <a:latin typeface="Arial"/>
                <a:cs typeface="Arial"/>
              </a:rPr>
              <a:t>elanie Heenan</a:t>
            </a:r>
          </a:p>
        </p:txBody>
      </p:sp>
      <p:sp>
        <p:nvSpPr>
          <p:cNvPr id="39" name="Rectangle 38">
            <a:extLst>
              <a:ext uri="{FF2B5EF4-FFF2-40B4-BE49-F238E27FC236}">
                <a16:creationId xmlns:a16="http://schemas.microsoft.com/office/drawing/2014/main" id="{8529877C-D915-57A2-396B-502B8881899E}"/>
              </a:ext>
            </a:extLst>
          </p:cNvPr>
          <p:cNvSpPr/>
          <p:nvPr/>
        </p:nvSpPr>
        <p:spPr>
          <a:xfrm>
            <a:off x="15637818" y="48874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Policy, Prevention </a:t>
            </a:r>
            <a:br>
              <a:rPr lang="en-AU" sz="1200" b="1" dirty="0">
                <a:solidFill>
                  <a:prstClr val="white"/>
                </a:solidFill>
                <a:latin typeface="Arial"/>
              </a:rPr>
            </a:br>
            <a:r>
              <a:rPr lang="en-AU" sz="1200" b="1" dirty="0">
                <a:solidFill>
                  <a:prstClr val="white"/>
                </a:solidFill>
                <a:latin typeface="Arial"/>
              </a:rPr>
              <a:t>and Impact</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Jo Pride</a:t>
            </a:r>
            <a:endParaRPr lang="en-AU" sz="1200" dirty="0">
              <a:solidFill>
                <a:prstClr val="white"/>
              </a:solidFill>
              <a:latin typeface="Arial"/>
              <a:cs typeface="Arial"/>
            </a:endParaRPr>
          </a:p>
        </p:txBody>
      </p:sp>
      <p:sp>
        <p:nvSpPr>
          <p:cNvPr id="63" name="Rectangle 62">
            <a:extLst>
              <a:ext uri="{FF2B5EF4-FFF2-40B4-BE49-F238E27FC236}">
                <a16:creationId xmlns:a16="http://schemas.microsoft.com/office/drawing/2014/main" id="{38BE2C1C-7713-F0BD-1354-6ADD47298065}"/>
              </a:ext>
            </a:extLst>
          </p:cNvPr>
          <p:cNvSpPr/>
          <p:nvPr/>
        </p:nvSpPr>
        <p:spPr>
          <a:xfrm>
            <a:off x="15637818" y="6051425"/>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Family and Sexual Violence Programs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Amber Griffiths</a:t>
            </a:r>
            <a:endParaRPr lang="en-AU" sz="1200">
              <a:solidFill>
                <a:prstClr val="white"/>
              </a:solidFill>
              <a:latin typeface="Arial"/>
              <a:cs typeface="Arial"/>
            </a:endParaRPr>
          </a:p>
        </p:txBody>
      </p:sp>
      <p:sp>
        <p:nvSpPr>
          <p:cNvPr id="20" name="Rectangle 19">
            <a:extLst>
              <a:ext uri="{FF2B5EF4-FFF2-40B4-BE49-F238E27FC236}">
                <a16:creationId xmlns:a16="http://schemas.microsoft.com/office/drawing/2014/main" id="{AA2CF061-D0C0-4E64-C51B-F69C05D175F8}"/>
              </a:ext>
            </a:extLst>
          </p:cNvPr>
          <p:cNvSpPr>
            <a:spLocks/>
          </p:cNvSpPr>
          <p:nvPr/>
        </p:nvSpPr>
        <p:spPr>
          <a:xfrm>
            <a:off x="15637818"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Operations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Fran O’Toole</a:t>
            </a:r>
          </a:p>
        </p:txBody>
      </p:sp>
      <p:sp>
        <p:nvSpPr>
          <p:cNvPr id="70" name="Rectangle 69">
            <a:extLst>
              <a:ext uri="{FF2B5EF4-FFF2-40B4-BE49-F238E27FC236}">
                <a16:creationId xmlns:a16="http://schemas.microsoft.com/office/drawing/2014/main" id="{E6429613-4DB9-17EF-250F-2299DD8AA6BC}"/>
              </a:ext>
            </a:extLst>
          </p:cNvPr>
          <p:cNvSpPr/>
          <p:nvPr/>
        </p:nvSpPr>
        <p:spPr>
          <a:xfrm>
            <a:off x="17919813" y="3652343"/>
            <a:ext cx="4428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prstClr val="white"/>
                </a:solidFill>
                <a:latin typeface="Arial"/>
              </a:rPr>
              <a:t>Homes Victoria</a:t>
            </a:r>
            <a:br>
              <a:rPr lang="en-AU" sz="1200" b="1">
                <a:solidFill>
                  <a:prstClr val="white"/>
                </a:solidFill>
                <a:latin typeface="Arial"/>
              </a:rPr>
            </a:br>
            <a:r>
              <a:rPr lang="en-AU" sz="1200">
                <a:solidFill>
                  <a:prstClr val="white"/>
                </a:solidFill>
                <a:latin typeface="Arial"/>
                <a:cs typeface="Arial"/>
              </a:rPr>
              <a:t>CEO</a:t>
            </a:r>
            <a:br>
              <a:rPr lang="en-AU" sz="1200">
                <a:solidFill>
                  <a:prstClr val="white"/>
                </a:solidFill>
                <a:latin typeface="Arial"/>
                <a:cs typeface="Arial"/>
              </a:rPr>
            </a:br>
            <a:r>
              <a:rPr lang="en-AU" sz="1200">
                <a:solidFill>
                  <a:prstClr val="white"/>
                </a:solidFill>
                <a:latin typeface="Arial"/>
                <a:cs typeface="Arial"/>
              </a:rPr>
              <a:t>Simon Newport</a:t>
            </a:r>
          </a:p>
        </p:txBody>
      </p:sp>
      <p:sp>
        <p:nvSpPr>
          <p:cNvPr id="51" name="Rectangle 50">
            <a:extLst>
              <a:ext uri="{FF2B5EF4-FFF2-40B4-BE49-F238E27FC236}">
                <a16:creationId xmlns:a16="http://schemas.microsoft.com/office/drawing/2014/main" id="{31CB7C63-817C-E1DF-8B3E-99AF3DAC163C}"/>
              </a:ext>
            </a:extLst>
          </p:cNvPr>
          <p:cNvSpPr/>
          <p:nvPr/>
        </p:nvSpPr>
        <p:spPr>
          <a:xfrm>
            <a:off x="17919813" y="4887439"/>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schemeClr val="bg1"/>
                </a:solidFill>
                <a:latin typeface="Arial"/>
              </a:rPr>
              <a:t>Homes Victoria</a:t>
            </a:r>
            <a:br>
              <a:rPr lang="en-AU" sz="1200" b="1">
                <a:latin typeface="Arial"/>
              </a:rPr>
            </a:br>
            <a:r>
              <a:rPr lang="en-AU" sz="1200">
                <a:solidFill>
                  <a:schemeClr val="bg1"/>
                </a:solidFill>
                <a:latin typeface="Arial"/>
              </a:rPr>
              <a:t>Deputy CEO</a:t>
            </a:r>
            <a:br>
              <a:rPr lang="en-AU" sz="1200">
                <a:solidFill>
                  <a:schemeClr val="bg1"/>
                </a:solidFill>
                <a:latin typeface="Arial"/>
              </a:rPr>
            </a:br>
            <a:r>
              <a:rPr lang="en-AU" sz="1200">
                <a:solidFill>
                  <a:schemeClr val="bg1"/>
                </a:solidFill>
                <a:latin typeface="Arial"/>
              </a:rPr>
              <a:t>Vacant</a:t>
            </a:r>
            <a:endParaRPr lang="en-US" sz="1200">
              <a:latin typeface="Arial"/>
            </a:endParaRPr>
          </a:p>
        </p:txBody>
      </p:sp>
      <p:sp>
        <p:nvSpPr>
          <p:cNvPr id="40" name="Rectangle 39">
            <a:extLst>
              <a:ext uri="{FF2B5EF4-FFF2-40B4-BE49-F238E27FC236}">
                <a16:creationId xmlns:a16="http://schemas.microsoft.com/office/drawing/2014/main" id="{928EB5C4-B9DE-069D-E36E-5059F4B58727}"/>
              </a:ext>
            </a:extLst>
          </p:cNvPr>
          <p:cNvSpPr/>
          <p:nvPr/>
        </p:nvSpPr>
        <p:spPr>
          <a:xfrm>
            <a:off x="17919813" y="6050117"/>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Strategy, Policy </a:t>
            </a:r>
            <a:br>
              <a:rPr lang="en-AU" sz="1200" b="1">
                <a:solidFill>
                  <a:prstClr val="white"/>
                </a:solidFill>
                <a:latin typeface="Arial"/>
              </a:rPr>
            </a:br>
            <a:r>
              <a:rPr lang="en-AU" sz="1200" b="1">
                <a:solidFill>
                  <a:prstClr val="white"/>
                </a:solidFill>
                <a:latin typeface="Arial"/>
              </a:rPr>
              <a:t>and Planning</a:t>
            </a:r>
            <a:br>
              <a:rPr lang="en-AU" sz="1200" b="1">
                <a:solidFill>
                  <a:prstClr val="white"/>
                </a:solidFill>
                <a:latin typeface="Arial"/>
              </a:rPr>
            </a:br>
            <a:r>
              <a:rPr lang="en-AU" sz="1200">
                <a:solidFill>
                  <a:prstClr val="white"/>
                </a:solidFill>
                <a:latin typeface="Arial"/>
              </a:rPr>
              <a:t>Executive Director </a:t>
            </a:r>
            <a:br>
              <a:rPr lang="en-AU" sz="1200">
                <a:solidFill>
                  <a:prstClr val="white"/>
                </a:solidFill>
                <a:latin typeface="Arial"/>
              </a:rPr>
            </a:br>
            <a:r>
              <a:rPr lang="en-AU" sz="1200">
                <a:solidFill>
                  <a:prstClr val="white"/>
                </a:solidFill>
                <a:latin typeface="Arial"/>
              </a:rPr>
              <a:t>Alix Rhodes</a:t>
            </a:r>
            <a:endParaRPr lang="en-AU" sz="1200">
              <a:solidFill>
                <a:prstClr val="white"/>
              </a:solidFill>
              <a:latin typeface="Arial"/>
              <a:ea typeface="Tahoma" panose="020B0604030504040204" pitchFamily="34" charset="0"/>
              <a:cs typeface="Arial"/>
            </a:endParaRPr>
          </a:p>
        </p:txBody>
      </p:sp>
      <p:sp>
        <p:nvSpPr>
          <p:cNvPr id="73" name="Rectangle 72">
            <a:extLst>
              <a:ext uri="{FF2B5EF4-FFF2-40B4-BE49-F238E27FC236}">
                <a16:creationId xmlns:a16="http://schemas.microsoft.com/office/drawing/2014/main" id="{3191B2FC-9CAC-6A98-1772-FFE63E2A3419}"/>
              </a:ext>
            </a:extLst>
          </p:cNvPr>
          <p:cNvSpPr/>
          <p:nvPr/>
        </p:nvSpPr>
        <p:spPr>
          <a:xfrm>
            <a:off x="17919813" y="7204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Housing Outcomes </a:t>
            </a:r>
            <a:br>
              <a:rPr lang="en-AU" sz="1200" b="1">
                <a:solidFill>
                  <a:prstClr val="white"/>
                </a:solidFill>
                <a:latin typeface="Arial"/>
              </a:rPr>
            </a:br>
            <a:r>
              <a:rPr lang="en-AU" sz="1200" b="1">
                <a:solidFill>
                  <a:prstClr val="white"/>
                </a:solidFill>
                <a:latin typeface="Arial"/>
              </a:rPr>
              <a:t>and Partnerships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ea typeface="Tahoma" panose="020B0604030504040204" pitchFamily="34" charset="0"/>
                <a:cs typeface="Arial"/>
              </a:rPr>
              <a:t>Anita Canals</a:t>
            </a:r>
          </a:p>
        </p:txBody>
      </p:sp>
      <p:sp>
        <p:nvSpPr>
          <p:cNvPr id="41" name="Rectangle 40">
            <a:extLst>
              <a:ext uri="{FF2B5EF4-FFF2-40B4-BE49-F238E27FC236}">
                <a16:creationId xmlns:a16="http://schemas.microsoft.com/office/drawing/2014/main" id="{4E93E748-D3AF-596D-865B-EA4EA43051B9}"/>
              </a:ext>
            </a:extLst>
          </p:cNvPr>
          <p:cNvSpPr/>
          <p:nvPr/>
        </p:nvSpPr>
        <p:spPr>
          <a:xfrm>
            <a:off x="17919813"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Homelessness </a:t>
            </a:r>
            <a:br>
              <a:rPr lang="en-AU" sz="1200" b="1" dirty="0">
                <a:latin typeface="Arial"/>
              </a:rPr>
            </a:br>
            <a:r>
              <a:rPr lang="en-AU" sz="1200" b="1" dirty="0">
                <a:solidFill>
                  <a:prstClr val="white"/>
                </a:solidFill>
                <a:latin typeface="Arial"/>
              </a:rPr>
              <a:t>and Housing Support</a:t>
            </a:r>
            <a:br>
              <a:rPr lang="en-AU" sz="1200" b="1" dirty="0">
                <a:latin typeface="Arial"/>
              </a:rPr>
            </a:br>
            <a:r>
              <a:rPr lang="en-AU" sz="1200" dirty="0">
                <a:solidFill>
                  <a:prstClr val="white"/>
                </a:solidFill>
                <a:latin typeface="Arial"/>
              </a:rPr>
              <a:t>Executive Director</a:t>
            </a:r>
            <a:br>
              <a:rPr lang="en-AU" sz="1200" dirty="0">
                <a:latin typeface="Arial"/>
              </a:rPr>
            </a:br>
            <a:r>
              <a:rPr lang="en-AU" sz="1200" dirty="0">
                <a:solidFill>
                  <a:prstClr val="white"/>
                </a:solidFill>
                <a:latin typeface="Arial"/>
              </a:rPr>
              <a:t>Mark Stracey (A)</a:t>
            </a:r>
            <a:endParaRPr lang="en-GB" sz="1200" dirty="0">
              <a:solidFill>
                <a:prstClr val="white"/>
              </a:solidFill>
              <a:latin typeface="Arial"/>
              <a:cs typeface="Arial"/>
            </a:endParaRPr>
          </a:p>
        </p:txBody>
      </p:sp>
      <p:sp>
        <p:nvSpPr>
          <p:cNvPr id="71" name="Rectangle 70">
            <a:extLst>
              <a:ext uri="{FF2B5EF4-FFF2-40B4-BE49-F238E27FC236}">
                <a16:creationId xmlns:a16="http://schemas.microsoft.com/office/drawing/2014/main" id="{37D20819-C740-9EDA-B299-B8E738CED202}"/>
              </a:ext>
            </a:extLst>
          </p:cNvPr>
          <p:cNvSpPr/>
          <p:nvPr/>
        </p:nvSpPr>
        <p:spPr>
          <a:xfrm>
            <a:off x="20192653" y="48874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Performance </a:t>
            </a:r>
            <a:br>
              <a:rPr lang="en-AU" sz="1200" b="1">
                <a:solidFill>
                  <a:prstClr val="white"/>
                </a:solidFill>
                <a:latin typeface="Arial"/>
              </a:rPr>
            </a:br>
            <a:r>
              <a:rPr lang="en-AU" sz="1200" b="1">
                <a:solidFill>
                  <a:prstClr val="white"/>
                </a:solidFill>
                <a:latin typeface="Arial"/>
              </a:rPr>
              <a:t>and Governance</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Jo Cushing</a:t>
            </a:r>
          </a:p>
        </p:txBody>
      </p:sp>
      <p:sp>
        <p:nvSpPr>
          <p:cNvPr id="42" name="Rectangle 41">
            <a:extLst>
              <a:ext uri="{FF2B5EF4-FFF2-40B4-BE49-F238E27FC236}">
                <a16:creationId xmlns:a16="http://schemas.microsoft.com/office/drawing/2014/main" id="{55D6FC94-04ED-1C31-E0A7-25DF4F0434E6}"/>
              </a:ext>
            </a:extLst>
          </p:cNvPr>
          <p:cNvSpPr/>
          <p:nvPr/>
        </p:nvSpPr>
        <p:spPr>
          <a:xfrm>
            <a:off x="20192653" y="60538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Asset Management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Martin McCurry</a:t>
            </a:r>
          </a:p>
        </p:txBody>
      </p:sp>
      <p:sp>
        <p:nvSpPr>
          <p:cNvPr id="43" name="Rectangle 42">
            <a:extLst>
              <a:ext uri="{FF2B5EF4-FFF2-40B4-BE49-F238E27FC236}">
                <a16:creationId xmlns:a16="http://schemas.microsoft.com/office/drawing/2014/main" id="{67C1592E-FCE4-D5EB-AB89-9680F570DAB8}"/>
              </a:ext>
            </a:extLst>
          </p:cNvPr>
          <p:cNvSpPr/>
          <p:nvPr/>
        </p:nvSpPr>
        <p:spPr>
          <a:xfrm>
            <a:off x="20192653" y="7204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Housing Development </a:t>
            </a:r>
            <a:br>
              <a:rPr lang="en-AU" sz="1200">
                <a:latin typeface="Arial"/>
              </a:rPr>
            </a:br>
            <a:r>
              <a:rPr lang="en-AU" sz="1200">
                <a:solidFill>
                  <a:prstClr val="white"/>
                </a:solidFill>
                <a:latin typeface="Arial"/>
              </a:rPr>
              <a:t>Michele Morrison</a:t>
            </a:r>
            <a:endParaRPr lang="en-GB" sz="1200">
              <a:solidFill>
                <a:prstClr val="white"/>
              </a:solidFill>
              <a:latin typeface="Arial"/>
              <a:cs typeface="Arial"/>
            </a:endParaRPr>
          </a:p>
        </p:txBody>
      </p:sp>
      <p:sp>
        <p:nvSpPr>
          <p:cNvPr id="75" name="Rectangle 74">
            <a:extLst>
              <a:ext uri="{FF2B5EF4-FFF2-40B4-BE49-F238E27FC236}">
                <a16:creationId xmlns:a16="http://schemas.microsoft.com/office/drawing/2014/main" id="{F43EA8F4-6946-44C4-6A32-DBDD5B06FB36}"/>
              </a:ext>
            </a:extLst>
          </p:cNvPr>
          <p:cNvSpPr/>
          <p:nvPr/>
        </p:nvSpPr>
        <p:spPr>
          <a:xfrm>
            <a:off x="20192653" y="8372539"/>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Aboriginal Housing </a:t>
            </a:r>
            <a:br>
              <a:rPr lang="en-AU" sz="1200" b="1">
                <a:solidFill>
                  <a:prstClr val="white"/>
                </a:solidFill>
                <a:latin typeface="Arial"/>
              </a:rPr>
            </a:br>
            <a:r>
              <a:rPr lang="en-AU" sz="1200" b="1">
                <a:solidFill>
                  <a:prstClr val="white"/>
                </a:solidFill>
                <a:latin typeface="Arial"/>
              </a:rPr>
              <a:t>and Homelessness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Matthew Duggan​</a:t>
            </a:r>
          </a:p>
        </p:txBody>
      </p:sp>
      <p:sp>
        <p:nvSpPr>
          <p:cNvPr id="4" name="Rectangle 3">
            <a:extLst>
              <a:ext uri="{FF2B5EF4-FFF2-40B4-BE49-F238E27FC236}">
                <a16:creationId xmlns:a16="http://schemas.microsoft.com/office/drawing/2014/main" id="{A214D067-08FD-9B85-9DA9-24075FA73E4E}"/>
              </a:ext>
            </a:extLst>
          </p:cNvPr>
          <p:cNvSpPr/>
          <p:nvPr/>
        </p:nvSpPr>
        <p:spPr>
          <a:xfrm>
            <a:off x="20192653"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Communications </a:t>
            </a:r>
            <a:br>
              <a:rPr lang="en-AU" sz="1200" b="1">
                <a:solidFill>
                  <a:prstClr val="white"/>
                </a:solidFill>
                <a:latin typeface="Arial"/>
              </a:rPr>
            </a:br>
            <a:r>
              <a:rPr lang="en-AU" sz="1200" b="1">
                <a:solidFill>
                  <a:prstClr val="white"/>
                </a:solidFill>
                <a:latin typeface="Arial"/>
              </a:rPr>
              <a:t>and Engagement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ea typeface="Tahoma" panose="020B0604030504040204" pitchFamily="34" charset="0"/>
                <a:cs typeface="Arial"/>
              </a:rPr>
              <a:t>Larissa Garvin</a:t>
            </a:r>
            <a:endParaRPr lang="en-AU" sz="1200">
              <a:solidFill>
                <a:prstClr val="white"/>
              </a:solidFill>
              <a:latin typeface="Arial"/>
            </a:endParaRPr>
          </a:p>
        </p:txBody>
      </p:sp>
      <p:grpSp>
        <p:nvGrpSpPr>
          <p:cNvPr id="12" name="Group 11">
            <a:extLst>
              <a:ext uri="{FF2B5EF4-FFF2-40B4-BE49-F238E27FC236}">
                <a16:creationId xmlns:a16="http://schemas.microsoft.com/office/drawing/2014/main" id="{824309EF-38C5-6726-A317-107FB216A7A7}"/>
              </a:ext>
              <a:ext uri="{C183D7F6-B498-43B3-948B-1728B52AA6E4}">
                <adec:decorative xmlns:adec="http://schemas.microsoft.com/office/drawing/2017/decorative" val="1"/>
              </a:ext>
            </a:extLst>
          </p:cNvPr>
          <p:cNvGrpSpPr/>
          <p:nvPr/>
        </p:nvGrpSpPr>
        <p:grpSpPr>
          <a:xfrm>
            <a:off x="6381444" y="3525194"/>
            <a:ext cx="4608879" cy="7295202"/>
            <a:chOff x="6381444" y="3525194"/>
            <a:chExt cx="4608879" cy="7295202"/>
          </a:xfrm>
        </p:grpSpPr>
        <p:sp>
          <p:nvSpPr>
            <p:cNvPr id="19" name="TextBox 18">
              <a:extLst>
                <a:ext uri="{FF2B5EF4-FFF2-40B4-BE49-F238E27FC236}">
                  <a16:creationId xmlns:a16="http://schemas.microsoft.com/office/drawing/2014/main" id="{CEAE171E-3AF9-7B27-9E25-8E043DC45B2F}"/>
                </a:ext>
              </a:extLst>
            </p:cNvPr>
            <p:cNvSpPr txBox="1"/>
            <p:nvPr/>
          </p:nvSpPr>
          <p:spPr>
            <a:xfrm>
              <a:off x="8893023" y="10415615"/>
              <a:ext cx="2059459" cy="276999"/>
            </a:xfrm>
            <a:prstGeom prst="rect">
              <a:avLst/>
            </a:prstGeom>
            <a:noFill/>
          </p:spPr>
          <p:txBody>
            <a:bodyPr wrap="square">
              <a:spAutoFit/>
            </a:bodyPr>
            <a:lstStyle/>
            <a:p>
              <a:r>
                <a:rPr lang="en-AU" sz="1200">
                  <a:latin typeface="Arial"/>
                </a:rPr>
                <a:t>See page 2 for details</a:t>
              </a:r>
              <a:endParaRPr lang="en-US" sz="1200"/>
            </a:p>
          </p:txBody>
        </p:sp>
        <p:sp>
          <p:nvSpPr>
            <p:cNvPr id="74" name="Rectangle 73">
              <a:extLst>
                <a:ext uri="{FF2B5EF4-FFF2-40B4-BE49-F238E27FC236}">
                  <a16:creationId xmlns:a16="http://schemas.microsoft.com/office/drawing/2014/main" id="{E8BFA362-ED15-A35D-BB9F-6D8477FF5735}"/>
                </a:ext>
                <a:ext uri="{C183D7F6-B498-43B3-948B-1728B52AA6E4}">
                  <adec:decorative xmlns:adec="http://schemas.microsoft.com/office/drawing/2017/decorative" val="1"/>
                </a:ext>
              </a:extLst>
            </p:cNvPr>
            <p:cNvSpPr/>
            <p:nvPr/>
          </p:nvSpPr>
          <p:spPr>
            <a:xfrm>
              <a:off x="6381444" y="3525194"/>
              <a:ext cx="4608879" cy="7295202"/>
            </a:xfrm>
            <a:prstGeom prst="rect">
              <a:avLst/>
            </a:prstGeom>
            <a:noFill/>
            <a:ln w="19050">
              <a:solidFill>
                <a:schemeClr val="bg1">
                  <a:lumMod val="50000"/>
                </a:schemeClr>
              </a:solidFill>
              <a:prstDash val="lg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sz="1200"/>
            </a:p>
          </p:txBody>
        </p:sp>
      </p:grpSp>
      <p:sp>
        <p:nvSpPr>
          <p:cNvPr id="25" name="Rectangle 24">
            <a:extLst>
              <a:ext uri="{FF2B5EF4-FFF2-40B4-BE49-F238E27FC236}">
                <a16:creationId xmlns:a16="http://schemas.microsoft.com/office/drawing/2014/main" id="{7DA557F7-3243-2FF2-7FE6-D50C1C6B8E9B}"/>
              </a:ext>
            </a:extLst>
          </p:cNvPr>
          <p:cNvSpPr/>
          <p:nvPr/>
        </p:nvSpPr>
        <p:spPr>
          <a:xfrm>
            <a:off x="22496426" y="3652343"/>
            <a:ext cx="2160001"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prstClr val="white"/>
                </a:solidFill>
                <a:latin typeface="Arial"/>
              </a:rPr>
              <a:t>System Reform, Workforce and Engagement</a:t>
            </a:r>
            <a:br>
              <a:rPr lang="en-AU" sz="1200" b="1">
                <a:solidFill>
                  <a:prstClr val="white"/>
                </a:solidFill>
                <a:latin typeface="Arial"/>
              </a:rPr>
            </a:br>
            <a:r>
              <a:rPr lang="en-AU" sz="1200">
                <a:solidFill>
                  <a:prstClr val="white"/>
                </a:solidFill>
                <a:latin typeface="Arial"/>
              </a:rPr>
              <a:t>Deputy Secretary</a:t>
            </a:r>
            <a:br>
              <a:rPr lang="en-AU" sz="1200">
                <a:solidFill>
                  <a:prstClr val="white"/>
                </a:solidFill>
                <a:latin typeface="Arial"/>
              </a:rPr>
            </a:br>
            <a:r>
              <a:rPr lang="en-AU" sz="1200">
                <a:solidFill>
                  <a:prstClr val="white"/>
                </a:solidFill>
                <a:latin typeface="Arial"/>
                <a:cs typeface="Arial"/>
              </a:rPr>
              <a:t>Ben Richardson (A)</a:t>
            </a:r>
          </a:p>
        </p:txBody>
      </p:sp>
      <p:sp>
        <p:nvSpPr>
          <p:cNvPr id="44" name="Rectangle 43">
            <a:extLst>
              <a:ext uri="{FF2B5EF4-FFF2-40B4-BE49-F238E27FC236}">
                <a16:creationId xmlns:a16="http://schemas.microsoft.com/office/drawing/2014/main" id="{B1F15793-1675-956F-01BB-BB491AC52852}"/>
              </a:ext>
            </a:extLst>
          </p:cNvPr>
          <p:cNvSpPr/>
          <p:nvPr/>
        </p:nvSpPr>
        <p:spPr>
          <a:xfrm>
            <a:off x="22496426" y="4887439"/>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Centre for Workforce </a:t>
            </a:r>
            <a:br>
              <a:rPr lang="en-AU" sz="1200" b="1" dirty="0">
                <a:latin typeface="Arial"/>
              </a:rPr>
            </a:br>
            <a:r>
              <a:rPr lang="en-AU" sz="1200" b="1" dirty="0">
                <a:solidFill>
                  <a:prstClr val="white"/>
                </a:solidFill>
                <a:latin typeface="Arial"/>
              </a:rPr>
              <a:t>Excellence</a:t>
            </a:r>
            <a:br>
              <a:rPr lang="en-AU" sz="1200" b="1" dirty="0">
                <a:latin typeface="Arial"/>
              </a:rPr>
            </a:br>
            <a:r>
              <a:rPr lang="en-AU" sz="1200" dirty="0">
                <a:solidFill>
                  <a:prstClr val="white"/>
                </a:solidFill>
                <a:latin typeface="Arial"/>
              </a:rPr>
              <a:t>Executive Director</a:t>
            </a:r>
            <a:endParaRPr lang="en-US" dirty="0">
              <a:solidFill>
                <a:prstClr val="white"/>
              </a:solidFill>
            </a:endParaRPr>
          </a:p>
          <a:p>
            <a:pPr algn="ctr" defTabSz="186420">
              <a:lnSpc>
                <a:spcPct val="90000"/>
              </a:lnSpc>
              <a:spcAft>
                <a:spcPct val="35000"/>
              </a:spcAft>
            </a:pPr>
            <a:r>
              <a:rPr lang="en-AU" sz="1200" dirty="0">
                <a:solidFill>
                  <a:prstClr val="white"/>
                </a:solidFill>
                <a:latin typeface="Arial"/>
              </a:rPr>
              <a:t>Rachael Green</a:t>
            </a:r>
            <a:endParaRPr lang="en-AU" dirty="0">
              <a:solidFill>
                <a:prstClr val="white"/>
              </a:solidFill>
              <a:ea typeface="Calibri"/>
              <a:cs typeface="Calibri"/>
            </a:endParaRPr>
          </a:p>
        </p:txBody>
      </p:sp>
      <p:sp>
        <p:nvSpPr>
          <p:cNvPr id="45" name="Rectangle 44">
            <a:extLst>
              <a:ext uri="{FF2B5EF4-FFF2-40B4-BE49-F238E27FC236}">
                <a16:creationId xmlns:a16="http://schemas.microsoft.com/office/drawing/2014/main" id="{A7974B3E-8F4C-2E80-B00E-5340A597ADF7}"/>
              </a:ext>
            </a:extLst>
          </p:cNvPr>
          <p:cNvSpPr/>
          <p:nvPr/>
        </p:nvSpPr>
        <p:spPr>
          <a:xfrm>
            <a:off x="22510933" y="60538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Strategy and Reform</a:t>
            </a:r>
            <a:br>
              <a:rPr lang="en-AU" sz="1200" b="1">
                <a:latin typeface="Arial"/>
              </a:rPr>
            </a:br>
            <a:r>
              <a:rPr lang="en-AU" sz="1200">
                <a:solidFill>
                  <a:prstClr val="white"/>
                </a:solidFill>
                <a:latin typeface="Arial"/>
              </a:rPr>
              <a:t>Executive Director</a:t>
            </a:r>
            <a:br>
              <a:rPr lang="en-AU" sz="1200">
                <a:latin typeface="Arial"/>
              </a:rPr>
            </a:br>
            <a:r>
              <a:rPr lang="en-AU" sz="1200">
                <a:solidFill>
                  <a:prstClr val="white"/>
                </a:solidFill>
                <a:latin typeface="Arial"/>
                <a:cs typeface="Arial"/>
              </a:rPr>
              <a:t>Tess </a:t>
            </a:r>
            <a:r>
              <a:rPr lang="en-AU" sz="1200" err="1">
                <a:solidFill>
                  <a:prstClr val="white"/>
                </a:solidFill>
                <a:latin typeface="Arial"/>
                <a:cs typeface="Arial"/>
              </a:rPr>
              <a:t>Mullenger</a:t>
            </a:r>
          </a:p>
        </p:txBody>
      </p:sp>
      <p:sp>
        <p:nvSpPr>
          <p:cNvPr id="47" name="Rectangle 46">
            <a:extLst>
              <a:ext uri="{FF2B5EF4-FFF2-40B4-BE49-F238E27FC236}">
                <a16:creationId xmlns:a16="http://schemas.microsoft.com/office/drawing/2014/main" id="{716A2282-56C7-73CE-D030-4BA1369C0ED3}"/>
              </a:ext>
            </a:extLst>
          </p:cNvPr>
          <p:cNvSpPr/>
          <p:nvPr/>
        </p:nvSpPr>
        <p:spPr>
          <a:xfrm>
            <a:off x="22510933" y="7204651"/>
            <a:ext cx="2160000" cy="1094745"/>
          </a:xfrm>
          <a:prstGeom prst="rect">
            <a:avLst/>
          </a:prstGeom>
          <a:solidFill>
            <a:srgbClr val="00857E"/>
          </a:solidFill>
          <a:ln w="28575">
            <a:solidFill>
              <a:schemeClr val="tx1"/>
            </a:solidFill>
            <a:prstDash val="sysDot"/>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Performance, Analytics, </a:t>
            </a:r>
            <a:br>
              <a:rPr lang="en-AU" sz="1200" b="1">
                <a:latin typeface="Arial"/>
              </a:rPr>
            </a:br>
            <a:r>
              <a:rPr lang="en-AU" sz="1200" b="1">
                <a:solidFill>
                  <a:prstClr val="white"/>
                </a:solidFill>
                <a:latin typeface="Arial"/>
              </a:rPr>
              <a:t>and Evaluation </a:t>
            </a:r>
            <a:br>
              <a:rPr lang="en-AU" sz="1200" b="1">
                <a:latin typeface="Arial"/>
              </a:rPr>
            </a:br>
            <a:r>
              <a:rPr lang="en-AU" sz="1200">
                <a:solidFill>
                  <a:prstClr val="white"/>
                </a:solidFill>
                <a:latin typeface="Arial"/>
              </a:rPr>
              <a:t>Executive Director</a:t>
            </a:r>
            <a:br>
              <a:rPr lang="en-AU" sz="1200">
                <a:latin typeface="Arial"/>
              </a:rPr>
            </a:br>
            <a:r>
              <a:rPr lang="en-AU" sz="1200">
                <a:solidFill>
                  <a:prstClr val="white"/>
                </a:solidFill>
                <a:latin typeface="Arial"/>
              </a:rPr>
              <a:t>Sonia </a:t>
            </a:r>
            <a:r>
              <a:rPr lang="en-AU" sz="1200" err="1">
                <a:solidFill>
                  <a:prstClr val="white"/>
                </a:solidFill>
                <a:latin typeface="Arial"/>
              </a:rPr>
              <a:t>Mussawir</a:t>
            </a:r>
            <a:r>
              <a:rPr lang="en-AU" sz="1200">
                <a:solidFill>
                  <a:prstClr val="white"/>
                </a:solidFill>
                <a:latin typeface="Arial"/>
              </a:rPr>
              <a:t> (A)</a:t>
            </a:r>
          </a:p>
        </p:txBody>
      </p:sp>
      <p:sp>
        <p:nvSpPr>
          <p:cNvPr id="24" name="Rectangle 23">
            <a:extLst>
              <a:ext uri="{FF2B5EF4-FFF2-40B4-BE49-F238E27FC236}">
                <a16:creationId xmlns:a16="http://schemas.microsoft.com/office/drawing/2014/main" id="{EA360E5B-4C17-433B-5412-A1683A7D39E5}"/>
              </a:ext>
            </a:extLst>
          </p:cNvPr>
          <p:cNvSpPr>
            <a:spLocks/>
          </p:cNvSpPr>
          <p:nvPr/>
        </p:nvSpPr>
        <p:spPr>
          <a:xfrm>
            <a:off x="22496426" y="8372539"/>
            <a:ext cx="2160000" cy="1094745"/>
          </a:xfrm>
          <a:prstGeom prst="rect">
            <a:avLst/>
          </a:prstGeom>
          <a:solidFill>
            <a:srgbClr val="00857E"/>
          </a:solidFill>
          <a:ln w="9525">
            <a:noFill/>
            <a:prstDash val="dash"/>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Public Engagement</a:t>
            </a:r>
            <a:br>
              <a:rPr lang="en-AU" sz="1200" b="1">
                <a:solidFill>
                  <a:prstClr val="white"/>
                </a:solidFill>
                <a:latin typeface="Arial"/>
              </a:rPr>
            </a:br>
            <a:r>
              <a:rPr lang="en-AU" sz="1200">
                <a:solidFill>
                  <a:prstClr val="white"/>
                </a:solidFill>
                <a:latin typeface="Arial"/>
              </a:rPr>
              <a:t>Chief Communications Officer</a:t>
            </a:r>
            <a:br>
              <a:rPr lang="en-AU" sz="1200">
                <a:solidFill>
                  <a:prstClr val="white"/>
                </a:solidFill>
                <a:latin typeface="Arial"/>
              </a:rPr>
            </a:br>
            <a:r>
              <a:rPr lang="en-AU" sz="1200">
                <a:solidFill>
                  <a:prstClr val="white"/>
                </a:solidFill>
                <a:latin typeface="Arial"/>
              </a:rPr>
              <a:t>Ruth Ward</a:t>
            </a:r>
          </a:p>
        </p:txBody>
      </p:sp>
      <p:grpSp>
        <p:nvGrpSpPr>
          <p:cNvPr id="50" name="Group 49">
            <a:extLst>
              <a:ext uri="{FF2B5EF4-FFF2-40B4-BE49-F238E27FC236}">
                <a16:creationId xmlns:a16="http://schemas.microsoft.com/office/drawing/2014/main" id="{93BE1DA8-45DB-6352-6FF9-8F41B2E8E68D}"/>
              </a:ext>
              <a:ext uri="{C183D7F6-B498-43B3-948B-1728B52AA6E4}">
                <adec:decorative xmlns:adec="http://schemas.microsoft.com/office/drawing/2017/decorative" val="1"/>
              </a:ext>
            </a:extLst>
          </p:cNvPr>
          <p:cNvGrpSpPr/>
          <p:nvPr/>
        </p:nvGrpSpPr>
        <p:grpSpPr>
          <a:xfrm>
            <a:off x="20259170" y="11452533"/>
            <a:ext cx="4668532" cy="276999"/>
            <a:chOff x="17330777" y="13770486"/>
            <a:chExt cx="4668532" cy="276999"/>
          </a:xfrm>
        </p:grpSpPr>
        <p:sp>
          <p:nvSpPr>
            <p:cNvPr id="6" name="Rectangle 5">
              <a:extLst>
                <a:ext uri="{FF2B5EF4-FFF2-40B4-BE49-F238E27FC236}">
                  <a16:creationId xmlns:a16="http://schemas.microsoft.com/office/drawing/2014/main" id="{C678048F-9F9D-E45F-B1F3-D220D10BFD55}"/>
                </a:ext>
              </a:extLst>
            </p:cNvPr>
            <p:cNvSpPr/>
            <p:nvPr/>
          </p:nvSpPr>
          <p:spPr>
            <a:xfrm>
              <a:off x="17330777" y="13790809"/>
              <a:ext cx="240532" cy="234178"/>
            </a:xfrm>
            <a:prstGeom prst="rect">
              <a:avLst/>
            </a:prstGeom>
            <a:noFill/>
            <a:ln w="28575">
              <a:solidFill>
                <a:schemeClr val="tx1"/>
              </a:solidFill>
              <a:prstDash val="sysDot"/>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endParaRPr lang="en-AU" sz="1200">
                <a:solidFill>
                  <a:prstClr val="white"/>
                </a:solidFill>
                <a:latin typeface="Arial"/>
              </a:endParaRPr>
            </a:p>
          </p:txBody>
        </p:sp>
        <p:sp>
          <p:nvSpPr>
            <p:cNvPr id="13" name="TextBox 12">
              <a:extLst>
                <a:ext uri="{FF2B5EF4-FFF2-40B4-BE49-F238E27FC236}">
                  <a16:creationId xmlns:a16="http://schemas.microsoft.com/office/drawing/2014/main" id="{0501FCFF-2E94-FD25-C739-F97F2989B45E}"/>
                </a:ext>
              </a:extLst>
            </p:cNvPr>
            <p:cNvSpPr txBox="1"/>
            <p:nvPr/>
          </p:nvSpPr>
          <p:spPr>
            <a:xfrm>
              <a:off x="17571309" y="13770486"/>
              <a:ext cx="4428000" cy="276999"/>
            </a:xfrm>
            <a:prstGeom prst="rect">
              <a:avLst/>
            </a:prstGeom>
            <a:noFill/>
          </p:spPr>
          <p:txBody>
            <a:bodyPr wrap="square">
              <a:spAutoFit/>
            </a:bodyPr>
            <a:lstStyle/>
            <a:p>
              <a:r>
                <a:rPr lang="en-AU" sz="1200">
                  <a:latin typeface="Arial"/>
                </a:rPr>
                <a:t>Indicates shared service with Department of Health</a:t>
              </a:r>
              <a:endParaRPr lang="en-US" sz="1200"/>
            </a:p>
          </p:txBody>
        </p:sp>
      </p:grpSp>
      <p:cxnSp>
        <p:nvCxnSpPr>
          <p:cNvPr id="59" name="Straight Connector 58">
            <a:extLst>
              <a:ext uri="{FF2B5EF4-FFF2-40B4-BE49-F238E27FC236}">
                <a16:creationId xmlns:a16="http://schemas.microsoft.com/office/drawing/2014/main" id="{0987FDDE-E988-0CDA-D982-5BA1BD471A00}"/>
              </a:ext>
              <a:ext uri="{C183D7F6-B498-43B3-948B-1728B52AA6E4}">
                <adec:decorative xmlns:adec="http://schemas.microsoft.com/office/drawing/2017/decorative" val="1"/>
              </a:ext>
            </a:extLst>
          </p:cNvPr>
          <p:cNvCxnSpPr>
            <a:cxnSpLocks/>
            <a:endCxn id="70" idx="0"/>
          </p:cNvCxnSpPr>
          <p:nvPr/>
        </p:nvCxnSpPr>
        <p:spPr>
          <a:xfrm flipH="1">
            <a:off x="20133813" y="3340700"/>
            <a:ext cx="0" cy="311643"/>
          </a:xfrm>
          <a:prstGeom prst="line">
            <a:avLst/>
          </a:prstGeom>
          <a:ln w="38100"/>
          <a:effectLst/>
        </p:spPr>
        <p:style>
          <a:lnRef idx="2">
            <a:schemeClr val="dk1"/>
          </a:lnRef>
          <a:fillRef idx="0">
            <a:schemeClr val="dk1"/>
          </a:fillRef>
          <a:effectRef idx="1">
            <a:schemeClr val="dk1"/>
          </a:effectRef>
          <a:fontRef idx="minor">
            <a:schemeClr val="tx1"/>
          </a:fontRef>
        </p:style>
      </p:cxnSp>
      <p:sp>
        <p:nvSpPr>
          <p:cNvPr id="7" name="Slide Number Placeholder 3">
            <a:extLst>
              <a:ext uri="{FF2B5EF4-FFF2-40B4-BE49-F238E27FC236}">
                <a16:creationId xmlns:a16="http://schemas.microsoft.com/office/drawing/2014/main" id="{6A9CD94F-8C6A-2F5F-E2D8-75BE9EA3E2B7}"/>
              </a:ext>
            </a:extLst>
          </p:cNvPr>
          <p:cNvSpPr txBox="1">
            <a:spLocks/>
          </p:cNvSpPr>
          <p:nvPr/>
        </p:nvSpPr>
        <p:spPr>
          <a:xfrm>
            <a:off x="347601" y="13338523"/>
            <a:ext cx="397965" cy="766678"/>
          </a:xfrm>
          <a:prstGeom prst="rect">
            <a:avLst/>
          </a:prstGeom>
        </p:spPr>
        <p:txBody>
          <a:bodyPr vert="horz" lIns="91440" tIns="45720" rIns="91440" bIns="45720" rtlCol="0" anchor="ctr"/>
          <a:lstStyle>
            <a:defPPr>
              <a:defRPr lang="en-US"/>
            </a:defPPr>
            <a:lvl1pPr marL="0" algn="r" defTabSz="457200" rtl="0" eaLnBrk="1" latinLnBrk="0" hangingPunct="1">
              <a:defRPr sz="252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A8DA970-969A-4F32-BF5B-4F4E3C520034}" type="slidenum">
              <a:rPr lang="en-AU" smtClean="0"/>
              <a:pPr/>
              <a:t>1</a:t>
            </a:fld>
            <a:endParaRPr lang="en-AU"/>
          </a:p>
        </p:txBody>
      </p:sp>
    </p:spTree>
    <p:extLst>
      <p:ext uri="{BB962C8B-B14F-4D97-AF65-F5344CB8AC3E}">
        <p14:creationId xmlns:p14="http://schemas.microsoft.com/office/powerpoint/2010/main" val="1714439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7BAC757-A36F-A62B-2FCD-813FDFC2F15C}"/>
              </a:ext>
              <a:ext uri="{C183D7F6-B498-43B3-948B-1728B52AA6E4}">
                <adec:decorative xmlns:adec="http://schemas.microsoft.com/office/drawing/2017/decorative" val="1"/>
              </a:ext>
            </a:extLst>
          </p:cNvPr>
          <p:cNvCxnSpPr>
            <a:cxnSpLocks/>
          </p:cNvCxnSpPr>
          <p:nvPr/>
        </p:nvCxnSpPr>
        <p:spPr>
          <a:xfrm>
            <a:off x="22130269" y="4527127"/>
            <a:ext cx="1701" cy="479192"/>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6" name="Straight Connector 5">
            <a:extLst>
              <a:ext uri="{FF2B5EF4-FFF2-40B4-BE49-F238E27FC236}">
                <a16:creationId xmlns:a16="http://schemas.microsoft.com/office/drawing/2014/main" id="{EFFA2A84-5193-8E6C-7758-B68758F0F931}"/>
              </a:ext>
              <a:ext uri="{C183D7F6-B498-43B3-948B-1728B52AA6E4}">
                <adec:decorative xmlns:adec="http://schemas.microsoft.com/office/drawing/2017/decorative" val="1"/>
              </a:ext>
            </a:extLst>
          </p:cNvPr>
          <p:cNvCxnSpPr>
            <a:cxnSpLocks/>
          </p:cNvCxnSpPr>
          <p:nvPr/>
        </p:nvCxnSpPr>
        <p:spPr>
          <a:xfrm>
            <a:off x="10806573" y="3925027"/>
            <a:ext cx="0" cy="588708"/>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8" name="Straight Connector 7">
            <a:extLst>
              <a:ext uri="{FF2B5EF4-FFF2-40B4-BE49-F238E27FC236}">
                <a16:creationId xmlns:a16="http://schemas.microsoft.com/office/drawing/2014/main" id="{7479F7AC-63DB-422E-C173-BCB987D58D45}"/>
              </a:ext>
              <a:ext uri="{C183D7F6-B498-43B3-948B-1728B52AA6E4}">
                <adec:decorative xmlns:adec="http://schemas.microsoft.com/office/drawing/2017/decorative" val="1"/>
              </a:ext>
            </a:extLst>
          </p:cNvPr>
          <p:cNvCxnSpPr>
            <a:cxnSpLocks/>
          </p:cNvCxnSpPr>
          <p:nvPr/>
        </p:nvCxnSpPr>
        <p:spPr>
          <a:xfrm>
            <a:off x="19628787" y="4527127"/>
            <a:ext cx="1701" cy="479192"/>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9" name="Straight Connector 8">
            <a:extLst>
              <a:ext uri="{FF2B5EF4-FFF2-40B4-BE49-F238E27FC236}">
                <a16:creationId xmlns:a16="http://schemas.microsoft.com/office/drawing/2014/main" id="{CA062D9F-95CF-3596-7F9E-63C76E3AB093}"/>
              </a:ext>
              <a:ext uri="{C183D7F6-B498-43B3-948B-1728B52AA6E4}">
                <adec:decorative xmlns:adec="http://schemas.microsoft.com/office/drawing/2017/decorative" val="1"/>
              </a:ext>
            </a:extLst>
          </p:cNvPr>
          <p:cNvCxnSpPr>
            <a:cxnSpLocks/>
            <a:endCxn id="3" idx="0"/>
          </p:cNvCxnSpPr>
          <p:nvPr/>
        </p:nvCxnSpPr>
        <p:spPr>
          <a:xfrm flipH="1">
            <a:off x="12166924" y="4527127"/>
            <a:ext cx="12880" cy="161067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0" name="Straight Connector 9">
            <a:extLst>
              <a:ext uri="{FF2B5EF4-FFF2-40B4-BE49-F238E27FC236}">
                <a16:creationId xmlns:a16="http://schemas.microsoft.com/office/drawing/2014/main" id="{86E6B30F-D530-69F0-D816-5B3192720624}"/>
              </a:ext>
              <a:ext uri="{C183D7F6-B498-43B3-948B-1728B52AA6E4}">
                <adec:decorative xmlns:adec="http://schemas.microsoft.com/office/drawing/2017/decorative" val="1"/>
              </a:ext>
            </a:extLst>
          </p:cNvPr>
          <p:cNvCxnSpPr>
            <a:cxnSpLocks/>
          </p:cNvCxnSpPr>
          <p:nvPr/>
        </p:nvCxnSpPr>
        <p:spPr>
          <a:xfrm>
            <a:off x="17164277" y="4538100"/>
            <a:ext cx="0" cy="462047"/>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1" name="Straight Connector 10">
            <a:extLst>
              <a:ext uri="{FF2B5EF4-FFF2-40B4-BE49-F238E27FC236}">
                <a16:creationId xmlns:a16="http://schemas.microsoft.com/office/drawing/2014/main" id="{228E4899-0A85-CAF9-E349-7F573F58450D}"/>
              </a:ext>
              <a:ext uri="{C183D7F6-B498-43B3-948B-1728B52AA6E4}">
                <adec:decorative xmlns:adec="http://schemas.microsoft.com/office/drawing/2017/decorative" val="1"/>
              </a:ext>
            </a:extLst>
          </p:cNvPr>
          <p:cNvCxnSpPr>
            <a:cxnSpLocks/>
          </p:cNvCxnSpPr>
          <p:nvPr/>
        </p:nvCxnSpPr>
        <p:spPr>
          <a:xfrm>
            <a:off x="14649910" y="4538100"/>
            <a:ext cx="0" cy="462047"/>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2" name="Straight Connector 11">
            <a:extLst>
              <a:ext uri="{FF2B5EF4-FFF2-40B4-BE49-F238E27FC236}">
                <a16:creationId xmlns:a16="http://schemas.microsoft.com/office/drawing/2014/main" id="{AE7DFB47-7550-4855-DC62-C81A52F62374}"/>
              </a:ext>
              <a:ext uri="{C183D7F6-B498-43B3-948B-1728B52AA6E4}">
                <adec:decorative xmlns:adec="http://schemas.microsoft.com/office/drawing/2017/decorative" val="1"/>
              </a:ext>
            </a:extLst>
          </p:cNvPr>
          <p:cNvCxnSpPr>
            <a:cxnSpLocks/>
            <a:endCxn id="42" idx="0"/>
          </p:cNvCxnSpPr>
          <p:nvPr/>
        </p:nvCxnSpPr>
        <p:spPr>
          <a:xfrm flipH="1">
            <a:off x="9602814" y="4513727"/>
            <a:ext cx="7439" cy="162407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3" name="Straight Connector 12">
            <a:extLst>
              <a:ext uri="{FF2B5EF4-FFF2-40B4-BE49-F238E27FC236}">
                <a16:creationId xmlns:a16="http://schemas.microsoft.com/office/drawing/2014/main" id="{B9D52E9A-8CF4-CC34-F8E7-D3A537798A1E}"/>
              </a:ext>
              <a:ext uri="{C183D7F6-B498-43B3-948B-1728B52AA6E4}">
                <adec:decorative xmlns:adec="http://schemas.microsoft.com/office/drawing/2017/decorative" val="1"/>
              </a:ext>
            </a:extLst>
          </p:cNvPr>
          <p:cNvCxnSpPr>
            <a:cxnSpLocks/>
            <a:endCxn id="43" idx="0"/>
          </p:cNvCxnSpPr>
          <p:nvPr/>
        </p:nvCxnSpPr>
        <p:spPr>
          <a:xfrm flipH="1">
            <a:off x="7046143" y="4513727"/>
            <a:ext cx="29781" cy="162407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4" name="Straight Connector 13">
            <a:extLst>
              <a:ext uri="{FF2B5EF4-FFF2-40B4-BE49-F238E27FC236}">
                <a16:creationId xmlns:a16="http://schemas.microsoft.com/office/drawing/2014/main" id="{72D4B096-C6DB-EFD2-FD45-C3468D321ED5}"/>
              </a:ext>
              <a:ext uri="{C183D7F6-B498-43B3-948B-1728B52AA6E4}">
                <adec:decorative xmlns:adec="http://schemas.microsoft.com/office/drawing/2017/decorative" val="1"/>
              </a:ext>
            </a:extLst>
          </p:cNvPr>
          <p:cNvCxnSpPr>
            <a:cxnSpLocks/>
          </p:cNvCxnSpPr>
          <p:nvPr/>
        </p:nvCxnSpPr>
        <p:spPr>
          <a:xfrm>
            <a:off x="4499507" y="4520918"/>
            <a:ext cx="0" cy="1741865"/>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5" name="Straight Connector 14">
            <a:extLst>
              <a:ext uri="{FF2B5EF4-FFF2-40B4-BE49-F238E27FC236}">
                <a16:creationId xmlns:a16="http://schemas.microsoft.com/office/drawing/2014/main" id="{72BD7000-68CE-FD6B-3DFB-7CEC3B97CFFF}"/>
              </a:ext>
              <a:ext uri="{C183D7F6-B498-43B3-948B-1728B52AA6E4}">
                <adec:decorative xmlns:adec="http://schemas.microsoft.com/office/drawing/2017/decorative" val="1"/>
              </a:ext>
            </a:extLst>
          </p:cNvPr>
          <p:cNvCxnSpPr>
            <a:cxnSpLocks/>
          </p:cNvCxnSpPr>
          <p:nvPr/>
        </p:nvCxnSpPr>
        <p:spPr>
          <a:xfrm>
            <a:off x="1962582" y="4513727"/>
            <a:ext cx="0" cy="1749056"/>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26" name="Straight Connector 25">
            <a:extLst>
              <a:ext uri="{FF2B5EF4-FFF2-40B4-BE49-F238E27FC236}">
                <a16:creationId xmlns:a16="http://schemas.microsoft.com/office/drawing/2014/main" id="{F44D0C29-CD18-5BF1-A3C6-EE6B043BD04E}"/>
              </a:ext>
              <a:ext uri="{C183D7F6-B498-43B3-948B-1728B52AA6E4}">
                <adec:decorative xmlns:adec="http://schemas.microsoft.com/office/drawing/2017/decorative" val="1"/>
              </a:ext>
            </a:extLst>
          </p:cNvPr>
          <p:cNvCxnSpPr>
            <a:cxnSpLocks/>
          </p:cNvCxnSpPr>
          <p:nvPr/>
        </p:nvCxnSpPr>
        <p:spPr>
          <a:xfrm flipH="1">
            <a:off x="1962582" y="4527375"/>
            <a:ext cx="20169388" cy="0"/>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sp>
        <p:nvSpPr>
          <p:cNvPr id="49" name="Title 1">
            <a:extLst>
              <a:ext uri="{FF2B5EF4-FFF2-40B4-BE49-F238E27FC236}">
                <a16:creationId xmlns:a16="http://schemas.microsoft.com/office/drawing/2014/main" id="{971D3D47-A875-7AD1-724F-5DF118736366}"/>
              </a:ext>
            </a:extLst>
          </p:cNvPr>
          <p:cNvSpPr>
            <a:spLocks noGrp="1"/>
          </p:cNvSpPr>
          <p:nvPr>
            <p:ph type="title"/>
          </p:nvPr>
        </p:nvSpPr>
        <p:spPr>
          <a:xfrm>
            <a:off x="850541" y="139700"/>
            <a:ext cx="20091759" cy="1290638"/>
          </a:xfrm>
        </p:spPr>
        <p:txBody>
          <a:bodyPr>
            <a:normAutofit/>
          </a:bodyPr>
          <a:lstStyle/>
          <a:p>
            <a:r>
              <a:rPr lang="en-AU" sz="3600" b="1" dirty="0"/>
              <a:t>Department of Families, Fairness and Housing </a:t>
            </a:r>
            <a:br>
              <a:rPr lang="en-AU" sz="3600" b="1" dirty="0"/>
            </a:br>
            <a:r>
              <a:rPr lang="en-AU" sz="3600" dirty="0"/>
              <a:t>Community Operations and Practice Leadership branch structure</a:t>
            </a:r>
            <a:endParaRPr lang="en-AU" sz="1800" dirty="0"/>
          </a:p>
        </p:txBody>
      </p:sp>
      <p:sp>
        <p:nvSpPr>
          <p:cNvPr id="2" name="TextBox 1">
            <a:extLst>
              <a:ext uri="{FF2B5EF4-FFF2-40B4-BE49-F238E27FC236}">
                <a16:creationId xmlns:a16="http://schemas.microsoft.com/office/drawing/2014/main" id="{F6601570-25AF-3156-79AE-2B15FC1E177B}"/>
              </a:ext>
            </a:extLst>
          </p:cNvPr>
          <p:cNvSpPr txBox="1"/>
          <p:nvPr/>
        </p:nvSpPr>
        <p:spPr>
          <a:xfrm>
            <a:off x="938307" y="1730073"/>
            <a:ext cx="13505542" cy="646331"/>
          </a:xfrm>
          <a:prstGeom prst="rect">
            <a:avLst/>
          </a:prstGeom>
          <a:noFill/>
        </p:spPr>
        <p:txBody>
          <a:bodyPr wrap="square" lIns="91440" tIns="45720" rIns="91440" bIns="45720" anchor="t">
            <a:spAutoFit/>
          </a:bodyPr>
          <a:lstStyle/>
          <a:p>
            <a:r>
              <a:rPr lang="en-AU" dirty="0">
                <a:latin typeface="Arial"/>
                <a:cs typeface="Arial"/>
              </a:rPr>
              <a:t>Last update 5 March 2026</a:t>
            </a:r>
          </a:p>
          <a:p>
            <a:endParaRPr lang="en-AU" dirty="0">
              <a:latin typeface="Arial"/>
              <a:cs typeface="Arial"/>
            </a:endParaRPr>
          </a:p>
        </p:txBody>
      </p:sp>
      <p:sp>
        <p:nvSpPr>
          <p:cNvPr id="48" name="Rectangle 47">
            <a:extLst>
              <a:ext uri="{FF2B5EF4-FFF2-40B4-BE49-F238E27FC236}">
                <a16:creationId xmlns:a16="http://schemas.microsoft.com/office/drawing/2014/main" id="{13E9DE87-54FB-DC4A-FD3A-51578F3C8CAD}"/>
              </a:ext>
            </a:extLst>
          </p:cNvPr>
          <p:cNvSpPr/>
          <p:nvPr/>
        </p:nvSpPr>
        <p:spPr>
          <a:xfrm>
            <a:off x="896257" y="2587114"/>
            <a:ext cx="22315713" cy="382684"/>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defRPr/>
            </a:pPr>
            <a:r>
              <a:rPr lang="en-AU" sz="1200" b="1" dirty="0">
                <a:solidFill>
                  <a:schemeClr val="bg1"/>
                </a:solidFill>
                <a:latin typeface="Arial" panose="020B0604020202020204" pitchFamily="34" charset="0"/>
                <a:cs typeface="Arial" panose="020B0604020202020204" pitchFamily="34" charset="0"/>
              </a:rPr>
              <a:t>Community Operations and Practice Leadership</a:t>
            </a:r>
          </a:p>
        </p:txBody>
      </p:sp>
      <p:sp>
        <p:nvSpPr>
          <p:cNvPr id="25" name="Rectangle 24">
            <a:extLst>
              <a:ext uri="{FF2B5EF4-FFF2-40B4-BE49-F238E27FC236}">
                <a16:creationId xmlns:a16="http://schemas.microsoft.com/office/drawing/2014/main" id="{FA1DE6A4-D2C8-540A-F0A6-19EE436BFB04}"/>
              </a:ext>
            </a:extLst>
          </p:cNvPr>
          <p:cNvSpPr/>
          <p:nvPr/>
        </p:nvSpPr>
        <p:spPr>
          <a:xfrm>
            <a:off x="894556" y="3166640"/>
            <a:ext cx="19824034" cy="834801"/>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defRPr/>
            </a:pPr>
            <a:r>
              <a:rPr lang="en-AU" sz="1200" b="1">
                <a:solidFill>
                  <a:schemeClr val="bg1"/>
                </a:solidFill>
                <a:latin typeface="Arial" panose="020B0604020202020204" pitchFamily="34" charset="0"/>
                <a:cs typeface="Arial" panose="020B0604020202020204" pitchFamily="34" charset="0"/>
              </a:rPr>
              <a:t>Deputy Secretary</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Danny O’Kelly</a:t>
            </a:r>
            <a:endParaRPr lang="en-GB" sz="1200">
              <a:solidFill>
                <a:schemeClr val="bg1"/>
              </a:solidFill>
              <a:latin typeface="Arial" panose="020B0604020202020204" pitchFamily="34" charset="0"/>
              <a:cs typeface="Arial" panose="020B0604020202020204" pitchFamily="34" charset="0"/>
            </a:endParaRPr>
          </a:p>
        </p:txBody>
      </p:sp>
      <p:sp>
        <p:nvSpPr>
          <p:cNvPr id="45" name="Rectangle 44">
            <a:extLst>
              <a:ext uri="{FF2B5EF4-FFF2-40B4-BE49-F238E27FC236}">
                <a16:creationId xmlns:a16="http://schemas.microsoft.com/office/drawing/2014/main" id="{EDB02AD0-B4C0-17B9-2BC7-1895529625C6}"/>
              </a:ext>
            </a:extLst>
          </p:cNvPr>
          <p:cNvSpPr/>
          <p:nvPr/>
        </p:nvSpPr>
        <p:spPr>
          <a:xfrm>
            <a:off x="852801"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Statewide Children </a:t>
            </a:r>
            <a:br>
              <a:rPr lang="en-AU" sz="1200" b="1">
                <a:solidFill>
                  <a:prstClr val="white"/>
                </a:solidFill>
                <a:latin typeface="Arial" panose="020B0604020202020204" pitchFamily="34" charset="0"/>
                <a:cs typeface="Arial" panose="020B0604020202020204" pitchFamily="34" charset="0"/>
              </a:rPr>
            </a:br>
            <a:r>
              <a:rPr lang="en-AU" sz="1200" b="1">
                <a:solidFill>
                  <a:prstClr val="white"/>
                </a:solidFill>
                <a:latin typeface="Arial" panose="020B0604020202020204" pitchFamily="34" charset="0"/>
                <a:cs typeface="Arial" panose="020B0604020202020204" pitchFamily="34" charset="0"/>
              </a:rPr>
              <a:t>and </a:t>
            </a:r>
            <a:r>
              <a:rPr lang="en-AU" sz="1200" b="1">
                <a:solidFill>
                  <a:schemeClr val="bg1"/>
                </a:solidFill>
                <a:latin typeface="Arial" panose="020B0604020202020204" pitchFamily="34" charset="0"/>
                <a:cs typeface="Arial" panose="020B0604020202020204" pitchFamily="34" charset="0"/>
              </a:rPr>
              <a:t>Families</a:t>
            </a:r>
            <a:r>
              <a:rPr lang="en-AU" sz="1200" b="1">
                <a:solidFill>
                  <a:prstClr val="white"/>
                </a:solidFill>
                <a:latin typeface="Arial" panose="020B0604020202020204" pitchFamily="34" charset="0"/>
                <a:cs typeface="Arial" panose="020B0604020202020204" pitchFamily="34" charset="0"/>
              </a:rPr>
              <a:t> Operations </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a:cs typeface="Arial" panose="020B0604020202020204" pitchFamily="34" charset="0"/>
              </a:rPr>
              <a:t>Leeanne Miller</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44" name="Rectangle 43">
            <a:extLst>
              <a:ext uri="{FF2B5EF4-FFF2-40B4-BE49-F238E27FC236}">
                <a16:creationId xmlns:a16="http://schemas.microsoft.com/office/drawing/2014/main" id="{7CD37C61-878F-5D8E-D691-356AFC1E8D8D}"/>
              </a:ext>
            </a:extLst>
          </p:cNvPr>
          <p:cNvSpPr/>
          <p:nvPr/>
        </p:nvSpPr>
        <p:spPr>
          <a:xfrm>
            <a:off x="3409472"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latin typeface="Arial" panose="020B0604020202020204" pitchFamily="34" charset="0"/>
                <a:cs typeface="Arial" panose="020B0604020202020204" pitchFamily="34" charset="0"/>
              </a:rPr>
              <a:t>Statewide Disability </a:t>
            </a:r>
            <a:br>
              <a:rPr lang="en-AU" sz="1200" b="1">
                <a:latin typeface="Arial" panose="020B0604020202020204" pitchFamily="34" charset="0"/>
                <a:cs typeface="Arial" panose="020B0604020202020204" pitchFamily="34" charset="0"/>
              </a:rPr>
            </a:br>
            <a:r>
              <a:rPr lang="en-AU" sz="1200" b="1">
                <a:latin typeface="Arial" panose="020B0604020202020204" pitchFamily="34" charset="0"/>
                <a:cs typeface="Arial" panose="020B0604020202020204" pitchFamily="34" charset="0"/>
              </a:rPr>
              <a:t>and Housing Operations </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Elinor Harper</a:t>
            </a:r>
            <a:endParaRPr lang="en-AU" sz="1200">
              <a:latin typeface="Arial" panose="020B0604020202020204" pitchFamily="34" charset="0"/>
              <a:ea typeface="+mn-lt"/>
              <a:cs typeface="Arial" panose="020B0604020202020204" pitchFamily="34" charset="0"/>
            </a:endParaRPr>
          </a:p>
        </p:txBody>
      </p:sp>
      <p:sp>
        <p:nvSpPr>
          <p:cNvPr id="43" name="Rectangle 42">
            <a:extLst>
              <a:ext uri="{FF2B5EF4-FFF2-40B4-BE49-F238E27FC236}">
                <a16:creationId xmlns:a16="http://schemas.microsoft.com/office/drawing/2014/main" id="{3506EF7D-64A0-632C-AC9B-14113F1E5946}"/>
              </a:ext>
            </a:extLst>
          </p:cNvPr>
          <p:cNvSpPr/>
          <p:nvPr/>
        </p:nvSpPr>
        <p:spPr>
          <a:xfrm>
            <a:off x="5966143"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Service Agreement </a:t>
            </a:r>
            <a:br>
              <a:rPr lang="en-AU" sz="1200" b="1">
                <a:solidFill>
                  <a:prstClr val="white"/>
                </a:solidFill>
                <a:latin typeface="Arial" panose="020B0604020202020204" pitchFamily="34" charset="0"/>
                <a:cs typeface="Arial" panose="020B0604020202020204" pitchFamily="34" charset="0"/>
              </a:rPr>
            </a:br>
            <a:r>
              <a:rPr lang="en-AU" sz="1200" b="1">
                <a:solidFill>
                  <a:prstClr val="white"/>
                </a:solidFill>
                <a:latin typeface="Arial" panose="020B0604020202020204" pitchFamily="34" charset="0"/>
                <a:cs typeface="Arial" panose="020B0604020202020204" pitchFamily="34" charset="0"/>
              </a:rPr>
              <a:t>and Quality Systems</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a:ea typeface="Tahoma"/>
                <a:cs typeface="Tahoma"/>
              </a:rPr>
              <a:t>Michael </a:t>
            </a:r>
            <a:r>
              <a:rPr lang="en-AU" sz="1200" err="1">
                <a:solidFill>
                  <a:schemeClr val="bg1"/>
                </a:solidFill>
                <a:latin typeface="Arial"/>
                <a:ea typeface="Tahoma"/>
                <a:cs typeface="Tahoma"/>
              </a:rPr>
              <a:t>Mefflin</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2B251073-E259-A845-6223-3A150960C795}"/>
              </a:ext>
            </a:extLst>
          </p:cNvPr>
          <p:cNvSpPr/>
          <p:nvPr/>
        </p:nvSpPr>
        <p:spPr>
          <a:xfrm>
            <a:off x="8522814"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Service Enhancement</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Lisa Gardner</a:t>
            </a:r>
          </a:p>
        </p:txBody>
      </p:sp>
      <p:sp>
        <p:nvSpPr>
          <p:cNvPr id="3" name="Rectangle 2">
            <a:extLst>
              <a:ext uri="{FF2B5EF4-FFF2-40B4-BE49-F238E27FC236}">
                <a16:creationId xmlns:a16="http://schemas.microsoft.com/office/drawing/2014/main" id="{5B4A486B-3568-9D4F-A23B-3CC7E6FC256F}"/>
              </a:ext>
            </a:extLst>
          </p:cNvPr>
          <p:cNvSpPr/>
          <p:nvPr/>
        </p:nvSpPr>
        <p:spPr>
          <a:xfrm>
            <a:off x="11086924"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Office of Professional Practice</a:t>
            </a:r>
            <a:br>
              <a:rPr lang="en-AU" sz="1200" b="1">
                <a:solidFill>
                  <a:prstClr val="white"/>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Chief Practitioner and Executive Director</a:t>
            </a:r>
            <a:br>
              <a:rPr lang="en-AU" sz="1200">
                <a:solidFill>
                  <a:prstClr val="white"/>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Kirstie Lomas</a:t>
            </a:r>
          </a:p>
        </p:txBody>
      </p:sp>
      <p:sp>
        <p:nvSpPr>
          <p:cNvPr id="24" name="Rectangle 23">
            <a:extLst>
              <a:ext uri="{FF2B5EF4-FFF2-40B4-BE49-F238E27FC236}">
                <a16:creationId xmlns:a16="http://schemas.microsoft.com/office/drawing/2014/main" id="{14B8BEEB-4CA1-5D49-358F-002633DD8F69}"/>
              </a:ext>
            </a:extLst>
          </p:cNvPr>
          <p:cNvSpPr/>
          <p:nvPr/>
        </p:nvSpPr>
        <p:spPr>
          <a:xfrm>
            <a:off x="13612482" y="4923658"/>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North Division</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Deputy Secretary</a:t>
            </a:r>
            <a:br>
              <a:rPr lang="en-AU" sz="1200">
                <a:solidFill>
                  <a:schemeClr val="bg1"/>
                </a:solidFill>
                <a:latin typeface="Arial" panose="020B0604020202020204" pitchFamily="34" charset="0"/>
                <a:ea typeface="Tahoma" panose="020B060403050404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Jenny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Litsas</a:t>
            </a:r>
            <a:endParaRPr lang="en-AU" sz="1200">
              <a:solidFill>
                <a:schemeClr val="bg1"/>
              </a:solidFill>
              <a:latin typeface="Arial"/>
              <a:ea typeface="Tahoma"/>
              <a:cs typeface="Tahoma"/>
            </a:endParaRPr>
          </a:p>
        </p:txBody>
      </p:sp>
      <p:sp>
        <p:nvSpPr>
          <p:cNvPr id="34" name="Rectangle 33">
            <a:extLst>
              <a:ext uri="{FF2B5EF4-FFF2-40B4-BE49-F238E27FC236}">
                <a16:creationId xmlns:a16="http://schemas.microsoft.com/office/drawing/2014/main" id="{20561A0B-035D-729E-4F0E-C9120DFFEDD9}"/>
              </a:ext>
            </a:extLst>
          </p:cNvPr>
          <p:cNvSpPr/>
          <p:nvPr/>
        </p:nvSpPr>
        <p:spPr>
          <a:xfrm>
            <a:off x="13612482"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North East Melbourne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Angela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Papoutsoglou</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id="{CA2245E8-52C1-D019-F0AF-34C6D99A46F3}"/>
              </a:ext>
            </a:extLst>
          </p:cNvPr>
          <p:cNvSpPr/>
          <p:nvPr/>
        </p:nvSpPr>
        <p:spPr>
          <a:xfrm>
            <a:off x="13612482" y="7351954"/>
            <a:ext cx="2150007" cy="9324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latin typeface="Arial" panose="020B0604020202020204" pitchFamily="34" charset="0"/>
                <a:cs typeface="Arial" panose="020B0604020202020204" pitchFamily="34" charset="0"/>
              </a:rPr>
              <a:t>Hume Merri-</a:t>
            </a:r>
            <a:r>
              <a:rPr lang="en-AU" sz="1200" b="1" err="1">
                <a:latin typeface="Arial" panose="020B0604020202020204" pitchFamily="34" charset="0"/>
                <a:cs typeface="Arial" panose="020B0604020202020204" pitchFamily="34" charset="0"/>
              </a:rPr>
              <a:t>bek</a:t>
            </a:r>
            <a:r>
              <a:rPr lang="en-AU" sz="1200" b="1">
                <a:latin typeface="Arial" panose="020B0604020202020204" pitchFamily="34" charset="0"/>
                <a:cs typeface="Arial" panose="020B0604020202020204" pitchFamily="34" charset="0"/>
              </a:rPr>
              <a:t>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Nathan Chapman</a:t>
            </a:r>
          </a:p>
        </p:txBody>
      </p:sp>
      <p:sp>
        <p:nvSpPr>
          <p:cNvPr id="36" name="Rectangle 35">
            <a:extLst>
              <a:ext uri="{FF2B5EF4-FFF2-40B4-BE49-F238E27FC236}">
                <a16:creationId xmlns:a16="http://schemas.microsoft.com/office/drawing/2014/main" id="{835F9ED7-BF08-B907-F08A-0E2E34BB4C9F}"/>
              </a:ext>
            </a:extLst>
          </p:cNvPr>
          <p:cNvSpPr/>
          <p:nvPr/>
        </p:nvSpPr>
        <p:spPr>
          <a:xfrm>
            <a:off x="13612482" y="8418502"/>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Loddon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Damian Worley</a:t>
            </a:r>
          </a:p>
        </p:txBody>
      </p:sp>
      <p:sp>
        <p:nvSpPr>
          <p:cNvPr id="37" name="Rectangle 36">
            <a:extLst>
              <a:ext uri="{FF2B5EF4-FFF2-40B4-BE49-F238E27FC236}">
                <a16:creationId xmlns:a16="http://schemas.microsoft.com/office/drawing/2014/main" id="{2516DB37-627C-1068-42D5-5CFE7E4B1A2E}"/>
              </a:ext>
            </a:extLst>
          </p:cNvPr>
          <p:cNvSpPr/>
          <p:nvPr/>
        </p:nvSpPr>
        <p:spPr>
          <a:xfrm>
            <a:off x="13612482"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Mallee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Teresa Cavallo</a:t>
            </a:r>
          </a:p>
        </p:txBody>
      </p:sp>
      <p:sp>
        <p:nvSpPr>
          <p:cNvPr id="19" name="Rectangle 18">
            <a:extLst>
              <a:ext uri="{FF2B5EF4-FFF2-40B4-BE49-F238E27FC236}">
                <a16:creationId xmlns:a16="http://schemas.microsoft.com/office/drawing/2014/main" id="{7000BC72-9FCD-7BA1-56E4-37FBE25E00B4}"/>
              </a:ext>
            </a:extLst>
          </p:cNvPr>
          <p:cNvSpPr/>
          <p:nvPr/>
        </p:nvSpPr>
        <p:spPr>
          <a:xfrm>
            <a:off x="16099274" y="4923658"/>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South Division</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Deputy Secretary</a:t>
            </a:r>
            <a:br>
              <a:rPr lang="en-AU" sz="1200">
                <a:solidFill>
                  <a:schemeClr val="bg1"/>
                </a:solidFill>
                <a:latin typeface="Arial" panose="020B0604020202020204" pitchFamily="34" charset="0"/>
                <a:ea typeface="Tahoma" panose="020B060403050404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Kathleen Alonso</a:t>
            </a:r>
          </a:p>
        </p:txBody>
      </p:sp>
      <p:sp>
        <p:nvSpPr>
          <p:cNvPr id="38" name="Rectangle 37">
            <a:extLst>
              <a:ext uri="{FF2B5EF4-FFF2-40B4-BE49-F238E27FC236}">
                <a16:creationId xmlns:a16="http://schemas.microsoft.com/office/drawing/2014/main" id="{BFAB1102-6E32-2B1A-664A-4109C01507F2}"/>
              </a:ext>
            </a:extLst>
          </p:cNvPr>
          <p:cNvSpPr/>
          <p:nvPr/>
        </p:nvSpPr>
        <p:spPr>
          <a:xfrm>
            <a:off x="16109249" y="61009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Southern Melbourne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Lisa Scully</a:t>
            </a:r>
          </a:p>
        </p:txBody>
      </p:sp>
      <p:sp>
        <p:nvSpPr>
          <p:cNvPr id="39" name="Rectangle 38">
            <a:extLst>
              <a:ext uri="{FF2B5EF4-FFF2-40B4-BE49-F238E27FC236}">
                <a16:creationId xmlns:a16="http://schemas.microsoft.com/office/drawing/2014/main" id="{36F05C0C-56B5-879C-6FFF-E791BC0631B9}"/>
              </a:ext>
            </a:extLst>
          </p:cNvPr>
          <p:cNvSpPr/>
          <p:nvPr/>
        </p:nvSpPr>
        <p:spPr>
          <a:xfrm>
            <a:off x="16109249" y="7278154"/>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Inner Gippsland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Karen Sutherland (A)</a:t>
            </a:r>
          </a:p>
        </p:txBody>
      </p:sp>
      <p:sp>
        <p:nvSpPr>
          <p:cNvPr id="40" name="Rectangle 39">
            <a:extLst>
              <a:ext uri="{FF2B5EF4-FFF2-40B4-BE49-F238E27FC236}">
                <a16:creationId xmlns:a16="http://schemas.microsoft.com/office/drawing/2014/main" id="{748B044F-7058-6B11-9E25-EC1B1611FE1C}"/>
              </a:ext>
            </a:extLst>
          </p:cNvPr>
          <p:cNvSpPr/>
          <p:nvPr/>
        </p:nvSpPr>
        <p:spPr>
          <a:xfrm>
            <a:off x="16109249" y="8455402"/>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Bayside Peninsula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Taanya</a:t>
            </a: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Gounas</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41" name="Rectangle 40">
            <a:extLst>
              <a:ext uri="{FF2B5EF4-FFF2-40B4-BE49-F238E27FC236}">
                <a16:creationId xmlns:a16="http://schemas.microsoft.com/office/drawing/2014/main" id="{BA3C36C4-27CB-91BA-64E9-8D410DEE9C3D}"/>
              </a:ext>
            </a:extLst>
          </p:cNvPr>
          <p:cNvSpPr/>
          <p:nvPr/>
        </p:nvSpPr>
        <p:spPr>
          <a:xfrm>
            <a:off x="16109249"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Outer Gippsland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Darlene Henning-Marshall</a:t>
            </a:r>
          </a:p>
        </p:txBody>
      </p:sp>
      <p:sp>
        <p:nvSpPr>
          <p:cNvPr id="16" name="Rectangle 15">
            <a:extLst>
              <a:ext uri="{FF2B5EF4-FFF2-40B4-BE49-F238E27FC236}">
                <a16:creationId xmlns:a16="http://schemas.microsoft.com/office/drawing/2014/main" id="{4A4C98CC-093A-DB6D-CDA8-6DCF01F374EB}"/>
              </a:ext>
            </a:extLst>
          </p:cNvPr>
          <p:cNvSpPr/>
          <p:nvPr/>
        </p:nvSpPr>
        <p:spPr>
          <a:xfrm>
            <a:off x="18586066" y="4920410"/>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East Division</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Deputy Secretary</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Penelope Steuart</a:t>
            </a:r>
          </a:p>
        </p:txBody>
      </p:sp>
      <p:sp>
        <p:nvSpPr>
          <p:cNvPr id="17" name="Rectangle 16">
            <a:extLst>
              <a:ext uri="{FF2B5EF4-FFF2-40B4-BE49-F238E27FC236}">
                <a16:creationId xmlns:a16="http://schemas.microsoft.com/office/drawing/2014/main" id="{E466BED8-66F6-27A5-A938-3E70192BBC92}"/>
              </a:ext>
            </a:extLst>
          </p:cNvPr>
          <p:cNvSpPr>
            <a:spLocks/>
          </p:cNvSpPr>
          <p:nvPr/>
        </p:nvSpPr>
        <p:spPr>
          <a:xfrm>
            <a:off x="18589336" y="6098190"/>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Goulburn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Paul O'Kelly</a:t>
            </a:r>
            <a:endParaRPr lang="en-GB" sz="1200">
              <a:solidFill>
                <a:prstClr val="white"/>
              </a:solidFill>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8C72E69D-4651-7D90-2B99-DFD07D07A1BE}"/>
              </a:ext>
            </a:extLst>
          </p:cNvPr>
          <p:cNvSpPr>
            <a:spLocks/>
          </p:cNvSpPr>
          <p:nvPr/>
        </p:nvSpPr>
        <p:spPr>
          <a:xfrm>
            <a:off x="18589336" y="7275970"/>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a:cs typeface="Arial"/>
              </a:rPr>
              <a:t>Inner Eastern Melbourne</a:t>
            </a:r>
            <a:br>
              <a:rPr lang="en-AU" sz="1200" b="1">
                <a:solidFill>
                  <a:schemeClr val="bg1"/>
                </a:solidFill>
                <a:latin typeface="Arial"/>
                <a:cs typeface="Arial"/>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a:cs typeface="Arial"/>
              </a:rPr>
              <a:t>Andrew Philipson</a:t>
            </a:r>
            <a:endParaRPr lang="en-GB" sz="1200">
              <a:solidFill>
                <a:schemeClr val="bg1"/>
              </a:solidFill>
              <a:latin typeface="Arial"/>
              <a:cs typeface="Arial"/>
            </a:endParaRPr>
          </a:p>
        </p:txBody>
      </p:sp>
      <p:sp>
        <p:nvSpPr>
          <p:cNvPr id="22" name="Rectangle 21">
            <a:extLst>
              <a:ext uri="{FF2B5EF4-FFF2-40B4-BE49-F238E27FC236}">
                <a16:creationId xmlns:a16="http://schemas.microsoft.com/office/drawing/2014/main" id="{0046A6E2-2C9B-826F-9B55-F9874C299B7B}"/>
              </a:ext>
            </a:extLst>
          </p:cNvPr>
          <p:cNvSpPr>
            <a:spLocks/>
          </p:cNvSpPr>
          <p:nvPr/>
        </p:nvSpPr>
        <p:spPr>
          <a:xfrm>
            <a:off x="18589336" y="8453750"/>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Ovens Murray Area</a:t>
            </a:r>
            <a:br>
              <a:rPr lang="en-AU" sz="1200" b="1" strike="sngStrike">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Richard Slade</a:t>
            </a:r>
            <a:endParaRPr lang="en-GB" sz="1200">
              <a:solidFill>
                <a:prstClr val="white"/>
              </a:solidFill>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F52B257D-265B-DE9F-3247-E8A95689AF04}"/>
              </a:ext>
            </a:extLst>
          </p:cNvPr>
          <p:cNvSpPr>
            <a:spLocks/>
          </p:cNvSpPr>
          <p:nvPr/>
        </p:nvSpPr>
        <p:spPr>
          <a:xfrm>
            <a:off x="18589336"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Outer Eastern </a:t>
            </a:r>
            <a:br>
              <a:rPr lang="en-AU" sz="1200" b="1">
                <a:solidFill>
                  <a:prstClr val="white"/>
                </a:solidFill>
                <a:latin typeface="Arial" panose="020B0604020202020204" pitchFamily="34" charset="0"/>
                <a:cs typeface="Arial" panose="020B0604020202020204" pitchFamily="34" charset="0"/>
              </a:rPr>
            </a:br>
            <a:r>
              <a:rPr lang="en-AU" sz="1200" b="1">
                <a:solidFill>
                  <a:prstClr val="white"/>
                </a:solidFill>
                <a:latin typeface="Arial" panose="020B0604020202020204" pitchFamily="34" charset="0"/>
                <a:cs typeface="Arial" panose="020B0604020202020204" pitchFamily="34" charset="0"/>
              </a:rPr>
              <a:t>Melbourne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Keith Smith</a:t>
            </a:r>
            <a:endParaRPr lang="en-GB" sz="1200">
              <a:solidFill>
                <a:prstClr val="white"/>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65E07735-9015-C42E-A264-ECB3956739DD}"/>
              </a:ext>
            </a:extLst>
          </p:cNvPr>
          <p:cNvSpPr/>
          <p:nvPr/>
        </p:nvSpPr>
        <p:spPr>
          <a:xfrm>
            <a:off x="21072859" y="4923658"/>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West Division</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Deputy Secretary</a:t>
            </a:r>
            <a:br>
              <a:rPr lang="en-AU" sz="1200">
                <a:solidFill>
                  <a:schemeClr val="bg1"/>
                </a:solidFill>
                <a:latin typeface="Arial" panose="020B0604020202020204" pitchFamily="34" charset="0"/>
                <a:ea typeface="Tahoma" panose="020B060403050404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Kelly Stanton</a:t>
            </a:r>
          </a:p>
        </p:txBody>
      </p:sp>
      <p:sp>
        <p:nvSpPr>
          <p:cNvPr id="28" name="Rectangle 27">
            <a:extLst>
              <a:ext uri="{FF2B5EF4-FFF2-40B4-BE49-F238E27FC236}">
                <a16:creationId xmlns:a16="http://schemas.microsoft.com/office/drawing/2014/main" id="{70B53A46-C6BF-65DA-CC82-6EEC1632756F}"/>
              </a:ext>
            </a:extLst>
          </p:cNvPr>
          <p:cNvSpPr/>
          <p:nvPr/>
        </p:nvSpPr>
        <p:spPr>
          <a:xfrm>
            <a:off x="21072859" y="6097903"/>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Central Highlands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Colleen Wilson</a:t>
            </a:r>
          </a:p>
        </p:txBody>
      </p:sp>
      <p:sp>
        <p:nvSpPr>
          <p:cNvPr id="29" name="Rectangle 28">
            <a:extLst>
              <a:ext uri="{FF2B5EF4-FFF2-40B4-BE49-F238E27FC236}">
                <a16:creationId xmlns:a16="http://schemas.microsoft.com/office/drawing/2014/main" id="{0AE8D73F-E080-A7CE-9369-69605D4BFAA1}"/>
              </a:ext>
            </a:extLst>
          </p:cNvPr>
          <p:cNvSpPr/>
          <p:nvPr/>
        </p:nvSpPr>
        <p:spPr>
          <a:xfrm>
            <a:off x="21072859" y="7272148"/>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Wimmera South West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Danielle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Wooltorton</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D82CBCE8-E997-0AF3-8108-68216D35E23E}"/>
              </a:ext>
            </a:extLst>
          </p:cNvPr>
          <p:cNvSpPr/>
          <p:nvPr/>
        </p:nvSpPr>
        <p:spPr>
          <a:xfrm>
            <a:off x="21072859" y="8446393"/>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Barwon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Linda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Gerdtz</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31" name="Rectangle 30">
            <a:extLst>
              <a:ext uri="{FF2B5EF4-FFF2-40B4-BE49-F238E27FC236}">
                <a16:creationId xmlns:a16="http://schemas.microsoft.com/office/drawing/2014/main" id="{F176461A-4CB5-0DE4-CCE8-0169F8687323}"/>
              </a:ext>
            </a:extLst>
          </p:cNvPr>
          <p:cNvSpPr/>
          <p:nvPr/>
        </p:nvSpPr>
        <p:spPr>
          <a:xfrm>
            <a:off x="21072859"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err="1">
                <a:solidFill>
                  <a:prstClr val="white"/>
                </a:solidFill>
                <a:latin typeface="Arial"/>
                <a:cs typeface="Arial"/>
              </a:rPr>
              <a:t>Brimbank</a:t>
            </a:r>
            <a:r>
              <a:rPr lang="en-AU" sz="1200" b="1">
                <a:solidFill>
                  <a:prstClr val="white"/>
                </a:solidFill>
                <a:latin typeface="Arial"/>
                <a:cs typeface="Arial"/>
              </a:rPr>
              <a:t> Melton Area</a:t>
            </a:r>
            <a:br>
              <a:rPr lang="en-AU" sz="1200" b="1">
                <a:latin typeface="Arial" panose="020B0604020202020204" pitchFamily="34" charset="0"/>
                <a:cs typeface="Arial" panose="020B0604020202020204" pitchFamily="34" charset="0"/>
              </a:rPr>
            </a:br>
            <a:r>
              <a:rPr lang="en-AU" sz="1200">
                <a:solidFill>
                  <a:schemeClr val="bg1"/>
                </a:solidFill>
                <a:latin typeface="Arial"/>
                <a:cs typeface="Arial"/>
              </a:rPr>
              <a:t>Executive Director </a:t>
            </a:r>
            <a:br>
              <a:rPr lang="en-AU" sz="1200">
                <a:latin typeface="Arial" panose="020B0604020202020204" pitchFamily="34" charset="0"/>
                <a:cs typeface="Arial" panose="020B0604020202020204" pitchFamily="34" charset="0"/>
              </a:rPr>
            </a:br>
            <a:r>
              <a:rPr lang="en-AU" sz="1200">
                <a:solidFill>
                  <a:schemeClr val="bg1"/>
                </a:solidFill>
                <a:latin typeface="Arial"/>
                <a:ea typeface="Tahoma"/>
                <a:cs typeface="Arial"/>
              </a:rPr>
              <a:t>Mark Stracey</a:t>
            </a:r>
          </a:p>
        </p:txBody>
      </p:sp>
      <p:sp>
        <p:nvSpPr>
          <p:cNvPr id="32" name="Rectangle 31">
            <a:extLst>
              <a:ext uri="{FF2B5EF4-FFF2-40B4-BE49-F238E27FC236}">
                <a16:creationId xmlns:a16="http://schemas.microsoft.com/office/drawing/2014/main" id="{20AC1884-7228-3C53-5DB3-E3779B7C827C}"/>
              </a:ext>
            </a:extLst>
          </p:cNvPr>
          <p:cNvSpPr/>
          <p:nvPr/>
        </p:nvSpPr>
        <p:spPr>
          <a:xfrm>
            <a:off x="21072859" y="10794885"/>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a:cs typeface="Arial"/>
              </a:rPr>
              <a:t>Western Melbourne Area</a:t>
            </a:r>
            <a:br>
              <a:rPr lang="en-AU" sz="1200" b="1">
                <a:latin typeface="Arial" panose="020B0604020202020204" pitchFamily="34" charset="0"/>
                <a:cs typeface="Arial" panose="020B0604020202020204" pitchFamily="34" charset="0"/>
              </a:rPr>
            </a:br>
            <a:r>
              <a:rPr lang="en-AU" sz="1200">
                <a:solidFill>
                  <a:schemeClr val="bg1"/>
                </a:solidFill>
                <a:latin typeface="Arial"/>
                <a:cs typeface="Arial"/>
              </a:rPr>
              <a:t>Executive Director </a:t>
            </a:r>
            <a:br>
              <a:rPr lang="en-AU" sz="1200">
                <a:latin typeface="Arial" panose="020B0604020202020204" pitchFamily="34" charset="0"/>
                <a:cs typeface="Arial" panose="020B0604020202020204" pitchFamily="34" charset="0"/>
              </a:rPr>
            </a:br>
            <a:r>
              <a:rPr lang="en-GB" sz="1200">
                <a:solidFill>
                  <a:prstClr val="white"/>
                </a:solidFill>
                <a:latin typeface="Arial"/>
                <a:cs typeface="Arial"/>
              </a:rPr>
              <a:t>Christine </a:t>
            </a:r>
            <a:r>
              <a:rPr lang="en-GB" sz="1200" err="1">
                <a:solidFill>
                  <a:prstClr val="white"/>
                </a:solidFill>
                <a:latin typeface="Arial"/>
                <a:cs typeface="Arial"/>
              </a:rPr>
              <a:t>Pattas</a:t>
            </a:r>
            <a:endParaRPr lang="en-GB" sz="1200" err="1">
              <a:solidFill>
                <a:prstClr val="white"/>
              </a:solidFill>
              <a:latin typeface="Arial" panose="020B060402020202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9E3DED1A-9DEA-E8E2-F829-A3CF01C2077A}"/>
              </a:ext>
              <a:ext uri="{C183D7F6-B498-43B3-948B-1728B52AA6E4}">
                <adec:decorative xmlns:adec="http://schemas.microsoft.com/office/drawing/2017/decorative" val="1"/>
              </a:ext>
            </a:extLst>
          </p:cNvPr>
          <p:cNvCxnSpPr>
            <a:cxnSpLocks/>
          </p:cNvCxnSpPr>
          <p:nvPr/>
        </p:nvCxnSpPr>
        <p:spPr>
          <a:xfrm flipH="1">
            <a:off x="20718590" y="3584040"/>
            <a:ext cx="568009" cy="0"/>
          </a:xfrm>
          <a:prstGeom prst="line">
            <a:avLst/>
          </a:prstGeom>
          <a:ln w="38100"/>
          <a:effectLst/>
        </p:spPr>
        <p:style>
          <a:lnRef idx="2">
            <a:schemeClr val="dk1"/>
          </a:lnRef>
          <a:fillRef idx="0">
            <a:schemeClr val="dk1"/>
          </a:fillRef>
          <a:effectRef idx="1">
            <a:schemeClr val="dk1"/>
          </a:effectRef>
          <a:fontRef idx="minor">
            <a:schemeClr val="tx1"/>
          </a:fontRef>
        </p:style>
      </p:cxnSp>
      <p:sp>
        <p:nvSpPr>
          <p:cNvPr id="50" name="Slide Number Placeholder 3">
            <a:extLst>
              <a:ext uri="{FF2B5EF4-FFF2-40B4-BE49-F238E27FC236}">
                <a16:creationId xmlns:a16="http://schemas.microsoft.com/office/drawing/2014/main" id="{E015026D-9E2E-0461-BD62-C26C39DC2F00}"/>
              </a:ext>
            </a:extLst>
          </p:cNvPr>
          <p:cNvSpPr>
            <a:spLocks noGrp="1"/>
          </p:cNvSpPr>
          <p:nvPr>
            <p:ph type="sldNum" sz="quarter" idx="12"/>
          </p:nvPr>
        </p:nvSpPr>
        <p:spPr>
          <a:xfrm>
            <a:off x="347601" y="13338523"/>
            <a:ext cx="397965" cy="766678"/>
          </a:xfrm>
        </p:spPr>
        <p:txBody>
          <a:bodyPr/>
          <a:lstStyle/>
          <a:p>
            <a:fld id="{6A8DA970-969A-4F32-BF5B-4F4E3C520034}" type="slidenum">
              <a:rPr lang="en-AU" smtClean="0"/>
              <a:t>2</a:t>
            </a:fld>
            <a:endParaRPr lang="en-AU"/>
          </a:p>
        </p:txBody>
      </p:sp>
      <p:sp>
        <p:nvSpPr>
          <p:cNvPr id="27" name="TextBox 26">
            <a:extLst>
              <a:ext uri="{FF2B5EF4-FFF2-40B4-BE49-F238E27FC236}">
                <a16:creationId xmlns:a16="http://schemas.microsoft.com/office/drawing/2014/main" id="{23AE8C35-58B7-35C1-79EE-CB1F05C6C170}"/>
              </a:ext>
            </a:extLst>
          </p:cNvPr>
          <p:cNvSpPr txBox="1"/>
          <p:nvPr/>
        </p:nvSpPr>
        <p:spPr>
          <a:xfrm>
            <a:off x="1065916" y="13544390"/>
            <a:ext cx="10038884" cy="507831"/>
          </a:xfrm>
          <a:prstGeom prst="rect">
            <a:avLst/>
          </a:prstGeom>
          <a:noFill/>
        </p:spPr>
        <p:txBody>
          <a:bodyPr wrap="square" lIns="91440" tIns="45720" rIns="91440" bIns="45720" anchor="t">
            <a:spAutoFit/>
          </a:bodyPr>
          <a:lstStyle/>
          <a:p>
            <a:r>
              <a:rPr lang="en-AU" sz="1600">
                <a:effectLst/>
                <a:latin typeface="Arial" panose="020B0604020202020204" pitchFamily="34" charset="0"/>
                <a:ea typeface="ＭＳ Ｐゴシック"/>
                <a:cs typeface="Arial" panose="020B0604020202020204" pitchFamily="34" charset="0"/>
              </a:rPr>
              <a:t>This chart reflects the functions that report to a deputy secretary only and excludes commissions.</a:t>
            </a:r>
          </a:p>
          <a:p>
            <a:endParaRPr lang="en-AU" sz="1100">
              <a:effectLst/>
              <a:latin typeface="+mn-lt"/>
              <a:ea typeface="ＭＳ Ｐゴシック"/>
              <a:cs typeface="Arial"/>
            </a:endParaRPr>
          </a:p>
        </p:txBody>
      </p:sp>
      <p:sp>
        <p:nvSpPr>
          <p:cNvPr id="5" name="Rectangle 4">
            <a:extLst>
              <a:ext uri="{FF2B5EF4-FFF2-40B4-BE49-F238E27FC236}">
                <a16:creationId xmlns:a16="http://schemas.microsoft.com/office/drawing/2014/main" id="{E4968DB7-AEE5-EC75-0D79-AD4BA066BF63}"/>
              </a:ext>
            </a:extLst>
          </p:cNvPr>
          <p:cNvSpPr/>
          <p:nvPr/>
        </p:nvSpPr>
        <p:spPr>
          <a:xfrm>
            <a:off x="21051970" y="3166646"/>
            <a:ext cx="2160000" cy="834789"/>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Director</a:t>
            </a:r>
            <a:br>
              <a:rPr lang="en-AU" sz="1200" b="1">
                <a:solidFill>
                  <a:prstClr val="white"/>
                </a:solidFill>
                <a:latin typeface="Arial" panose="020B0604020202020204" pitchFamily="34" charset="0"/>
                <a:cs typeface="Arial" panose="020B0604020202020204" pitchFamily="34" charset="0"/>
              </a:rPr>
            </a:br>
            <a:r>
              <a:rPr lang="en-AU" sz="1200" b="1">
                <a:solidFill>
                  <a:prstClr val="white"/>
                </a:solidFill>
                <a:latin typeface="Arial" panose="020B0604020202020204" pitchFamily="34" charset="0"/>
                <a:cs typeface="Arial" panose="020B0604020202020204" pitchFamily="34" charset="0"/>
              </a:rPr>
              <a:t>Office of Deputy Secretary</a:t>
            </a:r>
            <a:br>
              <a:rPr lang="en-AU" sz="1200" b="1">
                <a:solidFill>
                  <a:prstClr val="white"/>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Michelle Guille</a:t>
            </a:r>
            <a:endParaRPr lang="en-GB" sz="120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8379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DE35A-D501-D278-0520-93F89F6435F9}"/>
              </a:ext>
            </a:extLst>
          </p:cNvPr>
          <p:cNvSpPr>
            <a:spLocks noGrp="1"/>
          </p:cNvSpPr>
          <p:nvPr>
            <p:ph type="title"/>
          </p:nvPr>
        </p:nvSpPr>
        <p:spPr/>
        <p:txBody>
          <a:bodyPr>
            <a:normAutofit/>
          </a:bodyPr>
          <a:lstStyle/>
          <a:p>
            <a:r>
              <a:rPr lang="en-AU"/>
              <a:t>Accessibility statement and publisher information</a:t>
            </a:r>
          </a:p>
        </p:txBody>
      </p:sp>
      <p:sp>
        <p:nvSpPr>
          <p:cNvPr id="3" name="Content Placeholder 2">
            <a:extLst>
              <a:ext uri="{FF2B5EF4-FFF2-40B4-BE49-F238E27FC236}">
                <a16:creationId xmlns:a16="http://schemas.microsoft.com/office/drawing/2014/main" id="{79EFC407-94E1-D681-7CA2-7470D7A716CD}"/>
              </a:ext>
            </a:extLst>
          </p:cNvPr>
          <p:cNvSpPr>
            <a:spLocks noGrp="1"/>
          </p:cNvSpPr>
          <p:nvPr>
            <p:ph idx="1"/>
          </p:nvPr>
        </p:nvSpPr>
        <p:spPr/>
        <p:txBody>
          <a:bodyPr vert="horz" lIns="91440" tIns="45720" rIns="91440" bIns="45720" rtlCol="0" anchor="t">
            <a:normAutofit/>
          </a:bodyPr>
          <a:lstStyle/>
          <a:p>
            <a:pPr marL="0" indent="0">
              <a:buNone/>
            </a:pPr>
            <a:r>
              <a:rPr lang="en-AU" sz="2000" dirty="0">
                <a:latin typeface="Arial"/>
                <a:cs typeface="Arial"/>
              </a:rPr>
              <a:t>To receive this information in another format, email </a:t>
            </a:r>
            <a:r>
              <a:rPr lang="en-AU" sz="2000" dirty="0">
                <a:latin typeface="Arial"/>
                <a:cs typeface="Arial"/>
                <a:hlinkClick r:id="rId2"/>
              </a:rPr>
              <a:t>dffhcomms@dffh.vic.gov.au</a:t>
            </a:r>
            <a:endParaRPr lang="en-AU" sz="2000" dirty="0">
              <a:latin typeface="Arial"/>
              <a:cs typeface="Arial"/>
            </a:endParaRPr>
          </a:p>
          <a:p>
            <a:pPr marL="0" indent="0">
              <a:buNone/>
            </a:pPr>
            <a:r>
              <a:rPr lang="en-AU" sz="2000" dirty="0">
                <a:latin typeface="Arial"/>
                <a:cs typeface="Arial"/>
              </a:rPr>
              <a:t>Authorised and published by the Victorian Government, 1 Treasury Place, Melbourne.</a:t>
            </a:r>
          </a:p>
          <a:p>
            <a:pPr marL="0" indent="0">
              <a:buNone/>
            </a:pPr>
            <a:r>
              <a:rPr lang="en-AU" sz="2000" dirty="0">
                <a:latin typeface="Arial"/>
                <a:cs typeface="Arial"/>
              </a:rPr>
              <a:t>© State of Victoria, Australia, Department of Families, Fairness and Housing, March 2026.</a:t>
            </a:r>
          </a:p>
          <a:p>
            <a:pPr marL="0" indent="0">
              <a:buNone/>
            </a:pPr>
            <a:r>
              <a:rPr lang="en-AU" sz="2000" dirty="0">
                <a:latin typeface="Arial"/>
                <a:cs typeface="Arial"/>
              </a:rPr>
              <a:t>Available at </a:t>
            </a:r>
            <a:r>
              <a:rPr lang="en-AU" sz="2000" dirty="0">
                <a:latin typeface="Arial"/>
                <a:cs typeface="Arial"/>
                <a:hlinkClick r:id="rId3"/>
              </a:rPr>
              <a:t>Department of Families, Fairness and Housing – Our Structure</a:t>
            </a:r>
            <a:r>
              <a:rPr lang="en-AU" sz="2000" dirty="0">
                <a:latin typeface="Arial"/>
                <a:cs typeface="Arial"/>
              </a:rPr>
              <a:t> https://www.dffh.vic.gov.au/our-structure.</a:t>
            </a:r>
          </a:p>
          <a:p>
            <a:pPr marL="0" indent="0">
              <a:buNone/>
            </a:pPr>
            <a:endParaRPr lang="en-AU" dirty="0"/>
          </a:p>
        </p:txBody>
      </p:sp>
      <p:sp>
        <p:nvSpPr>
          <p:cNvPr id="4" name="Slide Number Placeholder 3">
            <a:extLst>
              <a:ext uri="{FF2B5EF4-FFF2-40B4-BE49-F238E27FC236}">
                <a16:creationId xmlns:a16="http://schemas.microsoft.com/office/drawing/2014/main" id="{D8774EEF-9636-16D5-DB9D-7D1A9CA66BD4}"/>
              </a:ext>
            </a:extLst>
          </p:cNvPr>
          <p:cNvSpPr>
            <a:spLocks noGrp="1"/>
          </p:cNvSpPr>
          <p:nvPr>
            <p:ph type="sldNum" sz="quarter" idx="12"/>
          </p:nvPr>
        </p:nvSpPr>
        <p:spPr>
          <a:xfrm>
            <a:off x="347601" y="13338523"/>
            <a:ext cx="397965" cy="766678"/>
          </a:xfrm>
        </p:spPr>
        <p:txBody>
          <a:bodyPr/>
          <a:lstStyle/>
          <a:p>
            <a:fld id="{6A8DA970-969A-4F32-BF5B-4F4E3C520034}" type="slidenum">
              <a:rPr lang="en-AU" smtClean="0"/>
              <a:t>3</a:t>
            </a:fld>
            <a:endParaRPr lang="en-AU"/>
          </a:p>
        </p:txBody>
      </p:sp>
    </p:spTree>
    <p:extLst>
      <p:ext uri="{BB962C8B-B14F-4D97-AF65-F5344CB8AC3E}">
        <p14:creationId xmlns:p14="http://schemas.microsoft.com/office/powerpoint/2010/main" val="9564994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857E"/>
        </a:solidFill>
        <a:ln>
          <a:noFill/>
        </a:ln>
      </a:spPr>
      <a:bodyPr spcFirstLastPara="0" vert="horz" wrap="square" lIns="0" tIns="0" rIns="0" bIns="0" numCol="1" spcCol="1270" anchor="ctr" anchorCtr="0">
        <a:noAutofit/>
      </a:bodyPr>
      <a:lstStyle>
        <a:defPPr algn="ctr" defTabSz="311163">
          <a:lnSpc>
            <a:spcPct val="90000"/>
          </a:lnSpc>
          <a:spcAft>
            <a:spcPct val="35000"/>
          </a:spcAft>
          <a:defRPr sz="1100" b="1">
            <a:solidFill>
              <a:schemeClr val="bg1"/>
            </a:solidFill>
          </a:defRPr>
        </a:defPPr>
      </a:lstStyle>
      <a: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a:style>
    </a:sp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5ce0f2b5-5be5-4508-bce9-d7011ece0659" xsi:nil="true"/>
    <SharedWithUsers xmlns="edc24be7-85b6-48b8-bec8-bca4fac6ccab">
      <UserInfo>
        <DisplayName>Alixx Ackland (DFFH)</DisplayName>
        <AccountId>101</AccountId>
        <AccountType/>
      </UserInfo>
      <UserInfo>
        <DisplayName>Paula Murray (DFFH)</DisplayName>
        <AccountId>199</AccountId>
        <AccountType/>
      </UserInfo>
      <UserInfo>
        <DisplayName>Louise Perry (DFFH)</DisplayName>
        <AccountId>55</AccountId>
        <AccountType/>
      </UserInfo>
      <UserInfo>
        <DisplayName>Ezra Hansen (DFFH)</DisplayName>
        <AccountId>215</AccountId>
        <AccountType/>
      </UserInfo>
      <UserInfo>
        <DisplayName>Simon Newport (Homes Victoria)</DisplayName>
        <AccountId>93</AccountId>
        <AccountType/>
      </UserInfo>
      <UserInfo>
        <DisplayName>Jessie Mitchell (Homes Victoria)</DisplayName>
        <AccountId>64</AccountId>
        <AccountType/>
      </UserInfo>
      <UserInfo>
        <DisplayName>Voula Moutsos (Homes Victoria)</DisplayName>
        <AccountId>70</AccountId>
        <AccountType/>
      </UserInfo>
      <UserInfo>
        <DisplayName>Lisa Costa (Homes Victoria)</DisplayName>
        <AccountId>69</AccountId>
        <AccountType/>
      </UserInfo>
      <UserInfo>
        <DisplayName>Danny O'Kelly (DFFH)</DisplayName>
        <AccountId>96</AccountId>
        <AccountType/>
      </UserInfo>
      <UserInfo>
        <DisplayName>Michelle Guille (DFFH)</DisplayName>
        <AccountId>49</AccountId>
        <AccountType/>
      </UserInfo>
      <UserInfo>
        <DisplayName>Nicole Hunter (DFFH)</DisplayName>
        <AccountId>39</AccountId>
        <AccountType/>
      </UserInfo>
      <UserInfo>
        <DisplayName>Camille Kingston (DFFH)</DisplayName>
        <AccountId>51</AccountId>
        <AccountType/>
      </UserInfo>
      <UserInfo>
        <DisplayName>Rachel Tosolini (DFFH)</DisplayName>
        <AccountId>71</AccountId>
        <AccountType/>
      </UserInfo>
      <UserInfo>
        <DisplayName>Argiri Alisandratos (DFFH)</DisplayName>
        <AccountId>140</AccountId>
        <AccountType/>
      </UserInfo>
      <UserInfo>
        <DisplayName>Ty Newton (DFFH)</DisplayName>
        <AccountId>97</AccountId>
        <AccountType/>
      </UserInfo>
      <UserInfo>
        <DisplayName>Nicola Quin (DFFH)</DisplayName>
        <AccountId>95</AccountId>
        <AccountType/>
      </UserInfo>
      <UserInfo>
        <DisplayName>Wendy Grenville (DFFH)</DisplayName>
        <AccountId>62</AccountId>
        <AccountType/>
      </UserInfo>
      <UserInfo>
        <DisplayName>Kelly Stanton (DFFH)</DisplayName>
        <AccountId>68</AccountId>
        <AccountType/>
      </UserInfo>
      <UserInfo>
        <DisplayName>Lily Wong (DFFH)</DisplayName>
        <AccountId>58</AccountId>
        <AccountType/>
      </UserInfo>
      <UserInfo>
        <DisplayName>Annette Lancy (DFFH)</DisplayName>
        <AccountId>41</AccountId>
        <AccountType/>
      </UserInfo>
      <UserInfo>
        <DisplayName>Jacqui Pitt (DFFH)</DisplayName>
        <AccountId>52</AccountId>
        <AccountType/>
      </UserInfo>
      <UserInfo>
        <DisplayName>Daniel Jackson (DFFH)</DisplayName>
        <AccountId>14</AccountId>
        <AccountType/>
      </UserInfo>
      <UserInfo>
        <DisplayName>Stephanie Eathorne (DFFH)</DisplayName>
        <AccountId>16</AccountId>
        <AccountType/>
      </UserInfo>
      <UserInfo>
        <DisplayName>Lap Nguyen (DFFH)</DisplayName>
        <AccountId>6</AccountId>
        <AccountType/>
      </UserInfo>
      <UserInfo>
        <DisplayName>Ai-Thi Ngo (DFFH)</DisplayName>
        <AccountId>13</AccountId>
        <AccountType/>
      </UserInfo>
      <UserInfo>
        <DisplayName>Patrick Steele (DFFH)</DisplayName>
        <AccountId>20</AccountId>
        <AccountType/>
      </UserInfo>
      <UserInfo>
        <DisplayName>Louise Gartland (DFFH)</DisplayName>
        <AccountId>18</AccountId>
        <AccountType/>
      </UserInfo>
      <UserInfo>
        <DisplayName>Alyssa Coulter (DFFH)</DisplayName>
        <AccountId>17</AccountId>
        <AccountType/>
      </UserInfo>
      <UserInfo>
        <DisplayName>Nicole Denton (Homes Victoria)</DisplayName>
        <AccountId>10</AccountId>
        <AccountType/>
      </UserInfo>
    </SharedWithUsers>
    <lcf76f155ced4ddcb4097134ff3c332f xmlns="1b36a5f6-0e43-4960-9bd5-bbfdf6c6f00e">
      <Terms xmlns="http://schemas.microsoft.com/office/infopath/2007/PartnerControls"/>
    </lcf76f155ced4ddcb4097134ff3c332f>
    <Originalcreateddate xmlns="1b36a5f6-0e43-4960-9bd5-bbfdf6c6f00e" xsi:nil="true"/>
    <Page_x0020_name xmlns="1b36a5f6-0e43-4960-9bd5-bbfdf6c6f00e" xsi:nil="true"/>
    <Review_x0020_Due_x0020_Date xmlns="edc24be7-85b6-48b8-bec8-bca4fac6ccab" xsi:nil="true"/>
    <Company xmlns="http://schemas.microsoft.com/sharepoint/v3" xsi:nil="true"/>
    <h762c94a071542adbc933c364eeb6175 xmlns="1b36a5f6-0e43-4960-9bd5-bbfdf6c6f00e">
      <Terms xmlns="http://schemas.microsoft.com/office/infopath/2007/PartnerControls"/>
    </h762c94a071542adbc933c364eeb6175>
    <Comments xmlns="1b36a5f6-0e43-4960-9bd5-bbfdf6c6f00e" xsi:nil="true"/>
    <Typed_x0020_filesize xmlns="1b36a5f6-0e43-4960-9bd5-bbfdf6c6f00e" xsi:nil="true"/>
    <Topic xmlns="1b36a5f6-0e43-4960-9bd5-bbfdf6c6f00e" xsi:nil="true"/>
    <Review_x0020_Date xmlns="1b36a5f6-0e43-4960-9bd5-bbfdf6c6f00e" xsi:nil="true"/>
    <Publishers xmlns="1b36a5f6-0e43-4960-9bd5-bbfdf6c6f00e" xsi:nil="true"/>
    <Order0 xmlns="1b36a5f6-0e43-4960-9bd5-bbfdf6c6f00e" xsi:nil="true"/>
    <Delete xmlns="edc24be7-85b6-48b8-bec8-bca4fac6ccab">false</Delete>
    <Sharinglink xmlns="1b36a5f6-0e43-4960-9bd5-bbfdf6c6f00e">
      <Url xsi:nil="true"/>
      <Description xsi:nil="true"/>
    </Sharinglink>
    <Category xmlns="1b36a5f6-0e43-4960-9bd5-bbfdf6c6f00e">Factsheet</Category>
    <Moreinfo xmlns="1b36a5f6-0e43-4960-9bd5-bbfdf6c6f00e">
      <Url xsi:nil="true"/>
      <Description xsi:nil="true"/>
    </Moreinfo>
    <Owner_x0020__x0028_Authenticated_x0029_ xmlns="1b36a5f6-0e43-4960-9bd5-bbfdf6c6f00e">
      <UserInfo>
        <DisplayName/>
        <AccountId xsi:nil="true"/>
        <AccountType/>
      </UserInfo>
    </Owner_x0020__x0028_Authenticated_x0029_>
    <Download_x0020_link xmlns="1b36a5f6-0e43-4960-9bd5-bbfdf6c6f00e">
      <Url xsi:nil="true"/>
      <Description xsi:nil="true"/>
    </Download_x0020_link>
    <_Flow_SignoffStatus xmlns="1b36a5f6-0e43-4960-9bd5-bbfdf6c6f00e">Draft</_Flow_SignoffStatus>
    <Contract_x0020_type xmlns="1b36a5f6-0e43-4960-9bd5-bbfdf6c6f00e" xsi:nil="true"/>
    <Download xmlns="1b36a5f6-0e43-4960-9bd5-bbfdf6c6f00e">
      <Url xsi:nil="true"/>
      <Description xsi:nil="true"/>
    </Download>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A9562649C09EA4A851405C5BE47FD0F" ma:contentTypeVersion="89" ma:contentTypeDescription="Create a new document." ma:contentTypeScope="" ma:versionID="697d91db4c6c94d9c8cbdcfe42a9786c">
  <xsd:schema xmlns:xsd="http://www.w3.org/2001/XMLSchema" xmlns:xs="http://www.w3.org/2001/XMLSchema" xmlns:p="http://schemas.microsoft.com/office/2006/metadata/properties" xmlns:ns1="http://schemas.microsoft.com/sharepoint/v3" xmlns:ns2="1b36a5f6-0e43-4960-9bd5-bbfdf6c6f00e" xmlns:ns3="edc24be7-85b6-48b8-bec8-bca4fac6ccab" xmlns:ns5="5ce0f2b5-5be5-4508-bce9-d7011ece0659" targetNamespace="http://schemas.microsoft.com/office/2006/metadata/properties" ma:root="true" ma:fieldsID="891c13311cacca2018ee77815058a615" ns1:_="" ns2:_="" ns3:_="" ns5:_="">
    <xsd:import namespace="http://schemas.microsoft.com/sharepoint/v3"/>
    <xsd:import namespace="1b36a5f6-0e43-4960-9bd5-bbfdf6c6f00e"/>
    <xsd:import namespace="edc24be7-85b6-48b8-bec8-bca4fac6ccab"/>
    <xsd:import namespace="5ce0f2b5-5be5-4508-bce9-d7011ece0659"/>
    <xsd:element name="properties">
      <xsd:complexType>
        <xsd:sequence>
          <xsd:element name="documentManagement">
            <xsd:complexType>
              <xsd:all>
                <xsd:element ref="ns2:Category"/>
                <xsd:element ref="ns1:Company" minOccurs="0"/>
                <xsd:element ref="ns2:Originalcreateddate" minOccurs="0"/>
                <xsd:element ref="ns2:Review_x0020_Date" minOccurs="0"/>
                <xsd:element ref="ns2:Owner_x0020__x0028_Authenticated_x0029_" minOccurs="0"/>
                <xsd:element ref="ns2:Sharinglink" minOccurs="0"/>
                <xsd:element ref="ns2:Download_x0020_link" minOccurs="0"/>
                <xsd:element ref="ns2:Page_x0020_name" minOccurs="0"/>
                <xsd:element ref="ns2:Publishers" minOccurs="0"/>
                <xsd:element ref="ns2:_Flow_SignoffStatus" minOccurs="0"/>
                <xsd:element ref="ns2:Contract_x0020_type" minOccurs="0"/>
                <xsd:element ref="ns2:Comments" minOccurs="0"/>
                <xsd:element ref="ns2:Typed_x0020_filesize" minOccurs="0"/>
                <xsd:element ref="ns2:Topic" minOccurs="0"/>
                <xsd:element ref="ns3:SharedWithUsers" minOccurs="0"/>
                <xsd:element ref="ns3:SharedWithDetails" minOccurs="0"/>
                <xsd:element ref="ns2:MediaServiceFastMetadata" minOccurs="0"/>
                <xsd:element ref="ns2:Moreinfo" minOccurs="0"/>
                <xsd:element ref="ns2:Download" minOccurs="0"/>
                <xsd:element ref="ns2:MediaServiceAutoTags" minOccurs="0"/>
                <xsd:element ref="ns2:MediaServiceOCR" minOccurs="0"/>
                <xsd:element ref="ns2:MediaServiceGenerationTime" minOccurs="0"/>
                <xsd:element ref="ns2:MediaServiceEventHashCode" minOccurs="0"/>
                <xsd:element ref="ns2:MediaServiceKeyPoints" minOccurs="0"/>
                <xsd:element ref="ns2:MediaLengthInSeconds" minOccurs="0"/>
                <xsd:element ref="ns2:MediaServiceDateTaken" minOccurs="0"/>
                <xsd:element ref="ns2:h762c94a071542adbc933c364eeb6175" minOccurs="0"/>
                <xsd:element ref="ns2:MediaServiceAutoKeyPoints" minOccurs="0"/>
                <xsd:element ref="ns2:Order0" minOccurs="0"/>
                <xsd:element ref="ns2:Page_x0020_name_x003a_ID" minOccurs="0"/>
                <xsd:element ref="ns5:TaxCatchAll" minOccurs="0"/>
                <xsd:element ref="ns2:MediaServiceMetadata" minOccurs="0"/>
                <xsd:element ref="ns2:lcf76f155ced4ddcb4097134ff3c332f" minOccurs="0"/>
                <xsd:element ref="ns2:MediaServiceLocation" minOccurs="0"/>
                <xsd:element ref="ns2:MediaServiceObjectDetectorVersions" minOccurs="0"/>
                <xsd:element ref="ns2:MediaServiceSearchProperties" minOccurs="0"/>
                <xsd:element ref="ns3:Delete" minOccurs="0"/>
                <xsd:element ref="ns3:Review_x0020_Due_x0020_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pany" ma:index="3" nillable="true" ma:displayName="Company template" ma:description="The department stated in the document letterhead or template. This is to distinguish current and legacy documents, used to help identify which document needs to be updated." ma:format="Dropdown" ma:internalName="Company">
      <xsd:simpleType>
        <xsd:restriction base="dms:Choice">
          <xsd:enumeration value="Department of Families, Fairness and Housing"/>
          <xsd:enumeration value="Department of Health"/>
          <xsd:enumeration value="DHHS"/>
          <xsd:enumeration value="External resource"/>
          <xsd:enumeration value="Corporate Alliance"/>
          <xsd:enumeration value="Homes.vic"/>
          <xsd:enumeration value="Shared - CCSB"/>
          <xsd:enumeration value="Shared - Corporate Services"/>
          <xsd:enumeration value="State Government Victoria"/>
        </xsd:restriction>
      </xsd:simpleType>
    </xsd:element>
  </xsd:schema>
  <xsd:schema xmlns:xsd="http://www.w3.org/2001/XMLSchema" xmlns:xs="http://www.w3.org/2001/XMLSchema" xmlns:dms="http://schemas.microsoft.com/office/2006/documentManagement/types" xmlns:pc="http://schemas.microsoft.com/office/infopath/2007/PartnerControls" targetNamespace="1b36a5f6-0e43-4960-9bd5-bbfdf6c6f00e" elementFormDefault="qualified">
    <xsd:import namespace="http://schemas.microsoft.com/office/2006/documentManagement/types"/>
    <xsd:import namespace="http://schemas.microsoft.com/office/infopath/2007/PartnerControls"/>
    <xsd:element name="Category" ma:index="2" ma:displayName="Category" ma:description="Type of intranet document. This is also used for the related documents section on the intranet page." ma:format="Dropdown" ma:indexed="true" ma:internalName="Category">
      <xsd:simpleType>
        <xsd:restriction base="dms:Choice">
          <xsd:enumeration value="Hidden"/>
          <xsd:enumeration value="Agreements"/>
          <xsd:enumeration value="Case studies"/>
          <xsd:enumeration value="Certificate of insurances"/>
          <xsd:enumeration value="Checklists"/>
          <xsd:enumeration value="Factsheet"/>
          <xsd:enumeration value="FAQs"/>
          <xsd:enumeration value="Flyer"/>
          <xsd:enumeration value="Forms"/>
          <xsd:enumeration value="Framework"/>
          <xsd:enumeration value="Frameworks"/>
          <xsd:enumeration value="Guides"/>
          <xsd:enumeration value="Images"/>
          <xsd:enumeration value="Infographic"/>
          <xsd:enumeration value="Learning materials"/>
          <xsd:enumeration value="People"/>
          <xsd:enumeration value="Plans"/>
          <xsd:enumeration value="Policies"/>
          <xsd:enumeration value="Poster"/>
          <xsd:enumeration value="Presentations"/>
          <xsd:enumeration value="Procedures"/>
          <xsd:enumeration value="Profile"/>
          <xsd:enumeration value="Program"/>
          <xsd:enumeration value="Resources"/>
          <xsd:enumeration value="Standards"/>
          <xsd:enumeration value="Strategies"/>
          <xsd:enumeration value="Survey"/>
          <xsd:enumeration value="Superintendent directions PMSC 2018-2022"/>
          <xsd:enumeration value="Templates"/>
          <xsd:enumeration value="Terms and conditions"/>
          <xsd:enumeration value="Terms of Reference"/>
          <xsd:enumeration value="Transcripts"/>
          <xsd:enumeration value="Trade specifications"/>
          <xsd:enumeration value="Video"/>
          <xsd:enumeration value="VPS compliance"/>
        </xsd:restriction>
      </xsd:simpleType>
    </xsd:element>
    <xsd:element name="Originalcreateddate" ma:index="4" nillable="true" ma:displayName="Original created date" ma:description="Date when the content was created in the DHHS intranet, before it was migrated to this site." ma:format="DateOnly" ma:internalName="Originalcreateddate" ma:readOnly="false">
      <xsd:simpleType>
        <xsd:restriction base="dms:DateTime"/>
      </xsd:simpleType>
    </xsd:element>
    <xsd:element name="Review_x0020_Date" ma:index="5" nillable="true" ma:displayName="Review Date" ma:description="Date when the file should be reviewed." ma:format="DateOnly" ma:internalName="Review_x0020_Date" ma:readOnly="false">
      <xsd:simpleType>
        <xsd:restriction base="dms:DateTime"/>
      </xsd:simpleType>
    </xsd:element>
    <xsd:element name="Owner_x0020__x0028_Authenticated_x0029_" ma:index="6" nillable="true" ma:displayName="Owner" ma:description="Owner of the file. This is the key person or group who is accountable for ensuring the file is up-to-date and current." ma:format="Dropdown" ma:list="UserInfo" ma:SearchPeopleOnly="false" ma:SharePointGroup="0" ma:internalName="Owner_x0020__x0028_Authenticated_x0029_"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link" ma:index="9" nillable="true" ma:displayName="Online" ma:description="Read-only link to share to department staff. Click on the ellipses next to the name and click Share. Select the audience as all dept staff and copy the link to this field." ma:format="Hyperlink" ma:internalName="Sharinglink"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Download_x0020_link" ma:index="10" nillable="true" ma:displayName="Browser Download" ma:description="Link to download document. This field is also used to show the related resource topic/s. Download the file. Go to Chrome or Edge's Downloads tab. Copy and paste the download in this field." ma:format="Hyperlink" ma:internalName="Download_x0020_link"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Page_x0020_name" ma:index="11" nillable="true" ma:displayName="Page name" ma:description="Name of the intranet page that the resource is primarily associated with." ma:list="{9bb97e72-4291-49f5-b74c-0f6cfa126574}" ma:internalName="Page_x0020_name" ma:readOnly="false" ma:showField="Title">
      <xsd:complexType>
        <xsd:complexContent>
          <xsd:extension base="dms:MultiChoiceLookup">
            <xsd:sequence>
              <xsd:element name="Value" type="dms:Lookup" maxOccurs="unbounded" minOccurs="0" nillable="true"/>
            </xsd:sequence>
          </xsd:extension>
        </xsd:complexContent>
      </xsd:complexType>
    </xsd:element>
    <xsd:element name="Publishers" ma:index="12" nillable="true" ma:displayName="Publishers" ma:description="Who has permission to edit the intranet content" ma:list="{d02bb77a-a704-4f2a-8e7c-0311e453bdca}" ma:internalName="Publishers" ma:readOnly="false" ma:showField="Title">
      <xsd:simpleType>
        <xsd:restriction base="dms:Lookup"/>
      </xsd:simpleType>
    </xsd:element>
    <xsd:element name="_Flow_SignoffStatus" ma:index="13" nillable="true" ma:displayName="Sign-off status" ma:default="Draft" ma:format="Dropdown" ma:internalName="Sign_x002d_off_x0020_status" ma:readOnly="false">
      <xsd:simpleType>
        <xsd:restriction base="dms:Choice">
          <xsd:enumeration value="Draft"/>
          <xsd:enumeration value="Under review"/>
          <xsd:enumeration value="Approved"/>
          <xsd:enumeration value="Archive"/>
        </xsd:restriction>
      </xsd:simpleType>
    </xsd:element>
    <xsd:element name="Contract_x0020_type" ma:index="14" nillable="true" ma:displayName="Contract type" ma:description="Type of contract based on the 'Contracts' list" ma:list="{640bf931-55ee-49f4-9908-a28357f4880b}" ma:internalName="Contract_x0020_type" ma:readOnly="false" ma:showField="Title">
      <xsd:complexType>
        <xsd:complexContent>
          <xsd:extension base="dms:MultiChoiceLookup">
            <xsd:sequence>
              <xsd:element name="Value" type="dms:Lookup" maxOccurs="unbounded" minOccurs="0" nillable="true"/>
            </xsd:sequence>
          </xsd:extension>
        </xsd:complexContent>
      </xsd:complexType>
    </xsd:element>
    <xsd:element name="Comments" ma:index="17" nillable="true" ma:displayName="Comments" ma:description="Description of document" ma:format="Dropdown" ma:internalName="Comments" ma:readOnly="false">
      <xsd:simpleType>
        <xsd:restriction base="dms:Note">
          <xsd:maxLength value="255"/>
        </xsd:restriction>
      </xsd:simpleType>
    </xsd:element>
    <xsd:element name="Typed_x0020_filesize" ma:index="18" nillable="true" ma:displayName="Typed filesize" ma:description="Manually enter the file size for file downloads e.g. (Word, 53 KB)." ma:format="Dropdown" ma:internalName="Typed_x0020_filesize" ma:readOnly="false">
      <xsd:simpleType>
        <xsd:restriction base="dms:Text">
          <xsd:maxLength value="255"/>
        </xsd:restriction>
      </xsd:simpleType>
    </xsd:element>
    <xsd:element name="Topic" ma:index="19" nillable="true" ma:displayName="Topic" ma:description="Sub-heading for document library" ma:format="Dropdown" ma:indexed="true" ma:internalName="Topic">
      <xsd:simpleType>
        <xsd:union memberTypes="dms:Text">
          <xsd:simpleType>
            <xsd:restriction base="dms:Choice">
              <xsd:enumeration value="Kinship brokerage"/>
              <xsd:enumeration value="Admin"/>
              <xsd:enumeration value="Adviser"/>
              <xsd:enumeration value="Archivist"/>
              <xsd:enumeration value="Corporate Services"/>
              <xsd:enumeration value="Customer Service"/>
              <xsd:enumeration value="Employee Relations"/>
              <xsd:enumeration value="Learning and Development"/>
              <xsd:enumeration value="Office of Professional Practice"/>
              <xsd:enumeration value="Payroll"/>
              <xsd:enumeration value="Project"/>
              <xsd:enumeration value="Information Technology and Management"/>
              <xsd:enumeration value="Investigator"/>
              <xsd:enumeration value="Legal"/>
              <xsd:enumeration value="People Managers"/>
              <xsd:enumeration value="Policy"/>
              <xsd:enumeration value="Program"/>
              <xsd:enumeration value="Child Protection"/>
              <xsd:enumeration value="Workhealth"/>
              <xsd:enumeration value="Accountability"/>
              <xsd:enumeration value="Consultation and communication"/>
              <xsd:enumeration value="Health &amp; Safety Committees"/>
              <xsd:enumeration value="Health &amp; Safety Representation"/>
              <xsd:enumeration value="Incident &amp; Hazard Reporting"/>
              <xsd:enumeration value="Issue resolution"/>
              <xsd:enumeration value="Risk management"/>
              <xsd:enumeration value="Workstation ergonomics"/>
            </xsd:restriction>
          </xsd:simpleType>
        </xsd:union>
      </xsd:simpleType>
    </xsd:element>
    <xsd:element name="MediaServiceFastMetadata" ma:index="25" nillable="true" ma:displayName="MediaServiceFastMetadata" ma:hidden="true" ma:internalName="MediaServiceFastMetadata" ma:readOnly="true">
      <xsd:simpleType>
        <xsd:restriction base="dms:Note"/>
      </xsd:simpleType>
    </xsd:element>
    <xsd:element name="Moreinfo" ma:index="26" nillable="true" ma:displayName="More info" ma:description="Link for more or related information they should know." ma:format="Hyperlink" ma:hidden="true" ma:internalName="Moreinfo"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Download" ma:index="27" nillable="true" ma:displayName="File" ma:format="Hyperlink" ma:hidden="true" ma:internalName="Downloa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AutoTags" ma:index="29" nillable="true" ma:displayName="Tags" ma:hidden="true" ma:internalName="MediaServiceAutoTags" ma:readOnly="true">
      <xsd:simpleType>
        <xsd:restriction base="dms:Text"/>
      </xsd:simpleType>
    </xsd:element>
    <xsd:element name="MediaServiceOCR" ma:index="30" nillable="true" ma:displayName="Extracted Text" ma:hidden="true" ma:internalName="MediaServiceOCR" ma:readOnly="true">
      <xsd:simpleType>
        <xsd:restriction base="dms:Note"/>
      </xsd:simpleType>
    </xsd:element>
    <xsd:element name="MediaServiceGenerationTime" ma:index="31" nillable="true" ma:displayName="MediaServiceGenerationTime" ma:hidden="true" ma:internalName="MediaServiceGenerationTime" ma:readOnly="true">
      <xsd:simpleType>
        <xsd:restriction base="dms:Text"/>
      </xsd:simpleType>
    </xsd:element>
    <xsd:element name="MediaServiceEventHashCode" ma:index="32" nillable="true" ma:displayName="MediaServiceEventHashCode" ma:hidden="true" ma:internalName="MediaServiceEventHashCode" ma:readOnly="true">
      <xsd:simpleType>
        <xsd:restriction base="dms:Text"/>
      </xsd:simpleType>
    </xsd:element>
    <xsd:element name="MediaServiceKeyPoints" ma:index="33" nillable="true" ma:displayName="KeyPoints" ma:hidden="true" ma:internalName="MediaServiceKeyPoints" ma:readOnly="true">
      <xsd:simpleType>
        <xsd:restriction base="dms:Note"/>
      </xsd:simpleType>
    </xsd:element>
    <xsd:element name="MediaLengthInSeconds" ma:index="37" nillable="true" ma:displayName="Length (seconds)" ma:hidden="true" ma:internalName="MediaLengthInSeconds" ma:readOnly="true">
      <xsd:simpleType>
        <xsd:restriction base="dms:Unknown"/>
      </xsd:simpleType>
    </xsd:element>
    <xsd:element name="MediaServiceDateTaken" ma:index="38" nillable="true" ma:displayName="MediaServiceDateTaken" ma:hidden="true" ma:internalName="MediaServiceDateTaken" ma:readOnly="true">
      <xsd:simpleType>
        <xsd:restriction base="dms:Text"/>
      </xsd:simpleType>
    </xsd:element>
    <xsd:element name="h762c94a071542adbc933c364eeb6175" ma:index="39" nillable="true" ma:taxonomy="true" ma:internalName="h762c94a071542adbc933c364eeb6175" ma:taxonomyFieldName="Metatag" ma:displayName="Metatag" ma:readOnly="false" ma:default="" ma:fieldId="{1762c94a-0715-42ad-bc93-3c364eeb6175}" ma:taxonomyMulti="true" ma:sspId="6e24e156-28e6-48ad-9c0f-4171595c9d94" ma:termSetId="493a555e-0d77-44ce-b5d4-3423d9b61516" ma:anchorId="00000000-0000-0000-0000-000000000000" ma:open="true" ma:isKeyword="false">
      <xsd:complexType>
        <xsd:sequence>
          <xsd:element ref="pc:Terms" minOccurs="0" maxOccurs="1"/>
        </xsd:sequence>
      </xsd:complexType>
    </xsd:element>
    <xsd:element name="MediaServiceAutoKeyPoints" ma:index="40" nillable="true" ma:displayName="MediaServiceAutoKeyPoints" ma:hidden="true" ma:internalName="MediaServiceAutoKeyPoints" ma:readOnly="true">
      <xsd:simpleType>
        <xsd:restriction base="dms:Note"/>
      </xsd:simpleType>
    </xsd:element>
    <xsd:element name="Order0" ma:index="41" nillable="true" ma:displayName="Order" ma:description="(Forced) order sequence of the document." ma:format="Dropdown" ma:hidden="true" ma:indexed="true" ma:internalName="Order0">
      <xsd:simpleType>
        <xsd:restriction base="dms:Text">
          <xsd:maxLength value="255"/>
        </xsd:restriction>
      </xsd:simpleType>
    </xsd:element>
    <xsd:element name="Page_x0020_name_x003a_ID" ma:index="44" nillable="true" ma:displayName="Page name:ID" ma:hidden="true" ma:list="{9bb97e72-4291-49f5-b74c-0f6cfa126574}" ma:internalName="Page_x0020_name_x003a_ID" ma:readOnly="true" ma:showField="ID" ma:web="edc24be7-85b6-48b8-bec8-bca4fac6ccab">
      <xsd:complexType>
        <xsd:complexContent>
          <xsd:extension base="dms:MultiChoiceLookup">
            <xsd:sequence>
              <xsd:element name="Value" type="dms:Lookup" maxOccurs="unbounded" minOccurs="0" nillable="true"/>
            </xsd:sequence>
          </xsd:extension>
        </xsd:complexContent>
      </xsd:complexType>
    </xsd:element>
    <xsd:element name="MediaServiceMetadata" ma:index="48" nillable="true" ma:displayName="MediaServiceMetadata" ma:hidden="true" ma:internalName="MediaServiceMetadata" ma:readOnly="true">
      <xsd:simpleType>
        <xsd:restriction base="dms:Note"/>
      </xsd:simpleType>
    </xsd:element>
    <xsd:element name="lcf76f155ced4ddcb4097134ff3c332f" ma:index="50" nillable="true" ma:taxonomy="true" ma:internalName="lcf76f155ced4ddcb4097134ff3c332f" ma:taxonomyFieldName="MediaServiceImageTags" ma:displayName="Image Tags" ma:readOnly="false" ma:fieldId="{5cf76f15-5ced-4ddc-b409-7134ff3c332f}" ma:taxonomyMulti="true" ma:sspId="6e24e156-28e6-48ad-9c0f-4171595c9d94" ma:termSetId="09814cd3-568e-fe90-9814-8d621ff8fb84" ma:anchorId="fba54fb3-c3e1-fe81-a776-ca4b69148c4d" ma:open="true" ma:isKeyword="false">
      <xsd:complexType>
        <xsd:sequence>
          <xsd:element ref="pc:Terms" minOccurs="0" maxOccurs="1"/>
        </xsd:sequence>
      </xsd:complexType>
    </xsd:element>
    <xsd:element name="MediaServiceLocation" ma:index="51" nillable="true" ma:displayName="Location" ma:indexed="true" ma:internalName="MediaServiceLocation" ma:readOnly="true">
      <xsd:simpleType>
        <xsd:restriction base="dms:Text"/>
      </xsd:simpleType>
    </xsd:element>
    <xsd:element name="MediaServiceObjectDetectorVersions" ma:index="52" nillable="true" ma:displayName="MediaServiceObjectDetectorVersions" ma:hidden="true" ma:indexed="true" ma:internalName="MediaServiceObjectDetectorVersions" ma:readOnly="true">
      <xsd:simpleType>
        <xsd:restriction base="dms:Text"/>
      </xsd:simpleType>
    </xsd:element>
    <xsd:element name="MediaServiceSearchProperties" ma:index="5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dc24be7-85b6-48b8-bec8-bca4fac6ccab" elementFormDefault="qualified">
    <xsd:import namespace="http://schemas.microsoft.com/office/2006/documentManagement/types"/>
    <xsd:import namespace="http://schemas.microsoft.com/office/infopath/2007/PartnerControls"/>
    <xsd:element name="SharedWithUsers" ma:index="22" nillable="true" ma:displayName="Shared With" ma:hidden="true"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hidden="true" ma:internalName="SharedWithDetails" ma:readOnly="true">
      <xsd:simpleType>
        <xsd:restriction base="dms:Note"/>
      </xsd:simpleType>
    </xsd:element>
    <xsd:element name="Delete" ma:index="54" nillable="true" ma:displayName="Delete" ma:default="0" ma:internalName="Delete">
      <xsd:simpleType>
        <xsd:restriction base="dms:Boolean"/>
      </xsd:simpleType>
    </xsd:element>
    <xsd:element name="Review_x0020_Due_x0020_Date" ma:index="55" nillable="true" ma:displayName="Review Due Date" ma:format="DateOnly" ma:indexed="true" ma:internalName="Review_x0020_Due_x0020_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ce0f2b5-5be5-4508-bce9-d7011ece0659" elementFormDefault="qualified">
    <xsd:import namespace="http://schemas.microsoft.com/office/2006/documentManagement/types"/>
    <xsd:import namespace="http://schemas.microsoft.com/office/infopath/2007/PartnerControls"/>
    <xsd:element name="TaxCatchAll" ma:index="46" nillable="true" ma:displayName="Taxonomy Catch All Column" ma:hidden="true" ma:list="{653b1683-0861-4244-a845-dd8daf1f12c4}" ma:internalName="TaxCatchAll" ma:readOnly="false" ma:showField="CatchAllData" ma:web="edc24be7-85b6-48b8-bec8-bca4fac6cca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displayName="Author"/>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ma:index="56" ma:displayName="Subject"/>
        <xsd:element ref="dc:description" minOccurs="0" maxOccurs="1"/>
        <xsd:element name="keywords" minOccurs="0" maxOccurs="1" type="xsd:string" ma:index="8"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0152410-6F00-4074-9244-86FB789D3712}">
  <ds:schemaRefs>
    <ds:schemaRef ds:uri="http://schemas.microsoft.com/sharepoint/v3/contenttype/forms"/>
  </ds:schemaRefs>
</ds:datastoreItem>
</file>

<file path=customXml/itemProps2.xml><?xml version="1.0" encoding="utf-8"?>
<ds:datastoreItem xmlns:ds="http://schemas.openxmlformats.org/officeDocument/2006/customXml" ds:itemID="{89F91184-3DC9-4010-8893-33ADF19177C6}">
  <ds:schemaRefs>
    <ds:schemaRef ds:uri="http://schemas.microsoft.com/office/infopath/2007/PartnerControls"/>
    <ds:schemaRef ds:uri="http://schemas.openxmlformats.org/package/2006/metadata/core-properties"/>
    <ds:schemaRef ds:uri="5ce0f2b5-5be5-4508-bce9-d7011ece0659"/>
    <ds:schemaRef ds:uri="http://purl.org/dc/terms/"/>
    <ds:schemaRef ds:uri="edc24be7-85b6-48b8-bec8-bca4fac6ccab"/>
    <ds:schemaRef ds:uri="1b36a5f6-0e43-4960-9bd5-bbfdf6c6f00e"/>
    <ds:schemaRef ds:uri="http://schemas.microsoft.com/sharepoint/v3"/>
    <ds:schemaRef ds:uri="http://schemas.microsoft.com/office/2006/documentManagement/types"/>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DD113045-5911-472B-B3A2-23163344DE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b36a5f6-0e43-4960-9bd5-bbfdf6c6f00e"/>
    <ds:schemaRef ds:uri="edc24be7-85b6-48b8-bec8-bca4fac6ccab"/>
    <ds:schemaRef ds:uri="5ce0f2b5-5be5-4508-bce9-d7011ece06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6</TotalTime>
  <Words>950</Words>
  <Application>Microsoft Office PowerPoint</Application>
  <PresentationFormat>Custom</PresentationFormat>
  <Paragraphs>102</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Arial Black</vt:lpstr>
      <vt:lpstr>Calibri</vt:lpstr>
      <vt:lpstr>Calibri Light</vt:lpstr>
      <vt:lpstr>Office Theme</vt:lpstr>
      <vt:lpstr>Department of Families, Fairness and Housing division and branch structure</vt:lpstr>
      <vt:lpstr>Department of Families, Fairness and Housing  Community Operations and Practice Leadership branch structure</vt:lpstr>
      <vt:lpstr>Accessibility statement and publisher information</vt:lpstr>
    </vt:vector>
  </TitlesOfParts>
  <Manager/>
  <Company>Victoria State Government, Department of Families, Fairness and Housing</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of Families, Fairness and Housing division and branch structure</dc:title>
  <dc:subject>Department of Families, Fairness and Housing division and branch structure</dc:subject>
  <dc:creator>Public Engagement</dc:creator>
  <cp:keywords>Department of Families, Fairness and Housing; DFFH; org chart; division structure; branch structure</cp:keywords>
  <dc:description/>
  <cp:revision>9</cp:revision>
  <dcterms:created xsi:type="dcterms:W3CDTF">2023-11-01T02:56:05Z</dcterms:created>
  <dcterms:modified xsi:type="dcterms:W3CDTF">2026-06-23T04:11:21Z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3e64453-338c-4f93-8a4d-0039a0a41f2a_Enabled">
    <vt:lpwstr>true</vt:lpwstr>
  </property>
  <property fmtid="{D5CDD505-2E9C-101B-9397-08002B2CF9AE}" pid="3" name="MSIP_Label_43e64453-338c-4f93-8a4d-0039a0a41f2a_SetDate">
    <vt:lpwstr>2023-11-03T02:42:14Z</vt:lpwstr>
  </property>
  <property fmtid="{D5CDD505-2E9C-101B-9397-08002B2CF9AE}" pid="4" name="MSIP_Label_43e64453-338c-4f93-8a4d-0039a0a41f2a_Method">
    <vt:lpwstr>Privileged</vt:lpwstr>
  </property>
  <property fmtid="{D5CDD505-2E9C-101B-9397-08002B2CF9AE}" pid="5" name="MSIP_Label_43e64453-338c-4f93-8a4d-0039a0a41f2a_Name">
    <vt:lpwstr>43e64453-338c-4f93-8a4d-0039a0a41f2a</vt:lpwstr>
  </property>
  <property fmtid="{D5CDD505-2E9C-101B-9397-08002B2CF9AE}" pid="6" name="MSIP_Label_43e64453-338c-4f93-8a4d-0039a0a41f2a_SiteId">
    <vt:lpwstr>c0e0601f-0fac-449c-9c88-a104c4eb9f28</vt:lpwstr>
  </property>
  <property fmtid="{D5CDD505-2E9C-101B-9397-08002B2CF9AE}" pid="7" name="MSIP_Label_43e64453-338c-4f93-8a4d-0039a0a41f2a_ActionId">
    <vt:lpwstr>e3a8904e-a4ca-4b27-af7f-f07fa37d4ab4</vt:lpwstr>
  </property>
  <property fmtid="{D5CDD505-2E9C-101B-9397-08002B2CF9AE}" pid="8" name="MSIP_Label_43e64453-338c-4f93-8a4d-0039a0a41f2a_ContentBits">
    <vt:lpwstr>2</vt:lpwstr>
  </property>
  <property fmtid="{D5CDD505-2E9C-101B-9397-08002B2CF9AE}" pid="9" name="ClassificationContentMarkingFooterLocations">
    <vt:lpwstr>Office Theme:7</vt:lpwstr>
  </property>
  <property fmtid="{D5CDD505-2E9C-101B-9397-08002B2CF9AE}" pid="10" name="ClassificationContentMarkingFooterText">
    <vt:lpwstr>OFFICIAL</vt:lpwstr>
  </property>
  <property fmtid="{D5CDD505-2E9C-101B-9397-08002B2CF9AE}" pid="11" name="ContentTypeId">
    <vt:lpwstr>0x010100DA9562649C09EA4A851405C5BE47FD0F</vt:lpwstr>
  </property>
  <property fmtid="{D5CDD505-2E9C-101B-9397-08002B2CF9AE}" pid="12" name="MediaServiceImageTags">
    <vt:lpwstr/>
  </property>
  <property fmtid="{D5CDD505-2E9C-101B-9397-08002B2CF9AE}" pid="13" name="_ExtendedDescription">
    <vt:lpwstr/>
  </property>
  <property fmtid="{D5CDD505-2E9C-101B-9397-08002B2CF9AE}" pid="14" name="Metatag">
    <vt:lpwstr/>
  </property>
</Properties>
</file>